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xml" ContentType="application/vnd.openxmlformats-officedocument.presentationml.notesSlide+xml"/>
  <Override PartName="/ppt/tags/tag125.xml" ContentType="application/vnd.openxmlformats-officedocument.presentationml.tags+xml"/>
  <Override PartName="/ppt/notesSlides/notesSlide3.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4.xml" ContentType="application/vnd.openxmlformats-officedocument.presentationml.notesSlide+xml"/>
  <Override PartName="/ppt/tags/tag128.xml" ContentType="application/vnd.openxmlformats-officedocument.presentationml.tags+xml"/>
  <Override PartName="/ppt/notesSlides/notesSlide5.xml" ContentType="application/vnd.openxmlformats-officedocument.presentationml.notesSlide+xml"/>
  <Override PartName="/ppt/tags/tag129.xml" ContentType="application/vnd.openxmlformats-officedocument.presentationml.tags+xml"/>
  <Override PartName="/ppt/notesSlides/notesSlide6.xml" ContentType="application/vnd.openxmlformats-officedocument.presentationml.notesSlide+xml"/>
  <Override PartName="/ppt/tags/tag130.xml" ContentType="application/vnd.openxmlformats-officedocument.presentationml.tags+xml"/>
  <Override PartName="/ppt/notesSlides/notesSlide7.xml" ContentType="application/vnd.openxmlformats-officedocument.presentationml.notesSlide+xml"/>
  <Override PartName="/ppt/tags/tag131.xml" ContentType="application/vnd.openxmlformats-officedocument.presentationml.tags+xml"/>
  <Override PartName="/ppt/notesSlides/notesSlide8.xml" ContentType="application/vnd.openxmlformats-officedocument.presentationml.notesSlide+xml"/>
  <Override PartName="/ppt/tags/tag132.xml" ContentType="application/vnd.openxmlformats-officedocument.presentationml.tags+xml"/>
  <Override PartName="/ppt/notesSlides/notesSlide9.xml" ContentType="application/vnd.openxmlformats-officedocument.presentationml.notesSlide+xml"/>
  <Override PartName="/ppt/tags/tag133.xml" ContentType="application/vnd.openxmlformats-officedocument.presentationml.tags+xml"/>
  <Override PartName="/ppt/notesSlides/notesSlide10.xml" ContentType="application/vnd.openxmlformats-officedocument.presentationml.notesSlide+xml"/>
  <Override PartName="/ppt/tags/tag134.xml" ContentType="application/vnd.openxmlformats-officedocument.presentationml.tags+xml"/>
  <Override PartName="/ppt/notesSlides/notesSlide11.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12.xml" ContentType="application/vnd.openxmlformats-officedocument.presentationml.notesSlide+xml"/>
  <Override PartName="/ppt/tags/tag137.xml" ContentType="application/vnd.openxmlformats-officedocument.presentationml.tags+xml"/>
  <Override PartName="/ppt/notesSlides/notesSlide13.xml" ContentType="application/vnd.openxmlformats-officedocument.presentationml.notesSlide+xml"/>
  <Override PartName="/ppt/tags/tag138.xml" ContentType="application/vnd.openxmlformats-officedocument.presentationml.tags+xml"/>
  <Override PartName="/ppt/notesSlides/notesSlide14.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15.xml" ContentType="application/vnd.openxmlformats-officedocument.presentationml.notesSlide+xml"/>
  <Override PartName="/ppt/tags/tag141.xml" ContentType="application/vnd.openxmlformats-officedocument.presentationml.tags+xml"/>
  <Override PartName="/ppt/notesSlides/notesSlide16.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90"/>
  </p:notesMasterIdLst>
  <p:handoutMasterIdLst>
    <p:handoutMasterId r:id="rId91"/>
  </p:handoutMasterIdLst>
  <p:sldIdLst>
    <p:sldId id="568" r:id="rId3"/>
    <p:sldId id="572" r:id="rId4"/>
    <p:sldId id="574" r:id="rId5"/>
    <p:sldId id="575" r:id="rId6"/>
    <p:sldId id="577" r:id="rId7"/>
    <p:sldId id="578" r:id="rId8"/>
    <p:sldId id="581" r:id="rId9"/>
    <p:sldId id="584" r:id="rId10"/>
    <p:sldId id="582" r:id="rId11"/>
    <p:sldId id="583" r:id="rId12"/>
    <p:sldId id="585" r:id="rId13"/>
    <p:sldId id="586" r:id="rId14"/>
    <p:sldId id="587" r:id="rId15"/>
    <p:sldId id="588" r:id="rId16"/>
    <p:sldId id="590" r:id="rId17"/>
    <p:sldId id="591" r:id="rId18"/>
    <p:sldId id="592" r:id="rId19"/>
    <p:sldId id="264" r:id="rId20"/>
    <p:sldId id="352" r:id="rId21"/>
    <p:sldId id="365" r:id="rId22"/>
    <p:sldId id="366" r:id="rId23"/>
    <p:sldId id="367" r:id="rId24"/>
    <p:sldId id="368" r:id="rId25"/>
    <p:sldId id="323" r:id="rId26"/>
    <p:sldId id="363" r:id="rId27"/>
    <p:sldId id="267" r:id="rId28"/>
    <p:sldId id="268" r:id="rId29"/>
    <p:sldId id="353" r:id="rId30"/>
    <p:sldId id="324" r:id="rId31"/>
    <p:sldId id="325" r:id="rId32"/>
    <p:sldId id="266" r:id="rId33"/>
    <p:sldId id="265" r:id="rId34"/>
    <p:sldId id="326" r:id="rId35"/>
    <p:sldId id="329" r:id="rId36"/>
    <p:sldId id="334" r:id="rId37"/>
    <p:sldId id="269" r:id="rId38"/>
    <p:sldId id="270" r:id="rId39"/>
    <p:sldId id="332" r:id="rId40"/>
    <p:sldId id="335" r:id="rId41"/>
    <p:sldId id="272" r:id="rId42"/>
    <p:sldId id="327" r:id="rId43"/>
    <p:sldId id="273" r:id="rId44"/>
    <p:sldId id="274" r:id="rId45"/>
    <p:sldId id="337" r:id="rId46"/>
    <p:sldId id="338" r:id="rId47"/>
    <p:sldId id="330" r:id="rId48"/>
    <p:sldId id="331" r:id="rId49"/>
    <p:sldId id="593" r:id="rId50"/>
    <p:sldId id="595" r:id="rId51"/>
    <p:sldId id="598" r:id="rId52"/>
    <p:sldId id="596" r:id="rId53"/>
    <p:sldId id="597" r:id="rId54"/>
    <p:sldId id="599" r:id="rId55"/>
    <p:sldId id="601" r:id="rId56"/>
    <p:sldId id="602" r:id="rId57"/>
    <p:sldId id="603" r:id="rId58"/>
    <p:sldId id="604" r:id="rId59"/>
    <p:sldId id="275" r:id="rId60"/>
    <p:sldId id="339" r:id="rId61"/>
    <p:sldId id="288" r:id="rId62"/>
    <p:sldId id="289" r:id="rId63"/>
    <p:sldId id="290" r:id="rId64"/>
    <p:sldId id="291" r:id="rId65"/>
    <p:sldId id="340" r:id="rId66"/>
    <p:sldId id="341" r:id="rId67"/>
    <p:sldId id="276" r:id="rId68"/>
    <p:sldId id="293" r:id="rId69"/>
    <p:sldId id="303" r:id="rId70"/>
    <p:sldId id="292" r:id="rId71"/>
    <p:sldId id="294" r:id="rId72"/>
    <p:sldId id="295" r:id="rId73"/>
    <p:sldId id="311" r:id="rId74"/>
    <p:sldId id="304" r:id="rId75"/>
    <p:sldId id="278" r:id="rId76"/>
    <p:sldId id="281" r:id="rId77"/>
    <p:sldId id="307" r:id="rId78"/>
    <p:sldId id="308" r:id="rId79"/>
    <p:sldId id="355" r:id="rId80"/>
    <p:sldId id="354" r:id="rId81"/>
    <p:sldId id="283" r:id="rId82"/>
    <p:sldId id="312" r:id="rId83"/>
    <p:sldId id="313" r:id="rId84"/>
    <p:sldId id="314" r:id="rId85"/>
    <p:sldId id="279" r:id="rId86"/>
    <p:sldId id="356" r:id="rId87"/>
    <p:sldId id="359" r:id="rId88"/>
    <p:sldId id="360" r:id="rId89"/>
  </p:sldIdLst>
  <p:sldSz cx="9144000" cy="6858000" type="screen4x3"/>
  <p:notesSz cx="6858000" cy="9144000"/>
  <p:custDataLst>
    <p:tags r:id="rId92"/>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1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FFFF"/>
    <a:srgbClr val="FFFFCC"/>
    <a:srgbClr val="FFFFFF"/>
    <a:srgbClr val="EFEFFF"/>
    <a:srgbClr val="0066FF"/>
    <a:srgbClr val="FF9900"/>
    <a:srgbClr val="C021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0541"/>
  </p:normalViewPr>
  <p:slideViewPr>
    <p:cSldViewPr showGuides="1">
      <p:cViewPr varScale="1">
        <p:scale>
          <a:sx n="114" d="100"/>
          <a:sy n="114" d="100"/>
        </p:scale>
        <p:origin x="834" y="114"/>
      </p:cViewPr>
      <p:guideLst>
        <p:guide orient="horz" pos="2160"/>
        <p:guide pos="2918"/>
      </p:guideLst>
    </p:cSldViewPr>
  </p:slideViewPr>
  <p:outlineViewPr>
    <p:cViewPr>
      <p:scale>
        <a:sx n="25" d="100"/>
        <a:sy n="25"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showFormatting="0">
    <p:cViewPr>
      <p:scale>
        <a:sx n="75" d="100"/>
        <a:sy n="75" d="100"/>
      </p:scale>
      <p:origin x="0" y="66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handoutMaster" Target="handoutMasters/handout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gs" Target="tags/tag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slide" Target="slides/slide20.xml"/><Relationship Id="rId1" Type="http://schemas.openxmlformats.org/officeDocument/2006/relationships/slide" Target="slides/slide19.xml"/><Relationship Id="rId5" Type="http://schemas.openxmlformats.org/officeDocument/2006/relationships/slide" Target="slides/slide23.xml"/><Relationship Id="rId4"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686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4506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第五级</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1</a:t>
            </a:fld>
            <a:endParaRPr lang="en-US" altLang="zh-CN" sz="1200" dirty="0">
              <a:latin typeface="Times New Roman" panose="02020603050405020304" pitchFamily="18" charset="0"/>
            </a:endParaRPr>
          </a:p>
        </p:txBody>
      </p:sp>
      <p:sp>
        <p:nvSpPr>
          <p:cNvPr id="46083" name="Rectangle 2"/>
          <p:cNvSpPr>
            <a:spLocks noGrp="1" noRot="1" noChangeAspect="1" noTextEdit="1"/>
          </p:cNvSpPr>
          <p:nvPr>
            <p:ph type="sldImg"/>
          </p:nvPr>
        </p:nvSpPr>
        <p:spPr/>
      </p:sp>
      <p:sp>
        <p:nvSpPr>
          <p:cNvPr id="46084" name="Rectangle 3"/>
          <p:cNvSpPr>
            <a:spLocks noGrp="1"/>
          </p:cNvSpPr>
          <p:nvPr>
            <p:ph type="body" idx="1"/>
          </p:nvPr>
        </p:nvSpPr>
        <p:spPr/>
        <p:txBody>
          <a:bodyPr wrap="square" lIns="91440" tIns="45720" rIns="91440" bIns="45720" anchor="t" anchorCtr="0"/>
          <a:lstStyle/>
          <a:p>
            <a:pPr lvl="0" eaLnBrk="1" hangingPunct="1"/>
            <a:r>
              <a:rPr lang="zh-CN" altLang="en-US" dirty="0"/>
              <a:t>先作几分钟教师介绍，本章主要是</a:t>
            </a:r>
            <a:r>
              <a:rPr lang="en-US" altLang="zh-CN" dirty="0"/>
              <a:t>2</a:t>
            </a:r>
            <a:r>
              <a:rPr lang="zh-CN" altLang="en-US" dirty="0"/>
              <a:t>个课时，第</a:t>
            </a:r>
            <a:r>
              <a:rPr lang="en-US" altLang="zh-CN" dirty="0"/>
              <a:t>1</a:t>
            </a:r>
            <a:r>
              <a:rPr lang="zh-CN" altLang="en-US" dirty="0"/>
              <a:t>节课主要是讲到图形学的发展，第</a:t>
            </a:r>
            <a:r>
              <a:rPr lang="en-US" altLang="zh-CN" dirty="0"/>
              <a:t>2</a:t>
            </a:r>
            <a:r>
              <a:rPr lang="zh-CN" altLang="en-US" dirty="0"/>
              <a:t>节课就是通过图形学应用以直观图片展示让学生产生兴趣，然后留一定时间与学生交流。</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10</a:t>
            </a:fld>
            <a:endParaRPr lang="zh-CN" altLang="en-US" sz="1200" dirty="0">
              <a:latin typeface="Tahoma" panose="020B060403050404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a:xfrm>
            <a:off x="914400" y="4343400"/>
            <a:ext cx="5029200" cy="2544763"/>
          </a:xfrm>
        </p:spPr>
        <p:txBody>
          <a:bodyPr wrap="square" lIns="91440" tIns="45720" rIns="91440" bIns="45720" anchor="t" anchorCtr="0"/>
          <a:lstStyle/>
          <a:p>
            <a:pPr lvl="0" eaLnBrk="1" hangingPunct="1">
              <a:lnSpc>
                <a:spcPct val="80000"/>
              </a:lnSpc>
            </a:pPr>
            <a:r>
              <a:rPr lang="zh-CN" altLang="en-US" sz="1000" dirty="0"/>
              <a:t>说明：多面体的表示方法很多，一般按上述所讲，分为两大类，但实际上还有很多表示方法</a:t>
            </a:r>
          </a:p>
          <a:p>
            <a:pPr lvl="0" eaLnBrk="1" hangingPunct="1">
              <a:lnSpc>
                <a:spcPct val="80000"/>
              </a:lnSpc>
            </a:pPr>
            <a:r>
              <a:rPr lang="zh-CN" altLang="en-US" sz="1000" dirty="0"/>
              <a:t>本课重要介绍五类方法</a:t>
            </a:r>
          </a:p>
          <a:p>
            <a:pPr lvl="0" eaLnBrk="1" hangingPunct="1">
              <a:lnSpc>
                <a:spcPct val="80000"/>
              </a:lnSpc>
            </a:pPr>
            <a:r>
              <a:rPr lang="zh-CN" altLang="en-US" sz="1000" dirty="0"/>
              <a:t>第</a:t>
            </a:r>
            <a:r>
              <a:rPr lang="en-US" altLang="zh-CN" sz="1000" dirty="0"/>
              <a:t>1</a:t>
            </a:r>
            <a:r>
              <a:rPr lang="zh-CN" altLang="en-US" sz="1000" dirty="0"/>
              <a:t>、</a:t>
            </a:r>
            <a:r>
              <a:rPr lang="en-US" altLang="zh-CN" sz="1000" dirty="0"/>
              <a:t>2</a:t>
            </a:r>
            <a:r>
              <a:rPr lang="zh-CN" altLang="en-US" sz="1000" dirty="0"/>
              <a:t>种方法属于边界表示方法</a:t>
            </a:r>
          </a:p>
          <a:p>
            <a:pPr lvl="0" eaLnBrk="1" hangingPunct="1">
              <a:lnSpc>
                <a:spcPct val="80000"/>
              </a:lnSpc>
            </a:pPr>
            <a:r>
              <a:rPr lang="zh-CN" altLang="en-US" sz="1000" dirty="0"/>
              <a:t>第</a:t>
            </a:r>
            <a:r>
              <a:rPr lang="en-US" altLang="zh-CN" sz="1000" dirty="0"/>
              <a:t>3</a:t>
            </a:r>
            <a:r>
              <a:rPr lang="zh-CN" altLang="en-US" sz="1000" dirty="0"/>
              <a:t>、</a:t>
            </a:r>
            <a:r>
              <a:rPr lang="en-US" altLang="zh-CN" sz="1000" dirty="0"/>
              <a:t>4</a:t>
            </a:r>
            <a:r>
              <a:rPr lang="zh-CN" altLang="en-US" sz="1000" dirty="0"/>
              <a:t>种方法属于空间分区方法</a:t>
            </a:r>
          </a:p>
          <a:p>
            <a:pPr lvl="0" eaLnBrk="1" hangingPunct="1">
              <a:lnSpc>
                <a:spcPct val="80000"/>
              </a:lnSpc>
            </a:pPr>
            <a:endParaRPr lang="zh-CN" altLang="en-US" sz="1000" dirty="0"/>
          </a:p>
          <a:p>
            <a:pPr lvl="0" eaLnBrk="1" hangingPunct="1">
              <a:lnSpc>
                <a:spcPct val="80000"/>
              </a:lnSpc>
            </a:pPr>
            <a:r>
              <a:rPr lang="zh-CN" altLang="en-US" sz="1000" dirty="0"/>
              <a:t>还有：</a:t>
            </a:r>
          </a:p>
          <a:p>
            <a:pPr lvl="0" eaLnBrk="1" hangingPunct="1">
              <a:lnSpc>
                <a:spcPct val="80000"/>
              </a:lnSpc>
            </a:pPr>
            <a:r>
              <a:rPr lang="en-US" altLang="zh-CN" sz="1000" dirty="0"/>
              <a:t>BSP</a:t>
            </a:r>
          </a:p>
          <a:p>
            <a:pPr lvl="0" eaLnBrk="1" hangingPunct="1">
              <a:lnSpc>
                <a:spcPct val="80000"/>
              </a:lnSpc>
            </a:pPr>
            <a:r>
              <a:rPr lang="zh-CN" altLang="en-US" sz="1000" dirty="0"/>
              <a:t>形状语法：用一组产生式规则，应用到初始对象，从而增加与原始形状相协调的细节层次</a:t>
            </a:r>
          </a:p>
          <a:p>
            <a:pPr lvl="0" eaLnBrk="1" hangingPunct="1">
              <a:lnSpc>
                <a:spcPct val="80000"/>
              </a:lnSpc>
            </a:pPr>
            <a:r>
              <a:rPr lang="zh-CN" altLang="en-US" sz="1000" dirty="0"/>
              <a:t>粒子系统：用一组不相连部分的集合来描述一个或多个对象，如烟、火、云</a:t>
            </a:r>
          </a:p>
          <a:p>
            <a:pPr lvl="0" eaLnBrk="1" hangingPunct="1">
              <a:lnSpc>
                <a:spcPct val="80000"/>
              </a:lnSpc>
            </a:pPr>
            <a:r>
              <a:rPr lang="zh-CN" altLang="en-US" sz="1000" dirty="0"/>
              <a:t>基于物理的方法：柔性物体</a:t>
            </a:r>
          </a:p>
          <a:p>
            <a:pPr lvl="0" eaLnBrk="1" hangingPunct="1">
              <a:lnSpc>
                <a:spcPct val="80000"/>
              </a:lnSpc>
            </a:pPr>
            <a:endParaRPr lang="zh-CN" altLang="en-US" sz="1000" dirty="0"/>
          </a:p>
          <a:p>
            <a:pPr lvl="0" eaLnBrk="1" hangingPunct="1">
              <a:lnSpc>
                <a:spcPct val="80000"/>
              </a:lnSpc>
            </a:pPr>
            <a:r>
              <a:rPr lang="zh-CN" altLang="en-US" sz="1000" dirty="0"/>
              <a:t>后续两张卡片是我们实验室完成</a:t>
            </a:r>
            <a:r>
              <a:rPr lang="en-US" altLang="zh-CN" sz="1000" dirty="0"/>
              <a:t>863</a:t>
            </a:r>
            <a:r>
              <a:rPr lang="zh-CN" altLang="en-US" sz="1000" dirty="0"/>
              <a:t>项目中的内容，简单描述一下，引导学习能力强的学生进行深一步学习</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11</a:t>
            </a:fld>
            <a:endParaRPr lang="zh-CN" altLang="en-US" sz="1200" dirty="0">
              <a:latin typeface="Tahoma" panose="020B060403050404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a:xfrm>
            <a:off x="914400" y="4343400"/>
            <a:ext cx="5029200" cy="2544763"/>
          </a:xfrm>
        </p:spPr>
        <p:txBody>
          <a:bodyPr wrap="square" lIns="91440" tIns="45720" rIns="91440" bIns="45720" anchor="t" anchorCtr="0"/>
          <a:lstStyle/>
          <a:p>
            <a:pPr lvl="0" eaLnBrk="1" hangingPunct="1">
              <a:lnSpc>
                <a:spcPct val="80000"/>
              </a:lnSpc>
            </a:pPr>
            <a:r>
              <a:rPr lang="zh-CN" altLang="en-US" sz="1000" dirty="0"/>
              <a:t>说明：多面体的表示方法很多，一般按上述所讲，分为两大类，但实际上还有很多表示方法</a:t>
            </a:r>
          </a:p>
          <a:p>
            <a:pPr lvl="0" eaLnBrk="1" hangingPunct="1">
              <a:lnSpc>
                <a:spcPct val="80000"/>
              </a:lnSpc>
            </a:pPr>
            <a:r>
              <a:rPr lang="zh-CN" altLang="en-US" sz="1000" dirty="0"/>
              <a:t>本课重要介绍五类方法</a:t>
            </a:r>
          </a:p>
          <a:p>
            <a:pPr lvl="0" eaLnBrk="1" hangingPunct="1">
              <a:lnSpc>
                <a:spcPct val="80000"/>
              </a:lnSpc>
            </a:pPr>
            <a:r>
              <a:rPr lang="zh-CN" altLang="en-US" sz="1000" dirty="0"/>
              <a:t>第</a:t>
            </a:r>
            <a:r>
              <a:rPr lang="en-US" altLang="zh-CN" sz="1000" dirty="0"/>
              <a:t>1</a:t>
            </a:r>
            <a:r>
              <a:rPr lang="zh-CN" altLang="en-US" sz="1000" dirty="0"/>
              <a:t>、</a:t>
            </a:r>
            <a:r>
              <a:rPr lang="en-US" altLang="zh-CN" sz="1000" dirty="0"/>
              <a:t>2</a:t>
            </a:r>
            <a:r>
              <a:rPr lang="zh-CN" altLang="en-US" sz="1000" dirty="0"/>
              <a:t>种方法属于边界表示方法</a:t>
            </a:r>
          </a:p>
          <a:p>
            <a:pPr lvl="0" eaLnBrk="1" hangingPunct="1">
              <a:lnSpc>
                <a:spcPct val="80000"/>
              </a:lnSpc>
            </a:pPr>
            <a:r>
              <a:rPr lang="zh-CN" altLang="en-US" sz="1000" dirty="0"/>
              <a:t>第</a:t>
            </a:r>
            <a:r>
              <a:rPr lang="en-US" altLang="zh-CN" sz="1000" dirty="0"/>
              <a:t>3</a:t>
            </a:r>
            <a:r>
              <a:rPr lang="zh-CN" altLang="en-US" sz="1000" dirty="0"/>
              <a:t>、</a:t>
            </a:r>
            <a:r>
              <a:rPr lang="en-US" altLang="zh-CN" sz="1000" dirty="0"/>
              <a:t>4</a:t>
            </a:r>
            <a:r>
              <a:rPr lang="zh-CN" altLang="en-US" sz="1000" dirty="0"/>
              <a:t>种方法属于空间分区方法</a:t>
            </a:r>
          </a:p>
          <a:p>
            <a:pPr lvl="0" eaLnBrk="1" hangingPunct="1">
              <a:lnSpc>
                <a:spcPct val="80000"/>
              </a:lnSpc>
            </a:pPr>
            <a:endParaRPr lang="zh-CN" altLang="en-US" sz="1000" dirty="0"/>
          </a:p>
          <a:p>
            <a:pPr lvl="0" eaLnBrk="1" hangingPunct="1">
              <a:lnSpc>
                <a:spcPct val="80000"/>
              </a:lnSpc>
            </a:pPr>
            <a:r>
              <a:rPr lang="zh-CN" altLang="en-US" sz="1000" dirty="0"/>
              <a:t>还有：</a:t>
            </a:r>
          </a:p>
          <a:p>
            <a:pPr lvl="0" eaLnBrk="1" hangingPunct="1">
              <a:lnSpc>
                <a:spcPct val="80000"/>
              </a:lnSpc>
            </a:pPr>
            <a:r>
              <a:rPr lang="en-US" altLang="zh-CN" sz="1000" dirty="0"/>
              <a:t>BSP</a:t>
            </a:r>
          </a:p>
          <a:p>
            <a:pPr lvl="0" eaLnBrk="1" hangingPunct="1">
              <a:lnSpc>
                <a:spcPct val="80000"/>
              </a:lnSpc>
            </a:pPr>
            <a:r>
              <a:rPr lang="zh-CN" altLang="en-US" sz="1000" dirty="0"/>
              <a:t>形状语法：用一组产生式规则，应用到初始对象，从而增加与原始形状相协调的细节层次</a:t>
            </a:r>
          </a:p>
          <a:p>
            <a:pPr lvl="0" eaLnBrk="1" hangingPunct="1">
              <a:lnSpc>
                <a:spcPct val="80000"/>
              </a:lnSpc>
            </a:pPr>
            <a:r>
              <a:rPr lang="zh-CN" altLang="en-US" sz="1000" dirty="0"/>
              <a:t>粒子系统：用一组不相连部分的集合来描述一个或多个对象，如烟、火、云</a:t>
            </a:r>
          </a:p>
          <a:p>
            <a:pPr lvl="0" eaLnBrk="1" hangingPunct="1">
              <a:lnSpc>
                <a:spcPct val="80000"/>
              </a:lnSpc>
            </a:pPr>
            <a:r>
              <a:rPr lang="zh-CN" altLang="en-US" sz="1000" dirty="0"/>
              <a:t>基于物理的方法：柔性物体</a:t>
            </a:r>
          </a:p>
          <a:p>
            <a:pPr lvl="0" eaLnBrk="1" hangingPunct="1">
              <a:lnSpc>
                <a:spcPct val="80000"/>
              </a:lnSpc>
            </a:pPr>
            <a:endParaRPr lang="zh-CN" altLang="en-US" sz="1000" dirty="0"/>
          </a:p>
          <a:p>
            <a:pPr lvl="0" eaLnBrk="1" hangingPunct="1">
              <a:lnSpc>
                <a:spcPct val="80000"/>
              </a:lnSpc>
            </a:pPr>
            <a:r>
              <a:rPr lang="zh-CN" altLang="en-US" sz="1000" dirty="0"/>
              <a:t>后续两张卡片是我们实验室完成</a:t>
            </a:r>
            <a:r>
              <a:rPr lang="en-US" altLang="zh-CN" sz="1000" dirty="0"/>
              <a:t>863</a:t>
            </a:r>
            <a:r>
              <a:rPr lang="zh-CN" altLang="en-US" sz="1000" dirty="0"/>
              <a:t>项目中的内容，简单描述一下，引导学习能力强的学生进行深一步学习</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12</a:t>
            </a:fld>
            <a:endParaRPr lang="zh-CN" altLang="en-US" sz="1200" dirty="0">
              <a:latin typeface="Tahoma" panose="020B060403050404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a:xfrm>
            <a:off x="914400" y="4343400"/>
            <a:ext cx="5029200" cy="2544763"/>
          </a:xfrm>
        </p:spPr>
        <p:txBody>
          <a:bodyPr wrap="square" lIns="91440" tIns="45720" rIns="91440" bIns="45720" anchor="t" anchorCtr="0"/>
          <a:lstStyle/>
          <a:p>
            <a:pPr lvl="0" eaLnBrk="1" hangingPunct="1">
              <a:lnSpc>
                <a:spcPct val="80000"/>
              </a:lnSpc>
            </a:pPr>
            <a:r>
              <a:rPr lang="zh-CN" altLang="en-US" sz="1000" dirty="0"/>
              <a:t>说明：多面体的表示方法很多，一般按上述所讲，分为两大类，但实际上还有很多表示方法</a:t>
            </a:r>
          </a:p>
          <a:p>
            <a:pPr lvl="0" eaLnBrk="1" hangingPunct="1">
              <a:lnSpc>
                <a:spcPct val="80000"/>
              </a:lnSpc>
            </a:pPr>
            <a:r>
              <a:rPr lang="zh-CN" altLang="en-US" sz="1000" dirty="0"/>
              <a:t>本课重要介绍五类方法</a:t>
            </a:r>
          </a:p>
          <a:p>
            <a:pPr lvl="0" eaLnBrk="1" hangingPunct="1">
              <a:lnSpc>
                <a:spcPct val="80000"/>
              </a:lnSpc>
            </a:pPr>
            <a:r>
              <a:rPr lang="zh-CN" altLang="en-US" sz="1000" dirty="0"/>
              <a:t>第</a:t>
            </a:r>
            <a:r>
              <a:rPr lang="en-US" altLang="zh-CN" sz="1000" dirty="0"/>
              <a:t>1</a:t>
            </a:r>
            <a:r>
              <a:rPr lang="zh-CN" altLang="en-US" sz="1000" dirty="0"/>
              <a:t>、</a:t>
            </a:r>
            <a:r>
              <a:rPr lang="en-US" altLang="zh-CN" sz="1000" dirty="0"/>
              <a:t>2</a:t>
            </a:r>
            <a:r>
              <a:rPr lang="zh-CN" altLang="en-US" sz="1000" dirty="0"/>
              <a:t>种方法属于边界表示方法</a:t>
            </a:r>
          </a:p>
          <a:p>
            <a:pPr lvl="0" eaLnBrk="1" hangingPunct="1">
              <a:lnSpc>
                <a:spcPct val="80000"/>
              </a:lnSpc>
            </a:pPr>
            <a:r>
              <a:rPr lang="zh-CN" altLang="en-US" sz="1000" dirty="0"/>
              <a:t>第</a:t>
            </a:r>
            <a:r>
              <a:rPr lang="en-US" altLang="zh-CN" sz="1000" dirty="0"/>
              <a:t>3</a:t>
            </a:r>
            <a:r>
              <a:rPr lang="zh-CN" altLang="en-US" sz="1000" dirty="0"/>
              <a:t>、</a:t>
            </a:r>
            <a:r>
              <a:rPr lang="en-US" altLang="zh-CN" sz="1000" dirty="0"/>
              <a:t>4</a:t>
            </a:r>
            <a:r>
              <a:rPr lang="zh-CN" altLang="en-US" sz="1000" dirty="0"/>
              <a:t>种方法属于空间分区方法</a:t>
            </a:r>
          </a:p>
          <a:p>
            <a:pPr lvl="0" eaLnBrk="1" hangingPunct="1">
              <a:lnSpc>
                <a:spcPct val="80000"/>
              </a:lnSpc>
            </a:pPr>
            <a:endParaRPr lang="zh-CN" altLang="en-US" sz="1000" dirty="0"/>
          </a:p>
          <a:p>
            <a:pPr lvl="0" eaLnBrk="1" hangingPunct="1">
              <a:lnSpc>
                <a:spcPct val="80000"/>
              </a:lnSpc>
            </a:pPr>
            <a:r>
              <a:rPr lang="zh-CN" altLang="en-US" sz="1000" dirty="0"/>
              <a:t>还有：</a:t>
            </a:r>
          </a:p>
          <a:p>
            <a:pPr lvl="0" eaLnBrk="1" hangingPunct="1">
              <a:lnSpc>
                <a:spcPct val="80000"/>
              </a:lnSpc>
            </a:pPr>
            <a:r>
              <a:rPr lang="en-US" altLang="zh-CN" sz="1000" dirty="0"/>
              <a:t>BSP</a:t>
            </a:r>
          </a:p>
          <a:p>
            <a:pPr lvl="0" eaLnBrk="1" hangingPunct="1">
              <a:lnSpc>
                <a:spcPct val="80000"/>
              </a:lnSpc>
            </a:pPr>
            <a:r>
              <a:rPr lang="zh-CN" altLang="en-US" sz="1000" dirty="0"/>
              <a:t>形状语法：用一组产生式规则，应用到初始对象，从而增加与原始形状相协调的细节层次</a:t>
            </a:r>
          </a:p>
          <a:p>
            <a:pPr lvl="0" eaLnBrk="1" hangingPunct="1">
              <a:lnSpc>
                <a:spcPct val="80000"/>
              </a:lnSpc>
            </a:pPr>
            <a:r>
              <a:rPr lang="zh-CN" altLang="en-US" sz="1000" dirty="0"/>
              <a:t>粒子系统：用一组不相连部分的集合来描述一个或多个对象，如烟、火、云</a:t>
            </a:r>
          </a:p>
          <a:p>
            <a:pPr lvl="0" eaLnBrk="1" hangingPunct="1">
              <a:lnSpc>
                <a:spcPct val="80000"/>
              </a:lnSpc>
            </a:pPr>
            <a:r>
              <a:rPr lang="zh-CN" altLang="en-US" sz="1000" dirty="0"/>
              <a:t>基于物理的方法：柔性物体</a:t>
            </a:r>
          </a:p>
          <a:p>
            <a:pPr lvl="0" eaLnBrk="1" hangingPunct="1">
              <a:lnSpc>
                <a:spcPct val="80000"/>
              </a:lnSpc>
            </a:pPr>
            <a:endParaRPr lang="zh-CN" altLang="en-US" sz="1000" dirty="0"/>
          </a:p>
          <a:p>
            <a:pPr lvl="0" eaLnBrk="1" hangingPunct="1">
              <a:lnSpc>
                <a:spcPct val="80000"/>
              </a:lnSpc>
            </a:pPr>
            <a:r>
              <a:rPr lang="zh-CN" altLang="en-US" sz="1000" dirty="0"/>
              <a:t>后续两张卡片是我们实验室完成</a:t>
            </a:r>
            <a:r>
              <a:rPr lang="en-US" altLang="zh-CN" sz="1000" dirty="0"/>
              <a:t>863</a:t>
            </a:r>
            <a:r>
              <a:rPr lang="zh-CN" altLang="en-US" sz="1000" dirty="0"/>
              <a:t>项目中的内容，简单描述一下，引导学习能力强的学生进行深一步学习</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13</a:t>
            </a:fld>
            <a:endParaRPr lang="zh-CN" altLang="en-US" sz="1200" dirty="0">
              <a:latin typeface="Tahoma" panose="020B060403050404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a:xfrm>
            <a:off x="914400" y="4343400"/>
            <a:ext cx="5029200" cy="2544763"/>
          </a:xfrm>
        </p:spPr>
        <p:txBody>
          <a:bodyPr wrap="square" lIns="91440" tIns="45720" rIns="91440" bIns="45720" anchor="t" anchorCtr="0"/>
          <a:lstStyle/>
          <a:p>
            <a:pPr lvl="0" eaLnBrk="1" hangingPunct="1">
              <a:lnSpc>
                <a:spcPct val="80000"/>
              </a:lnSpc>
            </a:pPr>
            <a:r>
              <a:rPr lang="zh-CN" altLang="en-US" sz="1000" dirty="0"/>
              <a:t>说明：多面体的表示方法很多，一般按上述所讲，分为两大类，但实际上还有很多表示方法</a:t>
            </a:r>
          </a:p>
          <a:p>
            <a:pPr lvl="0" eaLnBrk="1" hangingPunct="1">
              <a:lnSpc>
                <a:spcPct val="80000"/>
              </a:lnSpc>
            </a:pPr>
            <a:r>
              <a:rPr lang="zh-CN" altLang="en-US" sz="1000" dirty="0"/>
              <a:t>本课重要介绍五类方法</a:t>
            </a:r>
          </a:p>
          <a:p>
            <a:pPr lvl="0" eaLnBrk="1" hangingPunct="1">
              <a:lnSpc>
                <a:spcPct val="80000"/>
              </a:lnSpc>
            </a:pPr>
            <a:r>
              <a:rPr lang="zh-CN" altLang="en-US" sz="1000" dirty="0"/>
              <a:t>第</a:t>
            </a:r>
            <a:r>
              <a:rPr lang="en-US" altLang="zh-CN" sz="1000" dirty="0"/>
              <a:t>1</a:t>
            </a:r>
            <a:r>
              <a:rPr lang="zh-CN" altLang="en-US" sz="1000" dirty="0"/>
              <a:t>、</a:t>
            </a:r>
            <a:r>
              <a:rPr lang="en-US" altLang="zh-CN" sz="1000" dirty="0"/>
              <a:t>2</a:t>
            </a:r>
            <a:r>
              <a:rPr lang="zh-CN" altLang="en-US" sz="1000" dirty="0"/>
              <a:t>种方法属于边界表示方法</a:t>
            </a:r>
          </a:p>
          <a:p>
            <a:pPr lvl="0" eaLnBrk="1" hangingPunct="1">
              <a:lnSpc>
                <a:spcPct val="80000"/>
              </a:lnSpc>
            </a:pPr>
            <a:r>
              <a:rPr lang="zh-CN" altLang="en-US" sz="1000" dirty="0"/>
              <a:t>第</a:t>
            </a:r>
            <a:r>
              <a:rPr lang="en-US" altLang="zh-CN" sz="1000" dirty="0"/>
              <a:t>3</a:t>
            </a:r>
            <a:r>
              <a:rPr lang="zh-CN" altLang="en-US" sz="1000" dirty="0"/>
              <a:t>、</a:t>
            </a:r>
            <a:r>
              <a:rPr lang="en-US" altLang="zh-CN" sz="1000" dirty="0"/>
              <a:t>4</a:t>
            </a:r>
            <a:r>
              <a:rPr lang="zh-CN" altLang="en-US" sz="1000" dirty="0"/>
              <a:t>种方法属于空间分区方法</a:t>
            </a:r>
          </a:p>
          <a:p>
            <a:pPr lvl="0" eaLnBrk="1" hangingPunct="1">
              <a:lnSpc>
                <a:spcPct val="80000"/>
              </a:lnSpc>
            </a:pPr>
            <a:endParaRPr lang="zh-CN" altLang="en-US" sz="1000" dirty="0"/>
          </a:p>
          <a:p>
            <a:pPr lvl="0" eaLnBrk="1" hangingPunct="1">
              <a:lnSpc>
                <a:spcPct val="80000"/>
              </a:lnSpc>
            </a:pPr>
            <a:r>
              <a:rPr lang="zh-CN" altLang="en-US" sz="1000" dirty="0"/>
              <a:t>还有：</a:t>
            </a:r>
          </a:p>
          <a:p>
            <a:pPr lvl="0" eaLnBrk="1" hangingPunct="1">
              <a:lnSpc>
                <a:spcPct val="80000"/>
              </a:lnSpc>
            </a:pPr>
            <a:r>
              <a:rPr lang="en-US" altLang="zh-CN" sz="1000" dirty="0"/>
              <a:t>BSP</a:t>
            </a:r>
          </a:p>
          <a:p>
            <a:pPr lvl="0" eaLnBrk="1" hangingPunct="1">
              <a:lnSpc>
                <a:spcPct val="80000"/>
              </a:lnSpc>
            </a:pPr>
            <a:r>
              <a:rPr lang="zh-CN" altLang="en-US" sz="1000" dirty="0"/>
              <a:t>形状语法：用一组产生式规则，应用到初始对象，从而增加与原始形状相协调的细节层次</a:t>
            </a:r>
          </a:p>
          <a:p>
            <a:pPr lvl="0" eaLnBrk="1" hangingPunct="1">
              <a:lnSpc>
                <a:spcPct val="80000"/>
              </a:lnSpc>
            </a:pPr>
            <a:r>
              <a:rPr lang="zh-CN" altLang="en-US" sz="1000" dirty="0"/>
              <a:t>粒子系统：用一组不相连部分的集合来描述一个或多个对象，如烟、火、云</a:t>
            </a:r>
          </a:p>
          <a:p>
            <a:pPr lvl="0" eaLnBrk="1" hangingPunct="1">
              <a:lnSpc>
                <a:spcPct val="80000"/>
              </a:lnSpc>
            </a:pPr>
            <a:r>
              <a:rPr lang="zh-CN" altLang="en-US" sz="1000" dirty="0"/>
              <a:t>基于物理的方法：柔性物体</a:t>
            </a:r>
          </a:p>
          <a:p>
            <a:pPr lvl="0" eaLnBrk="1" hangingPunct="1">
              <a:lnSpc>
                <a:spcPct val="80000"/>
              </a:lnSpc>
            </a:pPr>
            <a:endParaRPr lang="zh-CN" altLang="en-US" sz="1000" dirty="0"/>
          </a:p>
          <a:p>
            <a:pPr lvl="0" eaLnBrk="1" hangingPunct="1">
              <a:lnSpc>
                <a:spcPct val="80000"/>
              </a:lnSpc>
            </a:pPr>
            <a:r>
              <a:rPr lang="zh-CN" altLang="en-US" sz="1000" dirty="0"/>
              <a:t>后续两张卡片是我们实验室完成</a:t>
            </a:r>
            <a:r>
              <a:rPr lang="en-US" altLang="zh-CN" sz="1000" dirty="0"/>
              <a:t>863</a:t>
            </a:r>
            <a:r>
              <a:rPr lang="zh-CN" altLang="en-US" sz="1000" dirty="0"/>
              <a:t>项目中的内容，简单描述一下，引导学习能力强的学生进行深一步学习</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14</a:t>
            </a:fld>
            <a:endParaRPr lang="zh-CN" altLang="en-US" sz="1200" dirty="0">
              <a:latin typeface="Tahoma" panose="020B060403050404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a:xfrm>
            <a:off x="914400" y="4343400"/>
            <a:ext cx="5029200" cy="2544763"/>
          </a:xfrm>
        </p:spPr>
        <p:txBody>
          <a:bodyPr wrap="square" lIns="91440" tIns="45720" rIns="91440" bIns="45720" anchor="t" anchorCtr="0"/>
          <a:lstStyle/>
          <a:p>
            <a:pPr lvl="0" eaLnBrk="1" hangingPunct="1">
              <a:lnSpc>
                <a:spcPct val="80000"/>
              </a:lnSpc>
            </a:pPr>
            <a:r>
              <a:rPr lang="zh-CN" altLang="en-US" sz="1000" dirty="0"/>
              <a:t>说明：多面体的表示方法很多，一般按上述所讲，分为两大类，但实际上还有很多表示方法</a:t>
            </a:r>
          </a:p>
          <a:p>
            <a:pPr lvl="0" eaLnBrk="1" hangingPunct="1">
              <a:lnSpc>
                <a:spcPct val="80000"/>
              </a:lnSpc>
            </a:pPr>
            <a:r>
              <a:rPr lang="zh-CN" altLang="en-US" sz="1000" dirty="0"/>
              <a:t>本课重要介绍五类方法</a:t>
            </a:r>
          </a:p>
          <a:p>
            <a:pPr lvl="0" eaLnBrk="1" hangingPunct="1">
              <a:lnSpc>
                <a:spcPct val="80000"/>
              </a:lnSpc>
            </a:pPr>
            <a:r>
              <a:rPr lang="zh-CN" altLang="en-US" sz="1000" dirty="0"/>
              <a:t>第</a:t>
            </a:r>
            <a:r>
              <a:rPr lang="en-US" altLang="zh-CN" sz="1000" dirty="0"/>
              <a:t>1</a:t>
            </a:r>
            <a:r>
              <a:rPr lang="zh-CN" altLang="en-US" sz="1000" dirty="0"/>
              <a:t>、</a:t>
            </a:r>
            <a:r>
              <a:rPr lang="en-US" altLang="zh-CN" sz="1000" dirty="0"/>
              <a:t>2</a:t>
            </a:r>
            <a:r>
              <a:rPr lang="zh-CN" altLang="en-US" sz="1000" dirty="0"/>
              <a:t>种方法属于边界表示方法</a:t>
            </a:r>
          </a:p>
          <a:p>
            <a:pPr lvl="0" eaLnBrk="1" hangingPunct="1">
              <a:lnSpc>
                <a:spcPct val="80000"/>
              </a:lnSpc>
            </a:pPr>
            <a:r>
              <a:rPr lang="zh-CN" altLang="en-US" sz="1000" dirty="0"/>
              <a:t>第</a:t>
            </a:r>
            <a:r>
              <a:rPr lang="en-US" altLang="zh-CN" sz="1000" dirty="0"/>
              <a:t>3</a:t>
            </a:r>
            <a:r>
              <a:rPr lang="zh-CN" altLang="en-US" sz="1000" dirty="0"/>
              <a:t>、</a:t>
            </a:r>
            <a:r>
              <a:rPr lang="en-US" altLang="zh-CN" sz="1000" dirty="0"/>
              <a:t>4</a:t>
            </a:r>
            <a:r>
              <a:rPr lang="zh-CN" altLang="en-US" sz="1000" dirty="0"/>
              <a:t>种方法属于空间分区方法</a:t>
            </a:r>
          </a:p>
          <a:p>
            <a:pPr lvl="0" eaLnBrk="1" hangingPunct="1">
              <a:lnSpc>
                <a:spcPct val="80000"/>
              </a:lnSpc>
            </a:pPr>
            <a:endParaRPr lang="zh-CN" altLang="en-US" sz="1000" dirty="0"/>
          </a:p>
          <a:p>
            <a:pPr lvl="0" eaLnBrk="1" hangingPunct="1">
              <a:lnSpc>
                <a:spcPct val="80000"/>
              </a:lnSpc>
            </a:pPr>
            <a:r>
              <a:rPr lang="zh-CN" altLang="en-US" sz="1000" dirty="0"/>
              <a:t>还有：</a:t>
            </a:r>
          </a:p>
          <a:p>
            <a:pPr lvl="0" eaLnBrk="1" hangingPunct="1">
              <a:lnSpc>
                <a:spcPct val="80000"/>
              </a:lnSpc>
            </a:pPr>
            <a:r>
              <a:rPr lang="en-US" altLang="zh-CN" sz="1000" dirty="0"/>
              <a:t>BSP</a:t>
            </a:r>
          </a:p>
          <a:p>
            <a:pPr lvl="0" eaLnBrk="1" hangingPunct="1">
              <a:lnSpc>
                <a:spcPct val="80000"/>
              </a:lnSpc>
            </a:pPr>
            <a:r>
              <a:rPr lang="zh-CN" altLang="en-US" sz="1000" dirty="0"/>
              <a:t>形状语法：用一组产生式规则，应用到初始对象，从而增加与原始形状相协调的细节层次</a:t>
            </a:r>
          </a:p>
          <a:p>
            <a:pPr lvl="0" eaLnBrk="1" hangingPunct="1">
              <a:lnSpc>
                <a:spcPct val="80000"/>
              </a:lnSpc>
            </a:pPr>
            <a:r>
              <a:rPr lang="zh-CN" altLang="en-US" sz="1000" dirty="0"/>
              <a:t>粒子系统：用一组不相连部分的集合来描述一个或多个对象，如烟、火、云</a:t>
            </a:r>
          </a:p>
          <a:p>
            <a:pPr lvl="0" eaLnBrk="1" hangingPunct="1">
              <a:lnSpc>
                <a:spcPct val="80000"/>
              </a:lnSpc>
            </a:pPr>
            <a:r>
              <a:rPr lang="zh-CN" altLang="en-US" sz="1000" dirty="0"/>
              <a:t>基于物理的方法：柔性物体</a:t>
            </a:r>
          </a:p>
          <a:p>
            <a:pPr lvl="0" eaLnBrk="1" hangingPunct="1">
              <a:lnSpc>
                <a:spcPct val="80000"/>
              </a:lnSpc>
            </a:pPr>
            <a:endParaRPr lang="zh-CN" altLang="en-US" sz="1000" dirty="0"/>
          </a:p>
          <a:p>
            <a:pPr lvl="0" eaLnBrk="1" hangingPunct="1">
              <a:lnSpc>
                <a:spcPct val="80000"/>
              </a:lnSpc>
            </a:pPr>
            <a:r>
              <a:rPr lang="zh-CN" altLang="en-US" sz="1000" dirty="0"/>
              <a:t>后续两张卡片是我们实验室完成</a:t>
            </a:r>
            <a:r>
              <a:rPr lang="en-US" altLang="zh-CN" sz="1000" dirty="0"/>
              <a:t>863</a:t>
            </a:r>
            <a:r>
              <a:rPr lang="zh-CN" altLang="en-US" sz="1000" dirty="0"/>
              <a:t>项目中的内容，简单描述一下，引导学习能力强的学生进行深一步学习</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15</a:t>
            </a:fld>
            <a:endParaRPr lang="zh-CN" altLang="en-US" sz="1200" dirty="0">
              <a:latin typeface="Tahoma" panose="020B060403050404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a:xfrm>
            <a:off x="914400" y="4343400"/>
            <a:ext cx="5029200" cy="2544763"/>
          </a:xfrm>
        </p:spPr>
        <p:txBody>
          <a:bodyPr wrap="square" lIns="91440" tIns="45720" rIns="91440" bIns="45720" anchor="t" anchorCtr="0"/>
          <a:lstStyle/>
          <a:p>
            <a:pPr lvl="0" eaLnBrk="1" hangingPunct="1">
              <a:lnSpc>
                <a:spcPct val="80000"/>
              </a:lnSpc>
            </a:pPr>
            <a:r>
              <a:rPr lang="zh-CN" altLang="en-US" sz="1000" dirty="0"/>
              <a:t>说明：多面体的表示方法很多，一般按上述所讲，分为两大类，但实际上还有很多表示方法</a:t>
            </a:r>
          </a:p>
          <a:p>
            <a:pPr lvl="0" eaLnBrk="1" hangingPunct="1">
              <a:lnSpc>
                <a:spcPct val="80000"/>
              </a:lnSpc>
            </a:pPr>
            <a:r>
              <a:rPr lang="zh-CN" altLang="en-US" sz="1000" dirty="0"/>
              <a:t>本课重要介绍五类方法</a:t>
            </a:r>
          </a:p>
          <a:p>
            <a:pPr lvl="0" eaLnBrk="1" hangingPunct="1">
              <a:lnSpc>
                <a:spcPct val="80000"/>
              </a:lnSpc>
            </a:pPr>
            <a:r>
              <a:rPr lang="zh-CN" altLang="en-US" sz="1000" dirty="0"/>
              <a:t>第</a:t>
            </a:r>
            <a:r>
              <a:rPr lang="en-US" altLang="zh-CN" sz="1000" dirty="0"/>
              <a:t>1</a:t>
            </a:r>
            <a:r>
              <a:rPr lang="zh-CN" altLang="en-US" sz="1000" dirty="0"/>
              <a:t>、</a:t>
            </a:r>
            <a:r>
              <a:rPr lang="en-US" altLang="zh-CN" sz="1000" dirty="0"/>
              <a:t>2</a:t>
            </a:r>
            <a:r>
              <a:rPr lang="zh-CN" altLang="en-US" sz="1000" dirty="0"/>
              <a:t>种方法属于边界表示方法</a:t>
            </a:r>
          </a:p>
          <a:p>
            <a:pPr lvl="0" eaLnBrk="1" hangingPunct="1">
              <a:lnSpc>
                <a:spcPct val="80000"/>
              </a:lnSpc>
            </a:pPr>
            <a:r>
              <a:rPr lang="zh-CN" altLang="en-US" sz="1000" dirty="0"/>
              <a:t>第</a:t>
            </a:r>
            <a:r>
              <a:rPr lang="en-US" altLang="zh-CN" sz="1000" dirty="0"/>
              <a:t>3</a:t>
            </a:r>
            <a:r>
              <a:rPr lang="zh-CN" altLang="en-US" sz="1000" dirty="0"/>
              <a:t>、</a:t>
            </a:r>
            <a:r>
              <a:rPr lang="en-US" altLang="zh-CN" sz="1000" dirty="0"/>
              <a:t>4</a:t>
            </a:r>
            <a:r>
              <a:rPr lang="zh-CN" altLang="en-US" sz="1000" dirty="0"/>
              <a:t>种方法属于空间分区方法</a:t>
            </a:r>
          </a:p>
          <a:p>
            <a:pPr lvl="0" eaLnBrk="1" hangingPunct="1">
              <a:lnSpc>
                <a:spcPct val="80000"/>
              </a:lnSpc>
            </a:pPr>
            <a:endParaRPr lang="zh-CN" altLang="en-US" sz="1000" dirty="0"/>
          </a:p>
          <a:p>
            <a:pPr lvl="0" eaLnBrk="1" hangingPunct="1">
              <a:lnSpc>
                <a:spcPct val="80000"/>
              </a:lnSpc>
            </a:pPr>
            <a:r>
              <a:rPr lang="zh-CN" altLang="en-US" sz="1000" dirty="0"/>
              <a:t>还有：</a:t>
            </a:r>
          </a:p>
          <a:p>
            <a:pPr lvl="0" eaLnBrk="1" hangingPunct="1">
              <a:lnSpc>
                <a:spcPct val="80000"/>
              </a:lnSpc>
            </a:pPr>
            <a:r>
              <a:rPr lang="en-US" altLang="zh-CN" sz="1000" dirty="0"/>
              <a:t>BSP</a:t>
            </a:r>
          </a:p>
          <a:p>
            <a:pPr lvl="0" eaLnBrk="1" hangingPunct="1">
              <a:lnSpc>
                <a:spcPct val="80000"/>
              </a:lnSpc>
            </a:pPr>
            <a:r>
              <a:rPr lang="zh-CN" altLang="en-US" sz="1000" dirty="0"/>
              <a:t>形状语法：用一组产生式规则，应用到初始对象，从而增加与原始形状相协调的细节层次</a:t>
            </a:r>
          </a:p>
          <a:p>
            <a:pPr lvl="0" eaLnBrk="1" hangingPunct="1">
              <a:lnSpc>
                <a:spcPct val="80000"/>
              </a:lnSpc>
            </a:pPr>
            <a:r>
              <a:rPr lang="zh-CN" altLang="en-US" sz="1000" dirty="0"/>
              <a:t>粒子系统：用一组不相连部分的集合来描述一个或多个对象，如烟、火、云</a:t>
            </a:r>
          </a:p>
          <a:p>
            <a:pPr lvl="0" eaLnBrk="1" hangingPunct="1">
              <a:lnSpc>
                <a:spcPct val="80000"/>
              </a:lnSpc>
            </a:pPr>
            <a:r>
              <a:rPr lang="zh-CN" altLang="en-US" sz="1000" dirty="0"/>
              <a:t>基于物理的方法：柔性物体</a:t>
            </a:r>
          </a:p>
          <a:p>
            <a:pPr lvl="0" eaLnBrk="1" hangingPunct="1">
              <a:lnSpc>
                <a:spcPct val="80000"/>
              </a:lnSpc>
            </a:pPr>
            <a:endParaRPr lang="zh-CN" altLang="en-US" sz="1000" dirty="0"/>
          </a:p>
          <a:p>
            <a:pPr lvl="0" eaLnBrk="1" hangingPunct="1">
              <a:lnSpc>
                <a:spcPct val="80000"/>
              </a:lnSpc>
            </a:pPr>
            <a:r>
              <a:rPr lang="zh-CN" altLang="en-US" sz="1000" dirty="0"/>
              <a:t>后续两张卡片是我们实验室完成</a:t>
            </a:r>
            <a:r>
              <a:rPr lang="en-US" altLang="zh-CN" sz="1000" dirty="0"/>
              <a:t>863</a:t>
            </a:r>
            <a:r>
              <a:rPr lang="zh-CN" altLang="en-US" sz="1000" dirty="0"/>
              <a:t>项目中的内容，简单描述一下，引导学习能力强的学生进行深一步学习</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16</a:t>
            </a:fld>
            <a:endParaRPr lang="zh-CN" altLang="en-US" sz="1200" dirty="0">
              <a:latin typeface="Tahoma" panose="020B060403050404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a:xfrm>
            <a:off x="914400" y="4343400"/>
            <a:ext cx="5029200" cy="2544763"/>
          </a:xfrm>
        </p:spPr>
        <p:txBody>
          <a:bodyPr wrap="square" lIns="91440" tIns="45720" rIns="91440" bIns="45720" anchor="t" anchorCtr="0"/>
          <a:lstStyle/>
          <a:p>
            <a:pPr lvl="0" eaLnBrk="1" hangingPunct="1">
              <a:lnSpc>
                <a:spcPct val="80000"/>
              </a:lnSpc>
            </a:pPr>
            <a:r>
              <a:rPr lang="zh-CN" altLang="en-US" sz="1000" dirty="0"/>
              <a:t>说明：多面体的表示方法很多，一般按上述所讲，分为两大类，但实际上还有很多表示方法</a:t>
            </a:r>
          </a:p>
          <a:p>
            <a:pPr lvl="0" eaLnBrk="1" hangingPunct="1">
              <a:lnSpc>
                <a:spcPct val="80000"/>
              </a:lnSpc>
            </a:pPr>
            <a:r>
              <a:rPr lang="zh-CN" altLang="en-US" sz="1000" dirty="0"/>
              <a:t>本课重要介绍五类方法</a:t>
            </a:r>
          </a:p>
          <a:p>
            <a:pPr lvl="0" eaLnBrk="1" hangingPunct="1">
              <a:lnSpc>
                <a:spcPct val="80000"/>
              </a:lnSpc>
            </a:pPr>
            <a:r>
              <a:rPr lang="zh-CN" altLang="en-US" sz="1000" dirty="0"/>
              <a:t>第</a:t>
            </a:r>
            <a:r>
              <a:rPr lang="en-US" altLang="zh-CN" sz="1000" dirty="0"/>
              <a:t>1</a:t>
            </a:r>
            <a:r>
              <a:rPr lang="zh-CN" altLang="en-US" sz="1000" dirty="0"/>
              <a:t>、</a:t>
            </a:r>
            <a:r>
              <a:rPr lang="en-US" altLang="zh-CN" sz="1000" dirty="0"/>
              <a:t>2</a:t>
            </a:r>
            <a:r>
              <a:rPr lang="zh-CN" altLang="en-US" sz="1000" dirty="0"/>
              <a:t>种方法属于边界表示方法</a:t>
            </a:r>
          </a:p>
          <a:p>
            <a:pPr lvl="0" eaLnBrk="1" hangingPunct="1">
              <a:lnSpc>
                <a:spcPct val="80000"/>
              </a:lnSpc>
            </a:pPr>
            <a:r>
              <a:rPr lang="zh-CN" altLang="en-US" sz="1000" dirty="0"/>
              <a:t>第</a:t>
            </a:r>
            <a:r>
              <a:rPr lang="en-US" altLang="zh-CN" sz="1000" dirty="0"/>
              <a:t>3</a:t>
            </a:r>
            <a:r>
              <a:rPr lang="zh-CN" altLang="en-US" sz="1000" dirty="0"/>
              <a:t>、</a:t>
            </a:r>
            <a:r>
              <a:rPr lang="en-US" altLang="zh-CN" sz="1000" dirty="0"/>
              <a:t>4</a:t>
            </a:r>
            <a:r>
              <a:rPr lang="zh-CN" altLang="en-US" sz="1000" dirty="0"/>
              <a:t>种方法属于空间分区方法</a:t>
            </a:r>
          </a:p>
          <a:p>
            <a:pPr lvl="0" eaLnBrk="1" hangingPunct="1">
              <a:lnSpc>
                <a:spcPct val="80000"/>
              </a:lnSpc>
            </a:pPr>
            <a:endParaRPr lang="zh-CN" altLang="en-US" sz="1000" dirty="0"/>
          </a:p>
          <a:p>
            <a:pPr lvl="0" eaLnBrk="1" hangingPunct="1">
              <a:lnSpc>
                <a:spcPct val="80000"/>
              </a:lnSpc>
            </a:pPr>
            <a:r>
              <a:rPr lang="zh-CN" altLang="en-US" sz="1000" dirty="0"/>
              <a:t>还有：</a:t>
            </a:r>
          </a:p>
          <a:p>
            <a:pPr lvl="0" eaLnBrk="1" hangingPunct="1">
              <a:lnSpc>
                <a:spcPct val="80000"/>
              </a:lnSpc>
            </a:pPr>
            <a:r>
              <a:rPr lang="en-US" altLang="zh-CN" sz="1000" dirty="0"/>
              <a:t>BSP</a:t>
            </a:r>
          </a:p>
          <a:p>
            <a:pPr lvl="0" eaLnBrk="1" hangingPunct="1">
              <a:lnSpc>
                <a:spcPct val="80000"/>
              </a:lnSpc>
            </a:pPr>
            <a:r>
              <a:rPr lang="zh-CN" altLang="en-US" sz="1000" dirty="0"/>
              <a:t>形状语法：用一组产生式规则，应用到初始对象，从而增加与原始形状相协调的细节层次</a:t>
            </a:r>
          </a:p>
          <a:p>
            <a:pPr lvl="0" eaLnBrk="1" hangingPunct="1">
              <a:lnSpc>
                <a:spcPct val="80000"/>
              </a:lnSpc>
            </a:pPr>
            <a:r>
              <a:rPr lang="zh-CN" altLang="en-US" sz="1000" dirty="0"/>
              <a:t>粒子系统：用一组不相连部分的集合来描述一个或多个对象，如烟、火、云</a:t>
            </a:r>
          </a:p>
          <a:p>
            <a:pPr lvl="0" eaLnBrk="1" hangingPunct="1">
              <a:lnSpc>
                <a:spcPct val="80000"/>
              </a:lnSpc>
            </a:pPr>
            <a:r>
              <a:rPr lang="zh-CN" altLang="en-US" sz="1000" dirty="0"/>
              <a:t>基于物理的方法：柔性物体</a:t>
            </a:r>
          </a:p>
          <a:p>
            <a:pPr lvl="0" eaLnBrk="1" hangingPunct="1">
              <a:lnSpc>
                <a:spcPct val="80000"/>
              </a:lnSpc>
            </a:pPr>
            <a:endParaRPr lang="zh-CN" altLang="en-US" sz="1000" dirty="0"/>
          </a:p>
          <a:p>
            <a:pPr lvl="0" eaLnBrk="1" hangingPunct="1">
              <a:lnSpc>
                <a:spcPct val="80000"/>
              </a:lnSpc>
            </a:pPr>
            <a:r>
              <a:rPr lang="zh-CN" altLang="en-US" sz="1000" dirty="0"/>
              <a:t>后续两张卡片是我们实验室完成</a:t>
            </a:r>
            <a:r>
              <a:rPr lang="en-US" altLang="zh-CN" sz="1000" dirty="0"/>
              <a:t>863</a:t>
            </a:r>
            <a:r>
              <a:rPr lang="zh-CN" altLang="en-US" sz="1000" dirty="0"/>
              <a:t>项目中的内容，简单描述一下，引导学习能力强的学生进行深一步学习</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17</a:t>
            </a:fld>
            <a:endParaRPr lang="zh-CN" altLang="en-US" sz="1200" dirty="0">
              <a:latin typeface="Tahoma" panose="020B060403050404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a:xfrm>
            <a:off x="914400" y="4343400"/>
            <a:ext cx="5029200" cy="2544763"/>
          </a:xfrm>
        </p:spPr>
        <p:txBody>
          <a:bodyPr wrap="square" lIns="91440" tIns="45720" rIns="91440" bIns="45720" anchor="t" anchorCtr="0"/>
          <a:lstStyle/>
          <a:p>
            <a:pPr lvl="0" eaLnBrk="1" hangingPunct="1">
              <a:lnSpc>
                <a:spcPct val="80000"/>
              </a:lnSpc>
            </a:pPr>
            <a:r>
              <a:rPr lang="zh-CN" altLang="en-US" sz="1000" dirty="0"/>
              <a:t>说明：多面体的表示方法很多，一般按上述所讲，分为两大类，但实际上还有很多表示方法</a:t>
            </a:r>
          </a:p>
          <a:p>
            <a:pPr lvl="0" eaLnBrk="1" hangingPunct="1">
              <a:lnSpc>
                <a:spcPct val="80000"/>
              </a:lnSpc>
            </a:pPr>
            <a:r>
              <a:rPr lang="zh-CN" altLang="en-US" sz="1000" dirty="0"/>
              <a:t>本课重要介绍五类方法</a:t>
            </a:r>
          </a:p>
          <a:p>
            <a:pPr lvl="0" eaLnBrk="1" hangingPunct="1">
              <a:lnSpc>
                <a:spcPct val="80000"/>
              </a:lnSpc>
            </a:pPr>
            <a:r>
              <a:rPr lang="zh-CN" altLang="en-US" sz="1000" dirty="0"/>
              <a:t>第</a:t>
            </a:r>
            <a:r>
              <a:rPr lang="en-US" altLang="zh-CN" sz="1000" dirty="0"/>
              <a:t>1</a:t>
            </a:r>
            <a:r>
              <a:rPr lang="zh-CN" altLang="en-US" sz="1000" dirty="0"/>
              <a:t>、</a:t>
            </a:r>
            <a:r>
              <a:rPr lang="en-US" altLang="zh-CN" sz="1000" dirty="0"/>
              <a:t>2</a:t>
            </a:r>
            <a:r>
              <a:rPr lang="zh-CN" altLang="en-US" sz="1000" dirty="0"/>
              <a:t>种方法属于边界表示方法</a:t>
            </a:r>
          </a:p>
          <a:p>
            <a:pPr lvl="0" eaLnBrk="1" hangingPunct="1">
              <a:lnSpc>
                <a:spcPct val="80000"/>
              </a:lnSpc>
            </a:pPr>
            <a:r>
              <a:rPr lang="zh-CN" altLang="en-US" sz="1000" dirty="0"/>
              <a:t>第</a:t>
            </a:r>
            <a:r>
              <a:rPr lang="en-US" altLang="zh-CN" sz="1000" dirty="0"/>
              <a:t>3</a:t>
            </a:r>
            <a:r>
              <a:rPr lang="zh-CN" altLang="en-US" sz="1000" dirty="0"/>
              <a:t>、</a:t>
            </a:r>
            <a:r>
              <a:rPr lang="en-US" altLang="zh-CN" sz="1000" dirty="0"/>
              <a:t>4</a:t>
            </a:r>
            <a:r>
              <a:rPr lang="zh-CN" altLang="en-US" sz="1000" dirty="0"/>
              <a:t>种方法属于空间分区方法</a:t>
            </a:r>
          </a:p>
          <a:p>
            <a:pPr lvl="0" eaLnBrk="1" hangingPunct="1">
              <a:lnSpc>
                <a:spcPct val="80000"/>
              </a:lnSpc>
            </a:pPr>
            <a:endParaRPr lang="zh-CN" altLang="en-US" sz="1000" dirty="0"/>
          </a:p>
          <a:p>
            <a:pPr lvl="0" eaLnBrk="1" hangingPunct="1">
              <a:lnSpc>
                <a:spcPct val="80000"/>
              </a:lnSpc>
            </a:pPr>
            <a:r>
              <a:rPr lang="zh-CN" altLang="en-US" sz="1000" dirty="0"/>
              <a:t>还有：</a:t>
            </a:r>
          </a:p>
          <a:p>
            <a:pPr lvl="0" eaLnBrk="1" hangingPunct="1">
              <a:lnSpc>
                <a:spcPct val="80000"/>
              </a:lnSpc>
            </a:pPr>
            <a:r>
              <a:rPr lang="en-US" altLang="zh-CN" sz="1000" dirty="0"/>
              <a:t>BSP</a:t>
            </a:r>
          </a:p>
          <a:p>
            <a:pPr lvl="0" eaLnBrk="1" hangingPunct="1">
              <a:lnSpc>
                <a:spcPct val="80000"/>
              </a:lnSpc>
            </a:pPr>
            <a:r>
              <a:rPr lang="zh-CN" altLang="en-US" sz="1000" dirty="0"/>
              <a:t>形状语法：用一组产生式规则，应用到初始对象，从而增加与原始形状相协调的细节层次</a:t>
            </a:r>
          </a:p>
          <a:p>
            <a:pPr lvl="0" eaLnBrk="1" hangingPunct="1">
              <a:lnSpc>
                <a:spcPct val="80000"/>
              </a:lnSpc>
            </a:pPr>
            <a:r>
              <a:rPr lang="zh-CN" altLang="en-US" sz="1000" dirty="0"/>
              <a:t>粒子系统：用一组不相连部分的集合来描述一个或多个对象，如烟、火、云</a:t>
            </a:r>
          </a:p>
          <a:p>
            <a:pPr lvl="0" eaLnBrk="1" hangingPunct="1">
              <a:lnSpc>
                <a:spcPct val="80000"/>
              </a:lnSpc>
            </a:pPr>
            <a:r>
              <a:rPr lang="zh-CN" altLang="en-US" sz="1000" dirty="0"/>
              <a:t>基于物理的方法：柔性物体</a:t>
            </a:r>
          </a:p>
          <a:p>
            <a:pPr lvl="0" eaLnBrk="1" hangingPunct="1">
              <a:lnSpc>
                <a:spcPct val="80000"/>
              </a:lnSpc>
            </a:pPr>
            <a:endParaRPr lang="zh-CN" altLang="en-US" sz="1000" dirty="0"/>
          </a:p>
          <a:p>
            <a:pPr lvl="0" eaLnBrk="1" hangingPunct="1">
              <a:lnSpc>
                <a:spcPct val="80000"/>
              </a:lnSpc>
            </a:pPr>
            <a:r>
              <a:rPr lang="zh-CN" altLang="en-US" sz="1000" dirty="0"/>
              <a:t>后续两张卡片是我们实验室完成</a:t>
            </a:r>
            <a:r>
              <a:rPr lang="en-US" altLang="zh-CN" sz="1000" dirty="0"/>
              <a:t>863</a:t>
            </a:r>
            <a:r>
              <a:rPr lang="zh-CN" altLang="en-US" sz="1000" dirty="0"/>
              <a:t>项目中的内容，简单描述一下，引导学习能力强的学生进行深一步学习</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E588732-C4B1-499E-8BAA-A57042FDDBBC}"/>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AC7F4FB-8759-45CA-9AAA-AD413E02CF9E}" type="slidenum">
              <a:rPr lang="zh-CN" altLang="en-US">
                <a:latin typeface="Tahoma" panose="020B0604030504040204" pitchFamily="34" charset="0"/>
              </a:rPr>
              <a:pPr eaLnBrk="1" hangingPunct="1"/>
              <a:t>18</a:t>
            </a:fld>
            <a:endParaRPr lang="en-US" altLang="zh-CN">
              <a:latin typeface="Tahoma" panose="020B0604030504040204" pitchFamily="34" charset="0"/>
            </a:endParaRPr>
          </a:p>
        </p:txBody>
      </p:sp>
      <p:sp>
        <p:nvSpPr>
          <p:cNvPr id="87043" name="Rectangle 2">
            <a:extLst>
              <a:ext uri="{FF2B5EF4-FFF2-40B4-BE49-F238E27FC236}">
                <a16:creationId xmlns:a16="http://schemas.microsoft.com/office/drawing/2014/main" id="{990DB197-F1D0-4110-83F4-DDA66E5D3908}"/>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9CD80584-5A14-43D6-8596-4A7342492225}"/>
              </a:ext>
            </a:extLst>
          </p:cNvPr>
          <p:cNvSpPr>
            <a:spLocks noGrp="1" noChangeArrowheads="1"/>
          </p:cNvSpPr>
          <p:nvPr>
            <p:ph type="body" idx="1"/>
          </p:nvPr>
        </p:nvSpPr>
        <p:spPr>
          <a:noFill/>
        </p:spPr>
        <p:txBody>
          <a:bodyPr/>
          <a:lstStyle/>
          <a:p>
            <a:pPr eaLnBrk="1" hangingPunct="1"/>
            <a:r>
              <a:rPr lang="zh-CN" altLang="en-US"/>
              <a:t>曲线和曲面是本章的重点，在这里需要给学生讲清楚为什么要用曲线曲面来构造物体。</a:t>
            </a:r>
          </a:p>
          <a:p>
            <a:pPr eaLnBrk="1" hangingPunct="1"/>
            <a:r>
              <a:rPr lang="zh-CN" altLang="en-US"/>
              <a:t>在先给学生讲述曲线曲面生成方式的两种情况。</a:t>
            </a:r>
          </a:p>
          <a:p>
            <a:pPr eaLnBrk="1" hangingPunct="1"/>
            <a:r>
              <a:rPr lang="zh-CN" altLang="en-US"/>
              <a:t>利用数学函数可以实现比较规则的模型的组合拼接，如球面、椭球面等</a:t>
            </a:r>
          </a:p>
          <a:p>
            <a:pPr eaLnBrk="1" hangingPunct="1"/>
            <a:r>
              <a:rPr lang="zh-CN" altLang="en-US"/>
              <a:t>对于图中的模型，如果用数学函数相对比较难，关键是很多模型很难用数学模型直接来表示或者控制。</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E354701A-971F-48F1-9E78-7795FF300172}"/>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A9B08F3-A9CC-48F0-A533-78AEB995937D}" type="slidenum">
              <a:rPr lang="zh-CN" altLang="en-US">
                <a:latin typeface="Tahoma" panose="020B0604030504040204" pitchFamily="34" charset="0"/>
              </a:rPr>
              <a:pPr eaLnBrk="1" hangingPunct="1"/>
              <a:t>19</a:t>
            </a:fld>
            <a:endParaRPr lang="en-US" altLang="zh-CN">
              <a:latin typeface="Tahoma" panose="020B0604030504040204" pitchFamily="34" charset="0"/>
            </a:endParaRPr>
          </a:p>
        </p:txBody>
      </p:sp>
      <p:sp>
        <p:nvSpPr>
          <p:cNvPr id="88067" name="Rectangle 2">
            <a:extLst>
              <a:ext uri="{FF2B5EF4-FFF2-40B4-BE49-F238E27FC236}">
                <a16:creationId xmlns:a16="http://schemas.microsoft.com/office/drawing/2014/main" id="{D3523BF6-1D3B-4C3B-BEEE-8C1A4E19BEFB}"/>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69DD956D-0DEF-4F0F-B9E6-9F7B36B97453}"/>
              </a:ext>
            </a:extLst>
          </p:cNvPr>
          <p:cNvSpPr>
            <a:spLocks noGrp="1" noChangeArrowheads="1"/>
          </p:cNvSpPr>
          <p:nvPr>
            <p:ph type="body" idx="1"/>
          </p:nvPr>
        </p:nvSpPr>
        <p:spPr>
          <a:noFill/>
        </p:spPr>
        <p:txBody>
          <a:bodyPr/>
          <a:lstStyle/>
          <a:p>
            <a:pPr eaLnBrk="1" hangingPunct="1"/>
            <a:r>
              <a:rPr lang="zh-CN" altLang="en-US"/>
              <a:t>提问：为什么常用三角形网格逼近曲面？</a:t>
            </a:r>
          </a:p>
          <a:p>
            <a:pPr eaLnBrk="1" hangingPunct="1"/>
            <a:r>
              <a:rPr lang="zh-CN" altLang="en-US"/>
              <a:t>三点决定一个平面。</a:t>
            </a:r>
          </a:p>
          <a:p>
            <a:pPr eaLnBrk="1" hangingPunct="1"/>
            <a:r>
              <a:rPr lang="zh-CN" altLang="en-US"/>
              <a:t>知识点：</a:t>
            </a:r>
          </a:p>
          <a:p>
            <a:pPr eaLnBrk="1" hangingPunct="1"/>
            <a:r>
              <a:rPr lang="zh-CN" altLang="en-US" sz="800" b="1">
                <a:latin typeface="楷体_GB2312" pitchFamily="49" charset="-122"/>
                <a:ea typeface="楷体_GB2312" pitchFamily="49" charset="-122"/>
              </a:rPr>
              <a:t>常用的曲面</a:t>
            </a:r>
            <a:r>
              <a:rPr lang="en-US" altLang="zh-CN" sz="800" b="1">
                <a:latin typeface="楷体_GB2312" pitchFamily="49" charset="-122"/>
                <a:ea typeface="楷体_GB2312" pitchFamily="49" charset="-122"/>
              </a:rPr>
              <a:t>:</a:t>
            </a:r>
            <a:br>
              <a:rPr lang="en-US" altLang="zh-CN" sz="800" b="1">
                <a:latin typeface="楷体_GB2312" pitchFamily="49" charset="-122"/>
                <a:ea typeface="楷体_GB2312" pitchFamily="49" charset="-122"/>
              </a:rPr>
            </a:br>
            <a:r>
              <a:rPr lang="en-US" altLang="zh-CN" sz="800" b="1">
                <a:latin typeface="楷体_GB2312" pitchFamily="49" charset="-122"/>
                <a:ea typeface="楷体_GB2312" pitchFamily="49" charset="-122"/>
              </a:rPr>
              <a:t>        </a:t>
            </a:r>
            <a:r>
              <a:rPr lang="zh-CN" altLang="en-US" sz="800" b="1">
                <a:latin typeface="楷体_GB2312" pitchFamily="49" charset="-122"/>
                <a:ea typeface="楷体_GB2312" pitchFamily="49" charset="-122"/>
              </a:rPr>
              <a:t>二次曲面</a:t>
            </a:r>
            <a:br>
              <a:rPr lang="zh-CN" altLang="en-US" sz="800" b="1">
                <a:latin typeface="楷体_GB2312" pitchFamily="49" charset="-122"/>
                <a:ea typeface="楷体_GB2312" pitchFamily="49" charset="-122"/>
              </a:rPr>
            </a:br>
            <a:r>
              <a:rPr lang="zh-CN" altLang="en-US" sz="800" b="1">
                <a:latin typeface="楷体_GB2312" pitchFamily="49" charset="-122"/>
                <a:ea typeface="楷体_GB2312" pitchFamily="49" charset="-122"/>
              </a:rPr>
              <a:t>        超二次曲面</a:t>
            </a:r>
            <a:br>
              <a:rPr lang="zh-CN" altLang="en-US" sz="800" b="1">
                <a:latin typeface="楷体_GB2312" pitchFamily="49" charset="-122"/>
                <a:ea typeface="楷体_GB2312" pitchFamily="49" charset="-122"/>
              </a:rPr>
            </a:br>
            <a:r>
              <a:rPr lang="zh-CN" altLang="en-US" sz="800" b="1">
                <a:latin typeface="楷体_GB2312" pitchFamily="49" charset="-122"/>
                <a:ea typeface="楷体_GB2312" pitchFamily="49" charset="-122"/>
              </a:rPr>
              <a:t>        多项式和指数函数</a:t>
            </a:r>
            <a:br>
              <a:rPr lang="zh-CN" altLang="en-US" sz="800" b="1">
                <a:latin typeface="楷体_GB2312" pitchFamily="49" charset="-122"/>
                <a:ea typeface="楷体_GB2312" pitchFamily="49" charset="-122"/>
              </a:rPr>
            </a:br>
            <a:r>
              <a:rPr lang="zh-CN" altLang="en-US" sz="800" b="1">
                <a:latin typeface="楷体_GB2312" pitchFamily="49" charset="-122"/>
                <a:ea typeface="楷体_GB2312" pitchFamily="49" charset="-122"/>
              </a:rPr>
              <a:t>        样条曲面</a:t>
            </a:r>
            <a:endParaRPr lang="zh-CN" altLang="en-US"/>
          </a:p>
          <a:p>
            <a:pPr eaLnBrk="1" hangingPunct="1"/>
            <a:r>
              <a:rPr lang="zh-CN" altLang="en-US"/>
              <a:t>二次曲面与超二次曲面请大家看教材，但简单说明一下球面。</a:t>
            </a:r>
          </a:p>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2</a:t>
            </a:fld>
            <a:endParaRPr lang="en-US" altLang="zh-CN" sz="1200" dirty="0">
              <a:latin typeface="Times New Roman" panose="02020603050405020304" pitchFamily="18" charset="0"/>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1440" tIns="45720" rIns="91440" bIns="45720" anchor="t" anchorCtr="0"/>
          <a:lstStyle/>
          <a:p>
            <a:pPr lvl="0" eaLnBrk="1" hangingPunct="1"/>
            <a:r>
              <a:rPr lang="zh-CN" altLang="en-US" dirty="0"/>
              <a:t>第一章内容是让学生对计算机图形学的整体认识，内容涉及计算机图形硬件、软件系统。另一方面，这章的内容还将从各个应用领域对计算机图形的发展进行阐述，让学生对计算机图形产生直观影响，加大学生学习的动力。</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93F244BA-D62C-4DCA-8985-17E4F17EE570}"/>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FBAF2AC-01CA-4180-9026-D94F37A5FC96}" type="slidenum">
              <a:rPr lang="zh-CN" altLang="en-US">
                <a:latin typeface="Tahoma" panose="020B0604030504040204" pitchFamily="34" charset="0"/>
              </a:rPr>
              <a:pPr eaLnBrk="1" hangingPunct="1"/>
              <a:t>20</a:t>
            </a:fld>
            <a:endParaRPr lang="en-US" altLang="zh-CN">
              <a:latin typeface="Tahoma" panose="020B0604030504040204" pitchFamily="34" charset="0"/>
            </a:endParaRPr>
          </a:p>
        </p:txBody>
      </p:sp>
      <p:sp>
        <p:nvSpPr>
          <p:cNvPr id="89091" name="Rectangle 2">
            <a:extLst>
              <a:ext uri="{FF2B5EF4-FFF2-40B4-BE49-F238E27FC236}">
                <a16:creationId xmlns:a16="http://schemas.microsoft.com/office/drawing/2014/main" id="{95832D2C-BB1D-4441-A16B-09260425525F}"/>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AA70E748-9B20-461C-9F9C-40040C5CD211}"/>
              </a:ext>
            </a:extLst>
          </p:cNvPr>
          <p:cNvSpPr>
            <a:spLocks noGrp="1" noChangeArrowheads="1"/>
          </p:cNvSpPr>
          <p:nvPr>
            <p:ph type="body" idx="1"/>
          </p:nvPr>
        </p:nvSpPr>
        <p:spPr>
          <a:noFill/>
        </p:spPr>
        <p:txBody>
          <a:bodyPr/>
          <a:lstStyle/>
          <a:p>
            <a:pPr eaLnBrk="1" hangingPunct="1"/>
            <a:r>
              <a:rPr lang="zh-CN" altLang="en-US"/>
              <a:t>针对数学函数表示方式，就首先要从一些基本的数学模型与对应的几何模型情况</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31ABF92A-E0D5-4A1D-90F0-87F521EA94B9}"/>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05350EA-2D39-41F3-92BB-CE770EA24ACD}" type="slidenum">
              <a:rPr lang="zh-CN" altLang="en-US">
                <a:latin typeface="Tahoma" panose="020B0604030504040204" pitchFamily="34" charset="0"/>
              </a:rPr>
              <a:pPr eaLnBrk="1" hangingPunct="1"/>
              <a:t>21</a:t>
            </a:fld>
            <a:endParaRPr lang="en-US" altLang="zh-CN">
              <a:latin typeface="Tahoma" panose="020B0604030504040204" pitchFamily="34" charset="0"/>
            </a:endParaRPr>
          </a:p>
        </p:txBody>
      </p:sp>
      <p:sp>
        <p:nvSpPr>
          <p:cNvPr id="90115" name="Rectangle 2">
            <a:extLst>
              <a:ext uri="{FF2B5EF4-FFF2-40B4-BE49-F238E27FC236}">
                <a16:creationId xmlns:a16="http://schemas.microsoft.com/office/drawing/2014/main" id="{8BBD0CD0-0547-4A76-A64F-730D7C586DA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DEDE99FE-0DDE-4936-92FB-76D23DC159F4}"/>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FEF5D361-A6C3-409A-8861-3537E80B7516}"/>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D0ECDFC-6028-4249-8F8C-29BF0FCAA8BE}" type="slidenum">
              <a:rPr lang="zh-CN" altLang="en-US">
                <a:latin typeface="Tahoma" panose="020B0604030504040204" pitchFamily="34" charset="0"/>
              </a:rPr>
              <a:pPr eaLnBrk="1" hangingPunct="1"/>
              <a:t>22</a:t>
            </a:fld>
            <a:endParaRPr lang="en-US" altLang="zh-CN">
              <a:latin typeface="Tahoma" panose="020B0604030504040204" pitchFamily="34" charset="0"/>
            </a:endParaRPr>
          </a:p>
        </p:txBody>
      </p:sp>
      <p:sp>
        <p:nvSpPr>
          <p:cNvPr id="91139" name="Rectangle 2">
            <a:extLst>
              <a:ext uri="{FF2B5EF4-FFF2-40B4-BE49-F238E27FC236}">
                <a16:creationId xmlns:a16="http://schemas.microsoft.com/office/drawing/2014/main" id="{2AEB30C4-3F2B-43B5-A6A2-944A39119A90}"/>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CDE2A5BF-DCA7-4E11-A02A-FEF2BC428FA0}"/>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24142E7E-5FD6-472B-B558-A4D2333B31B1}"/>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DEE0E29-AF1E-4A30-A2A7-003C0261B1BC}" type="slidenum">
              <a:rPr lang="zh-CN" altLang="en-US">
                <a:latin typeface="Tahoma" panose="020B0604030504040204" pitchFamily="34" charset="0"/>
              </a:rPr>
              <a:pPr eaLnBrk="1" hangingPunct="1"/>
              <a:t>23</a:t>
            </a:fld>
            <a:endParaRPr lang="en-US" altLang="zh-CN">
              <a:latin typeface="Tahoma" panose="020B0604030504040204" pitchFamily="34" charset="0"/>
            </a:endParaRPr>
          </a:p>
        </p:txBody>
      </p:sp>
      <p:sp>
        <p:nvSpPr>
          <p:cNvPr id="92163" name="Rectangle 2">
            <a:extLst>
              <a:ext uri="{FF2B5EF4-FFF2-40B4-BE49-F238E27FC236}">
                <a16:creationId xmlns:a16="http://schemas.microsoft.com/office/drawing/2014/main" id="{54128087-7153-4C92-BBFD-617681B64275}"/>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D8889219-5C12-4FB4-B38F-4A810199E078}"/>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F04E39F2-0F44-4D26-86B1-88E17C4C8903}"/>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1BD4A98-D73C-4A14-A1C9-C4FEF3D7C8A0}" type="slidenum">
              <a:rPr lang="zh-CN" altLang="en-US">
                <a:latin typeface="Tahoma" panose="020B0604030504040204" pitchFamily="34" charset="0"/>
              </a:rPr>
              <a:pPr eaLnBrk="1" hangingPunct="1"/>
              <a:t>24</a:t>
            </a:fld>
            <a:endParaRPr lang="en-US" altLang="zh-CN">
              <a:latin typeface="Tahoma" panose="020B0604030504040204" pitchFamily="34" charset="0"/>
            </a:endParaRPr>
          </a:p>
        </p:txBody>
      </p:sp>
      <p:sp>
        <p:nvSpPr>
          <p:cNvPr id="93187" name="Rectangle 2">
            <a:extLst>
              <a:ext uri="{FF2B5EF4-FFF2-40B4-BE49-F238E27FC236}">
                <a16:creationId xmlns:a16="http://schemas.microsoft.com/office/drawing/2014/main" id="{8BD54C55-B290-441D-89B1-F16C556F0EBE}"/>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FA8EEFE-03BB-4649-8624-C5C43564A56F}"/>
              </a:ext>
            </a:extLst>
          </p:cNvPr>
          <p:cNvSpPr>
            <a:spLocks noGrp="1" noChangeArrowheads="1"/>
          </p:cNvSpPr>
          <p:nvPr>
            <p:ph type="body" idx="1"/>
          </p:nvPr>
        </p:nvSpPr>
        <p:spPr>
          <a:noFill/>
        </p:spPr>
        <p:txBody>
          <a:bodyPr/>
          <a:lstStyle/>
          <a:p>
            <a:pPr eaLnBrk="1" hangingPunct="1"/>
            <a:r>
              <a:rPr lang="zh-CN" altLang="en-US"/>
              <a:t>当绘制曲线时，几个较小的加权沿着样条的长度分配分配并固定在绘图表上的相应位置。</a:t>
            </a:r>
          </a:p>
          <a:p>
            <a:pPr eaLnBrk="1" hangingPunct="1"/>
            <a:endParaRPr lang="zh-CN" altLang="en-US"/>
          </a:p>
          <a:p>
            <a:pPr eaLnBrk="1" hangingPunct="1"/>
            <a:r>
              <a:rPr lang="zh-CN" altLang="en-US"/>
              <a:t>汽车车身设计、飞机和航天飞机表面的设计、船体设计以及家庭应用。</a:t>
            </a:r>
          </a:p>
          <a:p>
            <a:pPr eaLnBrk="1" hangingPunct="1"/>
            <a:r>
              <a:rPr kumimoji="1" lang="zh-CN" altLang="en-US" b="1"/>
              <a:t>样条</a:t>
            </a:r>
            <a:r>
              <a:rPr kumimoji="1" lang="en-US" altLang="zh-CN" b="1"/>
              <a:t>:</a:t>
            </a:r>
            <a:r>
              <a:rPr kumimoji="1" lang="zh-CN" altLang="en-US" b="1"/>
              <a:t>是指在制图中使用的有弹性的金属</a:t>
            </a:r>
          </a:p>
          <a:p>
            <a:pPr eaLnBrk="1" hangingPunct="1"/>
            <a:r>
              <a:rPr kumimoji="1" lang="zh-CN" altLang="en-US" b="1"/>
              <a:t>条，制图人员用压铁将金属条压在一系列指</a:t>
            </a:r>
          </a:p>
          <a:p>
            <a:pPr eaLnBrk="1" hangingPunct="1"/>
            <a:r>
              <a:rPr kumimoji="1" lang="zh-CN" altLang="en-US" b="1"/>
              <a:t>定点上，即强迫金属条经过这些点，从而产</a:t>
            </a:r>
          </a:p>
          <a:p>
            <a:pPr eaLnBrk="1" hangingPunct="1"/>
            <a:r>
              <a:rPr kumimoji="1" lang="zh-CN" altLang="en-US" b="1"/>
              <a:t>生经过指定点的光滑曲线，用这种方法产生</a:t>
            </a:r>
          </a:p>
          <a:p>
            <a:pPr eaLnBrk="1" hangingPunct="1"/>
            <a:r>
              <a:rPr kumimoji="1" lang="zh-CN" altLang="en-US" b="1"/>
              <a:t>的插值曲线往往是</a:t>
            </a:r>
            <a:r>
              <a:rPr kumimoji="1" lang="en-US" altLang="zh-CN" b="1"/>
              <a:t>C2</a:t>
            </a:r>
            <a:r>
              <a:rPr kumimoji="1" lang="zh-CN" altLang="en-US" b="1"/>
              <a:t>连续的。</a:t>
            </a:r>
            <a:r>
              <a:rPr kumimoji="1" lang="zh-CN" altLang="en-US"/>
              <a:t>  </a:t>
            </a:r>
          </a:p>
          <a:p>
            <a:pPr eaLnBrk="1" hangingPunct="1"/>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a:extLst>
              <a:ext uri="{FF2B5EF4-FFF2-40B4-BE49-F238E27FC236}">
                <a16:creationId xmlns:a16="http://schemas.microsoft.com/office/drawing/2014/main" id="{AE86A090-3168-4B2F-B8AB-AF8B297E1D35}"/>
              </a:ext>
            </a:extLst>
          </p:cNvPr>
          <p:cNvSpPr>
            <a:spLocks noGrp="1" noRot="1" noChangeAspect="1" noTextEdit="1"/>
          </p:cNvSpPr>
          <p:nvPr>
            <p:ph type="sldImg"/>
          </p:nvPr>
        </p:nvSpPr>
        <p:spPr>
          <a:ln/>
        </p:spPr>
      </p:sp>
      <p:sp>
        <p:nvSpPr>
          <p:cNvPr id="94211" name="备注占位符 2">
            <a:extLst>
              <a:ext uri="{FF2B5EF4-FFF2-40B4-BE49-F238E27FC236}">
                <a16:creationId xmlns:a16="http://schemas.microsoft.com/office/drawing/2014/main" id="{F4CC3115-9AD5-45F8-BA42-E33E203D6E5F}"/>
              </a:ext>
            </a:extLst>
          </p:cNvPr>
          <p:cNvSpPr>
            <a:spLocks noGrp="1"/>
          </p:cNvSpPr>
          <p:nvPr>
            <p:ph type="body" idx="1"/>
          </p:nvPr>
        </p:nvSpPr>
        <p:spPr>
          <a:noFill/>
        </p:spPr>
        <p:txBody>
          <a:bodyPr/>
          <a:lstStyle/>
          <a:p>
            <a:endParaRPr lang="zh-CN" altLang="en-US"/>
          </a:p>
        </p:txBody>
      </p:sp>
      <p:sp>
        <p:nvSpPr>
          <p:cNvPr id="94212" name="灯片编号占位符 3">
            <a:extLst>
              <a:ext uri="{FF2B5EF4-FFF2-40B4-BE49-F238E27FC236}">
                <a16:creationId xmlns:a16="http://schemas.microsoft.com/office/drawing/2014/main" id="{5200B373-55C9-424F-9E1F-A45FE8961CB4}"/>
              </a:ext>
            </a:extLst>
          </p:cNvPr>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BB38AE2-F376-4646-BF9E-2748079A8C28}" type="slidenum">
              <a:rPr lang="zh-CN" altLang="en-US">
                <a:latin typeface="Tahoma" panose="020B0604030504040204" pitchFamily="34" charset="0"/>
              </a:rPr>
              <a:pPr eaLnBrk="1" hangingPunct="1"/>
              <a:t>27</a:t>
            </a:fld>
            <a:endParaRPr lang="en-US" altLang="zh-CN">
              <a:latin typeface="Tahoma" panose="020B060403050404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0BFD6346-1FB5-4BD2-A24B-76A935D339D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26DFD13-78FE-4FAD-BDEB-F1667FE71E73}" type="slidenum">
              <a:rPr lang="zh-CN" altLang="en-US">
                <a:latin typeface="Tahoma" panose="020B0604030504040204" pitchFamily="34" charset="0"/>
              </a:rPr>
              <a:pPr eaLnBrk="1" hangingPunct="1"/>
              <a:t>28</a:t>
            </a:fld>
            <a:endParaRPr lang="en-US" altLang="zh-CN">
              <a:latin typeface="Tahoma" panose="020B0604030504040204" pitchFamily="34" charset="0"/>
            </a:endParaRPr>
          </a:p>
        </p:txBody>
      </p:sp>
      <p:sp>
        <p:nvSpPr>
          <p:cNvPr id="95235" name="Rectangle 2">
            <a:extLst>
              <a:ext uri="{FF2B5EF4-FFF2-40B4-BE49-F238E27FC236}">
                <a16:creationId xmlns:a16="http://schemas.microsoft.com/office/drawing/2014/main" id="{86E32078-A5CF-4A08-91B7-EFF88741A7E7}"/>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0B3550D7-6294-4479-9D1D-E5B4F1A71E08}"/>
              </a:ext>
            </a:extLst>
          </p:cNvPr>
          <p:cNvSpPr>
            <a:spLocks noGrp="1" noChangeArrowheads="1"/>
          </p:cNvSpPr>
          <p:nvPr>
            <p:ph type="body" idx="1"/>
          </p:nvPr>
        </p:nvSpPr>
        <p:spPr>
          <a:noFill/>
        </p:spPr>
        <p:txBody>
          <a:bodyPr/>
          <a:lstStyle/>
          <a:p>
            <a:pPr eaLnBrk="1" hangingPunct="1"/>
            <a:r>
              <a:rPr lang="zh-CN" altLang="en-US"/>
              <a:t>强调两者的区别</a:t>
            </a:r>
          </a:p>
          <a:p>
            <a:pPr eaLnBrk="1" hangingPunct="1"/>
            <a:r>
              <a:rPr lang="zh-CN" altLang="en-US"/>
              <a:t>应用范围差别：插值曲线通常用于数字化绘图或指定动画路径。逼近曲线一般作为设计工具来构造对象形体</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4ABF57C3-6D11-4583-A388-643D3C94AE14}"/>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C5A02B-8C84-42D0-B100-DB436EC54B6B}" type="slidenum">
              <a:rPr lang="zh-CN" altLang="en-US">
                <a:latin typeface="Tahoma" panose="020B0604030504040204" pitchFamily="34" charset="0"/>
              </a:rPr>
              <a:pPr eaLnBrk="1" hangingPunct="1"/>
              <a:t>29</a:t>
            </a:fld>
            <a:endParaRPr lang="en-US" altLang="zh-CN">
              <a:latin typeface="Tahoma" panose="020B0604030504040204" pitchFamily="34" charset="0"/>
            </a:endParaRPr>
          </a:p>
        </p:txBody>
      </p:sp>
      <p:sp>
        <p:nvSpPr>
          <p:cNvPr id="96259" name="Rectangle 2">
            <a:extLst>
              <a:ext uri="{FF2B5EF4-FFF2-40B4-BE49-F238E27FC236}">
                <a16:creationId xmlns:a16="http://schemas.microsoft.com/office/drawing/2014/main" id="{4EE6FB91-2BA5-41CB-A2EC-FAE5A45523D9}"/>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3068D0FD-F759-44FE-AB9A-7E045AC8F372}"/>
              </a:ext>
            </a:extLst>
          </p:cNvPr>
          <p:cNvSpPr>
            <a:spLocks noGrp="1" noChangeArrowheads="1"/>
          </p:cNvSpPr>
          <p:nvPr>
            <p:ph type="body" idx="1"/>
          </p:nvPr>
        </p:nvSpPr>
        <p:spPr>
          <a:noFill/>
        </p:spPr>
        <p:txBody>
          <a:bodyPr/>
          <a:lstStyle/>
          <a:p>
            <a:pPr eaLnBrk="1" hangingPunct="1"/>
            <a:r>
              <a:rPr lang="zh-CN" altLang="en-US"/>
              <a:t>板书：以</a:t>
            </a:r>
            <a:r>
              <a:rPr lang="en-US" altLang="zh-CN"/>
              <a:t>4</a:t>
            </a:r>
            <a:r>
              <a:rPr lang="zh-CN" altLang="en-US"/>
              <a:t>个控制点的</a:t>
            </a:r>
            <a:r>
              <a:rPr lang="en-US" altLang="zh-CN"/>
              <a:t>Beizer</a:t>
            </a:r>
            <a:r>
              <a:rPr lang="zh-CN" altLang="en-US"/>
              <a:t>为例 画出凸壳</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9CB25441-E186-43B1-A727-058BC2D5C876}"/>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79FF298-FB82-414F-860F-1CD492FA13BB}" type="slidenum">
              <a:rPr lang="zh-CN" altLang="en-US">
                <a:latin typeface="Tahoma" panose="020B0604030504040204" pitchFamily="34" charset="0"/>
              </a:rPr>
              <a:pPr eaLnBrk="1" hangingPunct="1"/>
              <a:t>30</a:t>
            </a:fld>
            <a:endParaRPr lang="en-US" altLang="zh-CN">
              <a:latin typeface="Tahoma" panose="020B0604030504040204" pitchFamily="34" charset="0"/>
            </a:endParaRPr>
          </a:p>
        </p:txBody>
      </p:sp>
      <p:sp>
        <p:nvSpPr>
          <p:cNvPr id="97283" name="Rectangle 2">
            <a:extLst>
              <a:ext uri="{FF2B5EF4-FFF2-40B4-BE49-F238E27FC236}">
                <a16:creationId xmlns:a16="http://schemas.microsoft.com/office/drawing/2014/main" id="{E0543E6C-21F3-4A5D-B419-72750D76D433}"/>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48506788-2F42-4FEA-B7DE-0DACE9CDE5D1}"/>
              </a:ext>
            </a:extLst>
          </p:cNvPr>
          <p:cNvSpPr>
            <a:spLocks noGrp="1" noChangeArrowheads="1"/>
          </p:cNvSpPr>
          <p:nvPr>
            <p:ph type="body" idx="1"/>
          </p:nvPr>
        </p:nvSpPr>
        <p:spPr>
          <a:noFill/>
        </p:spPr>
        <p:txBody>
          <a:bodyPr/>
          <a:lstStyle/>
          <a:p>
            <a:pPr eaLnBrk="1" hangingPunct="1"/>
            <a:r>
              <a:rPr lang="zh-CN" altLang="en-US"/>
              <a:t>提醒设计者注意控制点的顺序</a:t>
            </a:r>
          </a:p>
          <a:p>
            <a:pPr eaLnBrk="1" hangingPunct="1"/>
            <a:endParaRPr lang="zh-CN" altLang="en-US"/>
          </a:p>
          <a:p>
            <a:pPr eaLnBrk="1" hangingPunct="1"/>
            <a:r>
              <a:rPr lang="zh-CN" altLang="en-US"/>
              <a:t>仍然使用上图说明曲线控制图</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1BB01289-EBAC-44DB-9DA2-F5129B7C38DC}"/>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BCE3B0C-607C-44AF-91C4-C9CE21107A39}" type="slidenum">
              <a:rPr lang="zh-CN" altLang="en-US">
                <a:latin typeface="Tahoma" panose="020B0604030504040204" pitchFamily="34" charset="0"/>
              </a:rPr>
              <a:pPr eaLnBrk="1" hangingPunct="1"/>
              <a:t>31</a:t>
            </a:fld>
            <a:endParaRPr lang="en-US" altLang="zh-CN">
              <a:latin typeface="Tahoma" panose="020B0604030504040204" pitchFamily="34" charset="0"/>
            </a:endParaRPr>
          </a:p>
        </p:txBody>
      </p:sp>
      <p:sp>
        <p:nvSpPr>
          <p:cNvPr id="98307" name="Rectangle 2">
            <a:extLst>
              <a:ext uri="{FF2B5EF4-FFF2-40B4-BE49-F238E27FC236}">
                <a16:creationId xmlns:a16="http://schemas.microsoft.com/office/drawing/2014/main" id="{9F9B558E-4679-4E40-BE3D-C84BDC96C687}"/>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F12C1135-F39F-4A17-B69A-CF1C5576D490}"/>
              </a:ext>
            </a:extLst>
          </p:cNvPr>
          <p:cNvSpPr>
            <a:spLocks noGrp="1" noChangeArrowheads="1"/>
          </p:cNvSpPr>
          <p:nvPr>
            <p:ph type="body" idx="1"/>
          </p:nvPr>
        </p:nvSpPr>
        <p:spPr>
          <a:noFill/>
        </p:spPr>
        <p:txBody>
          <a:bodyPr/>
          <a:lstStyle/>
          <a:p>
            <a:pPr eaLnBrk="1" hangingPunct="1"/>
            <a:r>
              <a:rPr lang="zh-CN" altLang="en-US"/>
              <a:t>样条曲线的一个重要要求是线段连接平滑过渡，如何才能保证平滑过渡呢？</a:t>
            </a:r>
          </a:p>
          <a:p>
            <a:pPr eaLnBrk="1" hangingPunct="1"/>
            <a:r>
              <a:rPr lang="zh-CN" altLang="en-US"/>
              <a:t>下面介绍参数连续性与几何连续性条件</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3</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r>
              <a:rPr lang="zh-CN" altLang="en-US" sz="800" dirty="0">
                <a:solidFill>
                  <a:schemeClr val="accent2"/>
                </a:solidFill>
                <a:latin typeface="楷体_GB2312" pitchFamily="49" charset="-122"/>
                <a:ea typeface="楷体_GB2312" pitchFamily="49" charset="-122"/>
              </a:rPr>
              <a:t>本章计划用</a:t>
            </a:r>
            <a:r>
              <a:rPr lang="en-US" altLang="zh-CN" sz="800" dirty="0">
                <a:solidFill>
                  <a:schemeClr val="accent2"/>
                </a:solidFill>
                <a:latin typeface="楷体_GB2312" pitchFamily="49" charset="-122"/>
                <a:ea typeface="楷体_GB2312" pitchFamily="49" charset="-122"/>
              </a:rPr>
              <a:t>2</a:t>
            </a:r>
            <a:r>
              <a:rPr lang="zh-CN" altLang="en-US" sz="800" dirty="0">
                <a:solidFill>
                  <a:schemeClr val="accent2"/>
                </a:solidFill>
                <a:latin typeface="楷体_GB2312" pitchFamily="49" charset="-122"/>
                <a:ea typeface="楷体_GB2312" pitchFamily="49" charset="-122"/>
              </a:rPr>
              <a:t>次课完成，共计</a:t>
            </a:r>
            <a:r>
              <a:rPr lang="en-US" altLang="zh-CN" sz="800" dirty="0">
                <a:solidFill>
                  <a:schemeClr val="accent2"/>
                </a:solidFill>
                <a:latin typeface="楷体_GB2312" pitchFamily="49" charset="-122"/>
                <a:ea typeface="楷体_GB2312" pitchFamily="49" charset="-122"/>
              </a:rPr>
              <a:t>4</a:t>
            </a:r>
            <a:r>
              <a:rPr lang="zh-CN" altLang="en-US" sz="800" dirty="0">
                <a:solidFill>
                  <a:schemeClr val="accent2"/>
                </a:solidFill>
                <a:latin typeface="楷体_GB2312" pitchFamily="49" charset="-122"/>
                <a:ea typeface="楷体_GB2312" pitchFamily="49" charset="-122"/>
              </a:rPr>
              <a:t>个学时</a:t>
            </a:r>
          </a:p>
          <a:p>
            <a:pPr lvl="0" eaLnBrk="1" hangingPunct="1"/>
            <a:r>
              <a:rPr lang="zh-CN" altLang="en-US" sz="800" dirty="0">
                <a:solidFill>
                  <a:schemeClr val="accent2"/>
                </a:solidFill>
                <a:latin typeface="楷体_GB2312" pitchFamily="49" charset="-122"/>
                <a:ea typeface="楷体_GB2312" pitchFamily="49" charset="-122"/>
              </a:rPr>
              <a:t>第一个学时：三维实体模型表示方法</a:t>
            </a:r>
          </a:p>
          <a:p>
            <a:pPr lvl="0" eaLnBrk="1" hangingPunct="1"/>
            <a:r>
              <a:rPr lang="zh-CN" altLang="en-US" sz="800" dirty="0">
                <a:solidFill>
                  <a:schemeClr val="accent2"/>
                </a:solidFill>
                <a:latin typeface="楷体_GB2312" pitchFamily="49" charset="-122"/>
                <a:ea typeface="楷体_GB2312" pitchFamily="49" charset="-122"/>
              </a:rPr>
              <a:t>第二个学时：曲面构造的意义，以及主要内容简介，</a:t>
            </a:r>
            <a:r>
              <a:rPr lang="en-US" altLang="zh-CN" sz="800" dirty="0">
                <a:solidFill>
                  <a:schemeClr val="accent2"/>
                </a:solidFill>
                <a:latin typeface="楷体_GB2312" pitchFamily="49" charset="-122"/>
                <a:ea typeface="楷体_GB2312" pitchFamily="49" charset="-122"/>
              </a:rPr>
              <a:t>bezier</a:t>
            </a:r>
            <a:r>
              <a:rPr lang="zh-CN" altLang="en-US" sz="800" dirty="0">
                <a:solidFill>
                  <a:schemeClr val="accent2"/>
                </a:solidFill>
                <a:latin typeface="楷体_GB2312" pitchFamily="49" charset="-122"/>
                <a:ea typeface="楷体_GB2312" pitchFamily="49" charset="-122"/>
              </a:rPr>
              <a:t>曲线的部分内容</a:t>
            </a:r>
          </a:p>
          <a:p>
            <a:pPr lvl="0" eaLnBrk="1" hangingPunct="1"/>
            <a:r>
              <a:rPr lang="zh-CN" altLang="en-US" sz="800" dirty="0">
                <a:solidFill>
                  <a:schemeClr val="accent2"/>
                </a:solidFill>
                <a:latin typeface="楷体_GB2312" pitchFamily="49" charset="-122"/>
                <a:ea typeface="楷体_GB2312" pitchFamily="49" charset="-122"/>
              </a:rPr>
              <a:t>第三个学时：</a:t>
            </a:r>
            <a:r>
              <a:rPr lang="en-US" altLang="zh-CN" sz="800" dirty="0">
                <a:solidFill>
                  <a:schemeClr val="accent2"/>
                </a:solidFill>
                <a:latin typeface="楷体_GB2312" pitchFamily="49" charset="-122"/>
                <a:ea typeface="楷体_GB2312" pitchFamily="49" charset="-122"/>
              </a:rPr>
              <a:t>bezier</a:t>
            </a:r>
            <a:r>
              <a:rPr lang="zh-CN" altLang="en-US" sz="800" dirty="0">
                <a:solidFill>
                  <a:schemeClr val="accent2"/>
                </a:solidFill>
                <a:latin typeface="楷体_GB2312" pitchFamily="49" charset="-122"/>
                <a:ea typeface="楷体_GB2312" pitchFamily="49" charset="-122"/>
              </a:rPr>
              <a:t>曲线主要内容</a:t>
            </a:r>
          </a:p>
          <a:p>
            <a:pPr lvl="0" eaLnBrk="1" hangingPunct="1"/>
            <a:r>
              <a:rPr lang="zh-CN" altLang="en-US" sz="800" dirty="0">
                <a:solidFill>
                  <a:schemeClr val="accent2"/>
                </a:solidFill>
                <a:latin typeface="楷体_GB2312" pitchFamily="49" charset="-122"/>
                <a:ea typeface="楷体_GB2312" pitchFamily="49" charset="-122"/>
              </a:rPr>
              <a:t>第四个学时：分形以及总结本章内容。</a:t>
            </a:r>
          </a:p>
          <a:p>
            <a:pPr lvl="0" eaLnBrk="1" hangingPunct="1"/>
            <a:r>
              <a:rPr lang="zh-CN" altLang="en-US" sz="800" dirty="0">
                <a:solidFill>
                  <a:schemeClr val="accent2"/>
                </a:solidFill>
                <a:latin typeface="楷体_GB2312" pitchFamily="49" charset="-122"/>
                <a:ea typeface="楷体_GB2312" pitchFamily="49" charset="-122"/>
              </a:rPr>
              <a:t>图形场景</a:t>
            </a:r>
            <a:r>
              <a:rPr lang="zh-CN" altLang="en-US" sz="800" dirty="0">
                <a:latin typeface="楷体_GB2312" pitchFamily="49" charset="-122"/>
                <a:ea typeface="楷体_GB2312" pitchFamily="49" charset="-122"/>
              </a:rPr>
              <a:t>能包括很多种不同类型的物体</a:t>
            </a:r>
            <a:r>
              <a:rPr lang="en-US" altLang="zh-CN" sz="800"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但是又不存在某一种方法描述所有的具有不同特征的物体</a:t>
            </a:r>
            <a:r>
              <a:rPr lang="zh-CN" altLang="en-US"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 </a:t>
            </a:r>
            <a:br>
              <a:rPr lang="zh-CN" altLang="en-US" sz="800" dirty="0">
                <a:latin typeface="楷体_GB2312" pitchFamily="49" charset="-122"/>
                <a:ea typeface="楷体_GB2312" pitchFamily="49" charset="-122"/>
              </a:rPr>
            </a:br>
            <a:r>
              <a:rPr lang="zh-CN" altLang="en-US" sz="800" dirty="0">
                <a:latin typeface="楷体_GB2312" pitchFamily="49" charset="-122"/>
                <a:ea typeface="楷体_GB2312" pitchFamily="49" charset="-122"/>
              </a:rPr>
              <a:t>    例如</a:t>
            </a:r>
            <a:r>
              <a:rPr lang="en-US" altLang="zh-CN" sz="800"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飞机在天空中飞翔</a:t>
            </a:r>
            <a:r>
              <a:rPr lang="zh-CN" altLang="en-US"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 </a:t>
            </a:r>
            <a:br>
              <a:rPr lang="zh-CN" altLang="en-US" sz="800" dirty="0">
                <a:latin typeface="楷体_GB2312" pitchFamily="49" charset="-122"/>
                <a:ea typeface="楷体_GB2312" pitchFamily="49" charset="-122"/>
              </a:rPr>
            </a:br>
            <a:r>
              <a:rPr lang="zh-CN" altLang="en-US" sz="800" dirty="0">
                <a:latin typeface="楷体_GB2312" pitchFamily="49" charset="-122"/>
                <a:ea typeface="楷体_GB2312" pitchFamily="49" charset="-122"/>
              </a:rPr>
              <a:t>    为了产生景物的真实性显示</a:t>
            </a:r>
            <a:r>
              <a:rPr lang="en-US" altLang="zh-CN" sz="800"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需要使用能精确地建立物体特征的表示</a:t>
            </a:r>
            <a:r>
              <a:rPr lang="zh-CN" altLang="en-US" dirty="0">
                <a:latin typeface="楷体_GB2312" pitchFamily="49" charset="-122"/>
                <a:ea typeface="楷体_GB2312" pitchFamily="49" charset="-122"/>
              </a:rPr>
              <a:t>。</a:t>
            </a:r>
          </a:p>
          <a:p>
            <a:pPr lvl="0" eaLnBrk="1" hangingPunct="1"/>
            <a:r>
              <a:rPr lang="zh-CN" altLang="en-US" dirty="0"/>
              <a:t>举例：</a:t>
            </a:r>
          </a:p>
          <a:p>
            <a:pPr lvl="0" eaLnBrk="1" hangingPunct="1"/>
            <a:r>
              <a:rPr lang="zh-CN" altLang="en-US" dirty="0"/>
              <a:t>多边形、二次曲面，欧氏对象</a:t>
            </a:r>
          </a:p>
          <a:p>
            <a:pPr lvl="0" eaLnBrk="1" hangingPunct="1"/>
            <a:r>
              <a:rPr lang="zh-CN" altLang="en-US" dirty="0"/>
              <a:t>云、草，分形结构和微粒系统</a:t>
            </a:r>
          </a:p>
          <a:p>
            <a:pPr lvl="0" eaLnBrk="1" hangingPunct="1"/>
            <a:r>
              <a:rPr lang="zh-CN" altLang="en-US" dirty="0"/>
              <a:t>布料动画，基于物理的建模</a:t>
            </a:r>
          </a:p>
          <a:p>
            <a:pPr lvl="0" eaLnBrk="1" hangingPunct="1"/>
            <a:r>
              <a:rPr lang="zh-CN" altLang="en-US" dirty="0"/>
              <a:t>最好在此章开始前，先把先面所讲章节的关系再重复一下，关键是本章在整个图形学中的位置，还是以计算机图形系统，显卡的作用，以及</a:t>
            </a:r>
          </a:p>
          <a:p>
            <a:pPr lvl="0" eaLnBrk="1" hangingPunct="1"/>
            <a:r>
              <a:rPr lang="zh-CN" altLang="en-US" dirty="0"/>
              <a:t>本章所处的位置，主要是建立三维空间模型，是一种数学标示模型。然后才引入一个问题，如何来表示三维物体呢？</a:t>
            </a:r>
          </a:p>
          <a:p>
            <a:pPr lvl="0" eaLnBrk="1" hangingPunct="1"/>
            <a:r>
              <a:rPr lang="zh-CN" altLang="en-US" dirty="0"/>
              <a:t>如果只是关注物体的表面特征，那么只需要考虑物体的表面就可以。</a:t>
            </a:r>
          </a:p>
          <a:p>
            <a:pPr lvl="0" eaLnBrk="1" hangingPunct="1"/>
            <a:r>
              <a:rPr lang="zh-CN" altLang="en-US" dirty="0"/>
              <a:t>如果要关注物体内部特征（举例如医学上的人体，地质研究中的剖分）</a:t>
            </a:r>
          </a:p>
          <a:p>
            <a:pPr lvl="0" eaLnBrk="1" hangingPunct="1"/>
            <a:r>
              <a:rPr lang="zh-CN" altLang="en-US" dirty="0"/>
              <a:t>总之一句话就是要让学生对本章所要达到什么目的有一个清楚的认识。</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805BE1F-F6BB-4319-98E6-E2325E383741}"/>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F37176A-84BC-4E0D-9B09-48BBDEAB8361}" type="slidenum">
              <a:rPr lang="zh-CN" altLang="en-US">
                <a:latin typeface="Tahoma" panose="020B0604030504040204" pitchFamily="34" charset="0"/>
              </a:rPr>
              <a:pPr eaLnBrk="1" hangingPunct="1"/>
              <a:t>32</a:t>
            </a:fld>
            <a:endParaRPr lang="en-US" altLang="zh-CN">
              <a:latin typeface="Tahoma" panose="020B0604030504040204" pitchFamily="34" charset="0"/>
            </a:endParaRPr>
          </a:p>
        </p:txBody>
      </p:sp>
      <p:sp>
        <p:nvSpPr>
          <p:cNvPr id="99331" name="Rectangle 2">
            <a:extLst>
              <a:ext uri="{FF2B5EF4-FFF2-40B4-BE49-F238E27FC236}">
                <a16:creationId xmlns:a16="http://schemas.microsoft.com/office/drawing/2014/main" id="{E17F93F2-AEB6-41A5-AD69-890141EAE0F4}"/>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5CFDB608-9F3F-4438-8252-FC7051727A51}"/>
              </a:ext>
            </a:extLst>
          </p:cNvPr>
          <p:cNvSpPr>
            <a:spLocks noGrp="1" noChangeArrowheads="1"/>
          </p:cNvSpPr>
          <p:nvPr>
            <p:ph type="body" idx="1"/>
          </p:nvPr>
        </p:nvSpPr>
        <p:spPr>
          <a:noFill/>
        </p:spPr>
        <p:txBody>
          <a:bodyPr/>
          <a:lstStyle/>
          <a:p>
            <a:pPr eaLnBrk="1" hangingPunct="1"/>
            <a:r>
              <a:rPr lang="zh-CN" altLang="en-US"/>
              <a:t>一阶连续性两个相邻曲线段的总体形状有突变，但已能满足数字化绘图及一些设计应用</a:t>
            </a:r>
          </a:p>
          <a:p>
            <a:pPr eaLnBrk="1" hangingPunct="1"/>
            <a:endParaRPr lang="zh-CN" altLang="en-US"/>
          </a:p>
          <a:p>
            <a:pPr eaLnBrk="1" hangingPunct="1"/>
            <a:r>
              <a:rPr lang="zh-CN" altLang="en-US"/>
              <a:t>二阶连续性对摄影机移动的动画路径和很多精密</a:t>
            </a:r>
            <a:r>
              <a:rPr lang="en-US" altLang="zh-CN"/>
              <a:t>CAD</a:t>
            </a:r>
            <a:r>
              <a:rPr lang="zh-CN" altLang="en-US"/>
              <a:t>需求有一定作用。</a:t>
            </a:r>
          </a:p>
          <a:p>
            <a:pPr eaLnBrk="1" hangingPunct="1"/>
            <a:endParaRPr lang="zh-CN" altLang="en-US"/>
          </a:p>
          <a:p>
            <a:pPr eaLnBrk="1" hangingPunct="1"/>
            <a:r>
              <a:rPr lang="zh-CN" altLang="en-US"/>
              <a:t>沿一阶移动镜头，将产生不连续性，但二阶不会。</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FDF6EEF-0F25-4D6B-932D-9A5AE409EDE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A6AB77C-8017-4EBB-8EA4-BA88E3003292}" type="slidenum">
              <a:rPr lang="zh-CN" altLang="en-US">
                <a:latin typeface="Tahoma" panose="020B0604030504040204" pitchFamily="34" charset="0"/>
              </a:rPr>
              <a:pPr eaLnBrk="1" hangingPunct="1"/>
              <a:t>33</a:t>
            </a:fld>
            <a:endParaRPr lang="en-US" altLang="zh-CN">
              <a:latin typeface="Tahoma" panose="020B0604030504040204" pitchFamily="34" charset="0"/>
            </a:endParaRPr>
          </a:p>
        </p:txBody>
      </p:sp>
      <p:sp>
        <p:nvSpPr>
          <p:cNvPr id="100355" name="Rectangle 2">
            <a:extLst>
              <a:ext uri="{FF2B5EF4-FFF2-40B4-BE49-F238E27FC236}">
                <a16:creationId xmlns:a16="http://schemas.microsoft.com/office/drawing/2014/main" id="{33E4CB58-47F6-44AB-990C-DBE8C8AB7BBF}"/>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B63C219A-6744-4A68-A0CA-95E0EB8D7DE9}"/>
              </a:ext>
            </a:extLst>
          </p:cNvPr>
          <p:cNvSpPr>
            <a:spLocks noGrp="1" noChangeArrowheads="1"/>
          </p:cNvSpPr>
          <p:nvPr>
            <p:ph type="body" idx="1"/>
          </p:nvPr>
        </p:nvSpPr>
        <p:spPr>
          <a:noFill/>
        </p:spPr>
        <p:txBody>
          <a:bodyPr/>
          <a:lstStyle/>
          <a:p>
            <a:pPr eaLnBrk="1" hangingPunct="1"/>
            <a:r>
              <a:rPr lang="zh-CN" altLang="en-US"/>
              <a:t>几何与参数生成的曲线类似，但有差别</a:t>
            </a:r>
          </a:p>
          <a:p>
            <a:pPr eaLnBrk="1" hangingPunct="1"/>
            <a:endParaRPr lang="zh-CN" altLang="en-US"/>
          </a:p>
          <a:p>
            <a:pPr eaLnBrk="1" hangingPunct="1"/>
            <a:r>
              <a:rPr lang="zh-CN" altLang="en-US"/>
              <a:t>对于几何连续性，曲线将向具有较大切向量的部分弯曲。</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9569601F-1945-4488-A05D-88001E921C82}"/>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D9A2F91-D969-4849-A2DE-C28095E579A0}" type="slidenum">
              <a:rPr lang="zh-CN" altLang="en-US">
                <a:latin typeface="Tahoma" panose="020B0604030504040204" pitchFamily="34" charset="0"/>
              </a:rPr>
              <a:pPr eaLnBrk="1" hangingPunct="1"/>
              <a:t>34</a:t>
            </a:fld>
            <a:endParaRPr lang="en-US" altLang="zh-CN">
              <a:latin typeface="Tahoma" panose="020B0604030504040204" pitchFamily="34" charset="0"/>
            </a:endParaRPr>
          </a:p>
        </p:txBody>
      </p:sp>
      <p:sp>
        <p:nvSpPr>
          <p:cNvPr id="101379" name="Rectangle 2">
            <a:extLst>
              <a:ext uri="{FF2B5EF4-FFF2-40B4-BE49-F238E27FC236}">
                <a16:creationId xmlns:a16="http://schemas.microsoft.com/office/drawing/2014/main" id="{967F3079-9B46-41FF-B314-28AD1B0EA398}"/>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DB990416-82C2-401E-9212-12F0A4A4A47F}"/>
              </a:ext>
            </a:extLst>
          </p:cNvPr>
          <p:cNvSpPr>
            <a:spLocks noGrp="1" noChangeArrowheads="1"/>
          </p:cNvSpPr>
          <p:nvPr>
            <p:ph type="body" idx="1"/>
          </p:nvPr>
        </p:nvSpPr>
        <p:spPr>
          <a:noFill/>
        </p:spPr>
        <p:txBody>
          <a:bodyPr/>
          <a:lstStyle/>
          <a:p>
            <a:pPr eaLnBrk="1" hangingPunct="1"/>
            <a:r>
              <a:rPr lang="zh-CN" altLang="en-US"/>
              <a:t>三次多项式在灵活性和计算速度之间提供了一个合理的折中方案。</a:t>
            </a:r>
          </a:p>
          <a:p>
            <a:pPr eaLnBrk="1" hangingPunct="1"/>
            <a:r>
              <a:rPr lang="zh-CN" altLang="en-US"/>
              <a:t>与高次相比，计算与储存空间少，较为稳定</a:t>
            </a:r>
          </a:p>
          <a:p>
            <a:pPr eaLnBrk="1" hangingPunct="1"/>
            <a:r>
              <a:rPr lang="zh-CN" altLang="en-US"/>
              <a:t>与低次相比，在模拟任意曲线形状时显得更加灵活。</a:t>
            </a:r>
          </a:p>
          <a:p>
            <a:pPr eaLnBrk="1" hangingPunct="1"/>
            <a:endParaRPr lang="zh-CN" altLang="en-US"/>
          </a:p>
          <a:p>
            <a:pPr eaLnBrk="1" hangingPunct="1"/>
            <a:r>
              <a:rPr lang="zh-CN" altLang="en-US"/>
              <a:t>本课程将重点介绍</a:t>
            </a:r>
            <a:r>
              <a:rPr lang="en-US" altLang="zh-CN"/>
              <a:t>Bezier</a:t>
            </a:r>
            <a:r>
              <a:rPr lang="zh-CN" altLang="en-US"/>
              <a:t>曲线</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3B95C754-E198-45A5-929E-662D43AC3190}"/>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4F203B-8C7C-41A9-8AE4-2BCA8CBF8E0F}" type="slidenum">
              <a:rPr lang="zh-CN" altLang="en-US">
                <a:latin typeface="Tahoma" panose="020B0604030504040204" pitchFamily="34" charset="0"/>
              </a:rPr>
              <a:pPr eaLnBrk="1" hangingPunct="1"/>
              <a:t>35</a:t>
            </a:fld>
            <a:endParaRPr lang="en-US" altLang="zh-CN">
              <a:latin typeface="Tahoma" panose="020B0604030504040204" pitchFamily="34" charset="0"/>
            </a:endParaRPr>
          </a:p>
        </p:txBody>
      </p:sp>
      <p:sp>
        <p:nvSpPr>
          <p:cNvPr id="102403" name="Rectangle 2">
            <a:extLst>
              <a:ext uri="{FF2B5EF4-FFF2-40B4-BE49-F238E27FC236}">
                <a16:creationId xmlns:a16="http://schemas.microsoft.com/office/drawing/2014/main" id="{12512798-497F-42ED-B259-36DCCFF9006B}"/>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67C59BF8-17DF-4C82-873A-6BF39FBED417}"/>
              </a:ext>
            </a:extLst>
          </p:cNvPr>
          <p:cNvSpPr>
            <a:spLocks noGrp="1" noChangeArrowheads="1"/>
          </p:cNvSpPr>
          <p:nvPr>
            <p:ph type="body" idx="1"/>
          </p:nvPr>
        </p:nvSpPr>
        <p:spPr>
          <a:noFill/>
        </p:spPr>
        <p:txBody>
          <a:bodyPr/>
          <a:lstStyle/>
          <a:p>
            <a:pPr eaLnBrk="1" hangingPunct="1"/>
            <a:r>
              <a:rPr kumimoji="1" lang="zh-CN" altLang="en-US" b="1"/>
              <a:t>给学生一些背景知识</a:t>
            </a:r>
          </a:p>
          <a:p>
            <a:pPr eaLnBrk="1" hangingPunct="1"/>
            <a:r>
              <a:rPr kumimoji="1" lang="zh-CN" altLang="en-US" b="1"/>
              <a:t>由于几何外形设计的要求越来越高</a:t>
            </a:r>
            <a:r>
              <a:rPr kumimoji="1" lang="en-US" altLang="zh-CN" b="1"/>
              <a:t>,</a:t>
            </a:r>
            <a:r>
              <a:rPr kumimoji="1" lang="zh-CN" altLang="en-US" b="1"/>
              <a:t>传统的曲线曲面表示方法</a:t>
            </a:r>
            <a:r>
              <a:rPr kumimoji="1" lang="en-US" altLang="zh-CN" b="1"/>
              <a:t>,</a:t>
            </a:r>
            <a:r>
              <a:rPr kumimoji="1" lang="zh-CN" altLang="en-US" b="1"/>
              <a:t>已不能满足用户的需求。</a:t>
            </a:r>
            <a:r>
              <a:rPr kumimoji="1" lang="en-US" altLang="zh-CN" b="1"/>
              <a:t>1962</a:t>
            </a:r>
            <a:r>
              <a:rPr kumimoji="1" lang="zh-CN" altLang="en-US" b="1"/>
              <a:t>年，法国雷诺汽车公司的</a:t>
            </a:r>
            <a:r>
              <a:rPr kumimoji="1" lang="en-US" altLang="zh-CN" b="1"/>
              <a:t>P.E.Bezier</a:t>
            </a:r>
            <a:r>
              <a:rPr kumimoji="1" lang="zh-CN" altLang="en-US" b="1"/>
              <a:t>构造了一种以逼近为基础的参数曲线和曲面的设计方法，并用这种方法完成了一种称为</a:t>
            </a:r>
            <a:r>
              <a:rPr kumimoji="1" lang="en-US" altLang="zh-CN" b="1"/>
              <a:t>UNISURF</a:t>
            </a:r>
            <a:r>
              <a:rPr kumimoji="1" lang="zh-CN" altLang="en-US" b="1"/>
              <a:t>的曲线和曲面设计系统，</a:t>
            </a:r>
            <a:r>
              <a:rPr kumimoji="1" lang="en-US" altLang="zh-CN" b="1"/>
              <a:t>1972</a:t>
            </a:r>
            <a:r>
              <a:rPr kumimoji="1" lang="zh-CN" altLang="en-US" b="1"/>
              <a:t>年，该系统被投入了应用。</a:t>
            </a:r>
            <a:r>
              <a:rPr kumimoji="1" lang="en-US" altLang="zh-CN" b="1"/>
              <a:t>Bezier</a:t>
            </a:r>
            <a:r>
              <a:rPr kumimoji="1" lang="zh-CN" altLang="en-US" b="1"/>
              <a:t>方法将函数逼近同几何表示结合起来，使得设计师在计算机上就象使用作图工具一样得心应手。</a:t>
            </a:r>
            <a:r>
              <a:rPr kumimoji="1" lang="zh-CN" altLang="en-US"/>
              <a:t> </a:t>
            </a:r>
            <a:endParaRPr kumimoji="1" lang="zh-CN" altLang="en-US" b="1"/>
          </a:p>
          <a:p>
            <a:pPr eaLnBrk="1" hangingPunct="1"/>
            <a:r>
              <a:rPr kumimoji="1" lang="zh-CN" altLang="en-US" b="1"/>
              <a:t>给定空间</a:t>
            </a:r>
            <a:r>
              <a:rPr kumimoji="1" lang="en-US" altLang="zh-CN" b="1"/>
              <a:t>n+1</a:t>
            </a:r>
            <a:r>
              <a:rPr kumimoji="1" lang="zh-CN" altLang="en-US" b="1"/>
              <a:t>个控制点</a:t>
            </a:r>
            <a:r>
              <a:rPr kumimoji="1" lang="en-US" altLang="zh-CN" b="1"/>
              <a:t>Pi</a:t>
            </a:r>
            <a:r>
              <a:rPr kumimoji="1" lang="zh-CN" altLang="en-US" b="1"/>
              <a:t>（</a:t>
            </a:r>
            <a:r>
              <a:rPr kumimoji="1" lang="en-US" altLang="zh-CN" b="1"/>
              <a:t>0≤i≤n</a:t>
            </a:r>
            <a:r>
              <a:rPr kumimoji="1" lang="zh-CN" altLang="en-US" b="1"/>
              <a:t>），利用</a:t>
            </a:r>
            <a:r>
              <a:rPr kumimoji="1" lang="en-US" altLang="zh-CN" b="1"/>
              <a:t>n</a:t>
            </a:r>
            <a:r>
              <a:rPr kumimoji="1" lang="zh-CN" altLang="en-US" b="1"/>
              <a:t>次</a:t>
            </a:r>
          </a:p>
          <a:p>
            <a:pPr eaLnBrk="1" hangingPunct="1"/>
            <a:r>
              <a:rPr kumimoji="1" lang="en-US" altLang="zh-CN" b="1"/>
              <a:t>Bernstein</a:t>
            </a:r>
            <a:r>
              <a:rPr kumimoji="1" lang="zh-CN" altLang="en-US" b="1"/>
              <a:t>基函数</a:t>
            </a:r>
            <a:r>
              <a:rPr kumimoji="1" lang="en-US" altLang="zh-CN" b="1"/>
              <a:t>Bi,n(t)</a:t>
            </a:r>
            <a:r>
              <a:rPr kumimoji="1" lang="zh-CN" altLang="en-US" b="1"/>
              <a:t>作为调和函数，可以确定一</a:t>
            </a:r>
          </a:p>
          <a:p>
            <a:pPr eaLnBrk="1" hangingPunct="1"/>
            <a:r>
              <a:rPr kumimoji="1" lang="zh-CN" altLang="en-US" b="1"/>
              <a:t>条</a:t>
            </a:r>
            <a:r>
              <a:rPr kumimoji="1" lang="en-US" altLang="zh-CN" b="1"/>
              <a:t>n</a:t>
            </a:r>
            <a:r>
              <a:rPr kumimoji="1" lang="zh-CN" altLang="en-US" b="1"/>
              <a:t>次</a:t>
            </a:r>
            <a:r>
              <a:rPr kumimoji="1" lang="en-US" altLang="zh-CN" b="1"/>
              <a:t>B</a:t>
            </a:r>
            <a:r>
              <a:rPr kumimoji="1" lang="en-US" altLang="zh-CN" b="1">
                <a:latin typeface="Arial" panose="020B0604020202020204" pitchFamily="34" charset="0"/>
              </a:rPr>
              <a:t>é</a:t>
            </a:r>
            <a:r>
              <a:rPr kumimoji="1" lang="en-US" altLang="zh-CN" b="1"/>
              <a:t>zier</a:t>
            </a:r>
            <a:r>
              <a:rPr kumimoji="1" lang="zh-CN" altLang="en-US" b="1"/>
              <a:t>曲线</a:t>
            </a:r>
            <a:endParaRPr lang="zh-CN" altLang="en-US"/>
          </a:p>
          <a:p>
            <a:pPr eaLnBrk="1" hangingPunct="1"/>
            <a:r>
              <a:rPr lang="zh-CN" altLang="en-US"/>
              <a:t>广泛应用于</a:t>
            </a:r>
            <a:r>
              <a:rPr lang="en-US" altLang="zh-CN"/>
              <a:t>CAD</a:t>
            </a:r>
            <a:r>
              <a:rPr lang="zh-CN" altLang="en-US"/>
              <a:t>、</a:t>
            </a:r>
            <a:r>
              <a:rPr lang="en-US" altLang="zh-CN"/>
              <a:t>3DMax</a:t>
            </a:r>
            <a:r>
              <a:rPr lang="zh-CN" altLang="en-US"/>
              <a:t>等图形开发工具中</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450CD9C9-2556-455B-878D-9A974E6BC211}"/>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48A8C33-E4A1-4368-83CF-40D1F312DBD8}" type="slidenum">
              <a:rPr lang="zh-CN" altLang="en-US">
                <a:latin typeface="Tahoma" panose="020B0604030504040204" pitchFamily="34" charset="0"/>
              </a:rPr>
              <a:pPr eaLnBrk="1" hangingPunct="1"/>
              <a:t>37</a:t>
            </a:fld>
            <a:endParaRPr lang="en-US" altLang="zh-CN">
              <a:latin typeface="Tahoma" panose="020B0604030504040204" pitchFamily="34" charset="0"/>
            </a:endParaRPr>
          </a:p>
        </p:txBody>
      </p:sp>
      <p:sp>
        <p:nvSpPr>
          <p:cNvPr id="103427" name="Rectangle 2">
            <a:extLst>
              <a:ext uri="{FF2B5EF4-FFF2-40B4-BE49-F238E27FC236}">
                <a16:creationId xmlns:a16="http://schemas.microsoft.com/office/drawing/2014/main" id="{CC7ACF31-69E3-4E76-BDF1-F8B9DE22622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0C3473F9-8A44-4CA0-9E1B-61429348DBE2}"/>
              </a:ext>
            </a:extLst>
          </p:cNvPr>
          <p:cNvSpPr>
            <a:spLocks noGrp="1" noChangeArrowheads="1"/>
          </p:cNvSpPr>
          <p:nvPr>
            <p:ph type="body" idx="1"/>
          </p:nvPr>
        </p:nvSpPr>
        <p:spPr>
          <a:noFill/>
        </p:spPr>
        <p:txBody>
          <a:bodyPr/>
          <a:lstStyle/>
          <a:p>
            <a:pPr eaLnBrk="1" hangingPunct="1"/>
            <a:r>
              <a:rPr lang="zh-CN" altLang="en-US"/>
              <a:t>三点生成一个抛物线，四点生成一个三次曲线</a:t>
            </a:r>
          </a:p>
          <a:p>
            <a:pPr eaLnBrk="1" hangingPunct="1"/>
            <a:r>
              <a:rPr lang="zh-CN" altLang="en-US"/>
              <a:t>退化的</a:t>
            </a:r>
            <a:r>
              <a:rPr lang="en-US" altLang="zh-CN"/>
              <a:t>Bezier</a:t>
            </a:r>
            <a:r>
              <a:rPr lang="zh-CN" altLang="en-US"/>
              <a:t>曲线，三个共线控制点生成的</a:t>
            </a:r>
            <a:r>
              <a:rPr lang="en-US" altLang="zh-CN"/>
              <a:t>Bezier</a:t>
            </a:r>
            <a:r>
              <a:rPr lang="zh-CN" altLang="en-US"/>
              <a:t>曲线是一直线段。</a:t>
            </a:r>
          </a:p>
          <a:p>
            <a:pPr eaLnBrk="1" hangingPunct="1"/>
            <a:r>
              <a:rPr lang="zh-CN" altLang="en-US"/>
              <a:t>所有控制点在同一坐标位置，则曲线成为一点。</a:t>
            </a:r>
          </a:p>
          <a:p>
            <a:pPr eaLnBrk="1" hangingPunct="1"/>
            <a:endParaRPr lang="zh-CN" altLang="en-US"/>
          </a:p>
          <a:p>
            <a:pPr eaLnBrk="1" hangingPunct="1"/>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41B46ADE-F670-4567-8EE7-812C6A5405A4}"/>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CAD21D3-AA4D-40E7-859C-9169F98618F7}" type="slidenum">
              <a:rPr lang="zh-CN" altLang="en-US">
                <a:latin typeface="Tahoma" panose="020B0604030504040204" pitchFamily="34" charset="0"/>
              </a:rPr>
              <a:pPr eaLnBrk="1" hangingPunct="1"/>
              <a:t>42</a:t>
            </a:fld>
            <a:endParaRPr lang="en-US" altLang="zh-CN">
              <a:latin typeface="Tahoma" panose="020B0604030504040204" pitchFamily="34" charset="0"/>
            </a:endParaRPr>
          </a:p>
        </p:txBody>
      </p:sp>
      <p:sp>
        <p:nvSpPr>
          <p:cNvPr id="104451" name="Rectangle 2">
            <a:extLst>
              <a:ext uri="{FF2B5EF4-FFF2-40B4-BE49-F238E27FC236}">
                <a16:creationId xmlns:a16="http://schemas.microsoft.com/office/drawing/2014/main" id="{6CEAD512-F8A3-47D1-B3B6-F398723AB95E}"/>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3C5C87DD-4AE9-4518-BE06-05B2450F3060}"/>
              </a:ext>
            </a:extLst>
          </p:cNvPr>
          <p:cNvSpPr>
            <a:spLocks noGrp="1" noChangeArrowheads="1"/>
          </p:cNvSpPr>
          <p:nvPr>
            <p:ph type="body" idx="1"/>
          </p:nvPr>
        </p:nvSpPr>
        <p:spPr>
          <a:noFill/>
        </p:spPr>
        <p:txBody>
          <a:bodyPr/>
          <a:lstStyle/>
          <a:p>
            <a:pPr eaLnBrk="1" hangingPunct="1"/>
            <a:r>
              <a:rPr lang="zh-CN" altLang="en-US"/>
              <a:t>可以使用任何数目的控制点来拟合一条</a:t>
            </a:r>
            <a:r>
              <a:rPr lang="en-US" altLang="zh-CN"/>
              <a:t>Bezier</a:t>
            </a:r>
            <a:r>
              <a:rPr lang="zh-CN" altLang="en-US"/>
              <a:t>曲线，但需要计算更高次多项式，计算量大</a:t>
            </a:r>
          </a:p>
          <a:p>
            <a:pPr eaLnBrk="1" hangingPunct="1"/>
            <a:r>
              <a:rPr lang="zh-CN" altLang="en-US"/>
              <a:t>可用较低次的</a:t>
            </a:r>
            <a:r>
              <a:rPr lang="en-US" altLang="zh-CN"/>
              <a:t>Bezier</a:t>
            </a:r>
            <a:r>
              <a:rPr lang="zh-CN" altLang="en-US"/>
              <a:t>曲线段连接而成。</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839B68A4-20A0-4E63-94E5-BBDECDE5CDE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94401A-6E0A-4394-9EE7-9B88A55DC4E5}" type="slidenum">
              <a:rPr lang="zh-CN" altLang="en-US">
                <a:latin typeface="Tahoma" panose="020B0604030504040204" pitchFamily="34" charset="0"/>
              </a:rPr>
              <a:pPr eaLnBrk="1" hangingPunct="1"/>
              <a:t>45</a:t>
            </a:fld>
            <a:endParaRPr lang="en-US" altLang="zh-CN">
              <a:latin typeface="Tahoma" panose="020B0604030504040204" pitchFamily="34" charset="0"/>
            </a:endParaRPr>
          </a:p>
        </p:txBody>
      </p:sp>
      <p:sp>
        <p:nvSpPr>
          <p:cNvPr id="105475" name="Rectangle 2">
            <a:extLst>
              <a:ext uri="{FF2B5EF4-FFF2-40B4-BE49-F238E27FC236}">
                <a16:creationId xmlns:a16="http://schemas.microsoft.com/office/drawing/2014/main" id="{F4EC8812-443B-4A2B-9F2B-61D3C7C19470}"/>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1C163DD6-EC5C-4918-A08D-F88FD3D63AF3}"/>
              </a:ext>
            </a:extLst>
          </p:cNvPr>
          <p:cNvSpPr>
            <a:spLocks noGrp="1" noChangeArrowheads="1"/>
          </p:cNvSpPr>
          <p:nvPr>
            <p:ph type="body" idx="1"/>
          </p:nvPr>
        </p:nvSpPr>
        <p:spPr>
          <a:noFill/>
        </p:spPr>
        <p:txBody>
          <a:bodyPr/>
          <a:lstStyle/>
          <a:p>
            <a:pPr eaLnBrk="1" hangingPunct="1"/>
            <a:r>
              <a:rPr lang="zh-CN" altLang="en-US"/>
              <a:t>可以使用任何数目的控制点来拟合一条</a:t>
            </a:r>
            <a:r>
              <a:rPr lang="en-US" altLang="zh-CN"/>
              <a:t>Bezier</a:t>
            </a:r>
            <a:r>
              <a:rPr lang="zh-CN" altLang="en-US"/>
              <a:t>曲线，但需要计算更高次多项式，计算量大</a:t>
            </a:r>
          </a:p>
          <a:p>
            <a:pPr eaLnBrk="1" hangingPunct="1"/>
            <a:r>
              <a:rPr lang="zh-CN" altLang="en-US"/>
              <a:t>可用较低次的</a:t>
            </a:r>
            <a:r>
              <a:rPr lang="en-US" altLang="zh-CN"/>
              <a:t>Bezier</a:t>
            </a:r>
            <a:r>
              <a:rPr lang="zh-CN" altLang="en-US"/>
              <a:t>曲线段连接而成</a:t>
            </a:r>
          </a:p>
          <a:p>
            <a:pPr eaLnBrk="1" hangingPunct="1"/>
            <a:r>
              <a:rPr lang="en-US" altLang="zh-CN"/>
              <a:t>P1P2</a:t>
            </a:r>
            <a:r>
              <a:rPr lang="zh-CN" altLang="en-US"/>
              <a:t>和 </a:t>
            </a:r>
            <a:r>
              <a:rPr lang="en-US" altLang="zh-CN"/>
              <a:t>P0</a:t>
            </a:r>
            <a:r>
              <a:rPr lang="en-US" altLang="zh-CN">
                <a:latin typeface="Arial" panose="020B0604020202020204" pitchFamily="34" charset="0"/>
              </a:rPr>
              <a:t>‘</a:t>
            </a:r>
            <a:r>
              <a:rPr lang="en-US" altLang="zh-CN"/>
              <a:t>P1</a:t>
            </a:r>
            <a:r>
              <a:rPr lang="en-US" altLang="zh-CN">
                <a:latin typeface="Arial" panose="020B0604020202020204" pitchFamily="34" charset="0"/>
              </a:rPr>
              <a:t>’</a:t>
            </a:r>
            <a:r>
              <a:rPr lang="zh-CN" altLang="en-US"/>
              <a:t>在一条直线上</a:t>
            </a:r>
          </a:p>
          <a:p>
            <a:pPr eaLnBrk="1" hangingPunct="1"/>
            <a:r>
              <a:rPr lang="zh-CN" altLang="en-US"/>
              <a:t>另外可以给学生扩展知识：</a:t>
            </a:r>
          </a:p>
          <a:p>
            <a:pPr eaLnBrk="1" hangingPunct="1"/>
            <a:r>
              <a:rPr lang="zh-CN" altLang="en-US"/>
              <a:t>计算</a:t>
            </a:r>
            <a:r>
              <a:rPr lang="en-US" altLang="zh-CN"/>
              <a:t>Bezier</a:t>
            </a:r>
            <a:r>
              <a:rPr lang="zh-CN" altLang="en-US"/>
              <a:t>曲线上的点，可用</a:t>
            </a:r>
            <a:r>
              <a:rPr lang="en-US" altLang="zh-CN"/>
              <a:t>Bezier</a:t>
            </a:r>
            <a:r>
              <a:rPr lang="zh-CN" altLang="en-US"/>
              <a:t>曲线方程，但使用</a:t>
            </a:r>
            <a:r>
              <a:rPr lang="en-US" altLang="zh-CN"/>
              <a:t>de Casteljau</a:t>
            </a:r>
            <a:r>
              <a:rPr lang="zh-CN" altLang="en-US"/>
              <a:t>提出的递推算法则要简单得多 。</a:t>
            </a:r>
            <a:r>
              <a:rPr lang="en-US" altLang="zh-CN"/>
              <a:t>de Casteljau</a:t>
            </a:r>
            <a:r>
              <a:rPr lang="zh-CN" altLang="en-US"/>
              <a:t>算法用递推公式，在给定参数下，求</a:t>
            </a:r>
            <a:r>
              <a:rPr lang="en-US" altLang="zh-CN"/>
              <a:t>Bezier</a:t>
            </a:r>
            <a:r>
              <a:rPr lang="zh-CN" altLang="en-US"/>
              <a:t>曲线上一点</a:t>
            </a:r>
            <a:r>
              <a:rPr lang="en-US" altLang="zh-CN" i="1"/>
              <a:t>P</a:t>
            </a:r>
            <a:r>
              <a:rPr lang="en-US" altLang="zh-CN"/>
              <a:t>(</a:t>
            </a:r>
            <a:r>
              <a:rPr lang="en-US" altLang="zh-CN" i="1"/>
              <a:t>t</a:t>
            </a:r>
            <a:r>
              <a:rPr lang="en-US" altLang="zh-CN"/>
              <a:t>)</a:t>
            </a:r>
            <a:r>
              <a:rPr lang="zh-CN" altLang="en-US"/>
              <a:t>非常有效。</a:t>
            </a:r>
            <a:r>
              <a:rPr lang="en-US" altLang="zh-CN" i="1"/>
              <a:t>Pi</a:t>
            </a:r>
            <a:r>
              <a:rPr lang="en-US" altLang="zh-CN"/>
              <a:t>0=</a:t>
            </a:r>
            <a:r>
              <a:rPr lang="en-US" altLang="zh-CN" i="1"/>
              <a:t>Pi</a:t>
            </a:r>
            <a:r>
              <a:rPr lang="zh-CN" altLang="en-US"/>
              <a:t>是定义</a:t>
            </a:r>
            <a:r>
              <a:rPr lang="en-US" altLang="zh-CN"/>
              <a:t>Bezier</a:t>
            </a:r>
            <a:r>
              <a:rPr lang="zh-CN" altLang="en-US"/>
              <a:t>曲线的控制点，</a:t>
            </a:r>
            <a:r>
              <a:rPr lang="en-US" altLang="zh-CN" i="1"/>
              <a:t>P</a:t>
            </a:r>
            <a:r>
              <a:rPr lang="en-US" altLang="zh-CN"/>
              <a:t>0n</a:t>
            </a:r>
            <a:r>
              <a:rPr lang="zh-CN" altLang="en-US"/>
              <a:t>即为曲线</a:t>
            </a:r>
            <a:r>
              <a:rPr lang="en-US" altLang="zh-CN" i="1"/>
              <a:t>P</a:t>
            </a:r>
            <a:r>
              <a:rPr lang="en-US" altLang="zh-CN"/>
              <a:t>(</a:t>
            </a:r>
            <a:r>
              <a:rPr lang="en-US" altLang="zh-CN" i="1"/>
              <a:t>t</a:t>
            </a:r>
            <a:r>
              <a:rPr lang="en-US" altLang="zh-CN"/>
              <a:t>)</a:t>
            </a:r>
            <a:r>
              <a:rPr lang="zh-CN" altLang="en-US"/>
              <a:t>上具有参数</a:t>
            </a:r>
            <a:r>
              <a:rPr lang="en-US" altLang="zh-CN"/>
              <a:t>t</a:t>
            </a:r>
            <a:r>
              <a:rPr lang="zh-CN" altLang="en-US"/>
              <a:t>的点。</a:t>
            </a:r>
            <a:r>
              <a:rPr lang="en-US" altLang="zh-CN"/>
              <a:t>de Casteljau</a:t>
            </a:r>
            <a:r>
              <a:rPr lang="zh-CN" altLang="en-US"/>
              <a:t>算法稳定可靠，直观简便，可以编出十分简捷的程序，是计算</a:t>
            </a:r>
            <a:r>
              <a:rPr lang="en-US" altLang="zh-CN"/>
              <a:t>Bezier</a:t>
            </a:r>
            <a:r>
              <a:rPr lang="zh-CN" altLang="en-US"/>
              <a:t>曲线的基本算法和标准算法。 </a:t>
            </a:r>
          </a:p>
          <a:p>
            <a:pPr eaLnBrk="1" hangingPunct="1"/>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31F2031A-1A07-4741-B826-BB8B2B7598F5}"/>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0C2C215-98DE-4DAF-9D33-21ADA7EE6525}" type="slidenum">
              <a:rPr lang="zh-CN" altLang="en-US">
                <a:latin typeface="Tahoma" panose="020B0604030504040204" pitchFamily="34" charset="0"/>
              </a:rPr>
              <a:pPr eaLnBrk="1" hangingPunct="1"/>
              <a:t>64</a:t>
            </a:fld>
            <a:endParaRPr lang="en-US" altLang="zh-CN">
              <a:latin typeface="Tahoma" panose="020B0604030504040204" pitchFamily="34" charset="0"/>
            </a:endParaRPr>
          </a:p>
        </p:txBody>
      </p:sp>
      <p:sp>
        <p:nvSpPr>
          <p:cNvPr id="106499" name="Rectangle 2">
            <a:extLst>
              <a:ext uri="{FF2B5EF4-FFF2-40B4-BE49-F238E27FC236}">
                <a16:creationId xmlns:a16="http://schemas.microsoft.com/office/drawing/2014/main" id="{A22667B6-D883-4FF0-8A7A-219D8E3804FB}"/>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F5F7BF78-3FF7-46D3-A35C-77B05829FA30}"/>
              </a:ext>
            </a:extLst>
          </p:cNvPr>
          <p:cNvSpPr>
            <a:spLocks noGrp="1" noChangeArrowheads="1"/>
          </p:cNvSpPr>
          <p:nvPr>
            <p:ph type="body" idx="1"/>
          </p:nvPr>
        </p:nvSpPr>
        <p:spPr>
          <a:noFill/>
        </p:spPr>
        <p:txBody>
          <a:bodyPr/>
          <a:lstStyle/>
          <a:p>
            <a:pPr eaLnBrk="1" hangingPunct="1"/>
            <a:r>
              <a:rPr lang="zh-CN" altLang="en-US"/>
              <a:t>需求显示对象剖面的医学图像</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27F03197-EEE3-464E-AC21-004497E86840}"/>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7E92598-0768-4B02-8698-F3085C9FFDEF}" type="slidenum">
              <a:rPr lang="zh-CN" altLang="en-US">
                <a:latin typeface="Tahoma" panose="020B0604030504040204" pitchFamily="34" charset="0"/>
              </a:rPr>
              <a:pPr eaLnBrk="1" hangingPunct="1"/>
              <a:t>65</a:t>
            </a:fld>
            <a:endParaRPr lang="en-US" altLang="zh-CN">
              <a:latin typeface="Tahoma" panose="020B0604030504040204" pitchFamily="34" charset="0"/>
            </a:endParaRPr>
          </a:p>
        </p:txBody>
      </p:sp>
      <p:sp>
        <p:nvSpPr>
          <p:cNvPr id="107523" name="Rectangle 2">
            <a:extLst>
              <a:ext uri="{FF2B5EF4-FFF2-40B4-BE49-F238E27FC236}">
                <a16:creationId xmlns:a16="http://schemas.microsoft.com/office/drawing/2014/main" id="{37CF4F6D-48D0-442B-95E8-FC360C7202F1}"/>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30DEAC03-C809-4466-8C2B-28E5B1E6D9B3}"/>
              </a:ext>
            </a:extLst>
          </p:cNvPr>
          <p:cNvSpPr>
            <a:spLocks noGrp="1" noChangeArrowheads="1"/>
          </p:cNvSpPr>
          <p:nvPr>
            <p:ph type="body" idx="1"/>
          </p:nvPr>
        </p:nvSpPr>
        <p:spPr>
          <a:noFill/>
        </p:spPr>
        <p:txBody>
          <a:bodyPr/>
          <a:lstStyle/>
          <a:p>
            <a:pPr eaLnBrk="1" hangingPunct="1"/>
            <a:r>
              <a:rPr lang="zh-CN" altLang="en-US"/>
              <a:t>三维空间的八叉树编码过程是四叉树编码的二维空间编码方法的扩展</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B419477A-5478-404D-B944-586A3A615929}"/>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EE2B94B-38F3-42AE-8F10-61ED6F41E29E}" type="slidenum">
              <a:rPr lang="zh-CN" altLang="en-US">
                <a:latin typeface="Tahoma" panose="020B0604030504040204" pitchFamily="34" charset="0"/>
              </a:rPr>
              <a:pPr eaLnBrk="1" hangingPunct="1"/>
              <a:t>66</a:t>
            </a:fld>
            <a:endParaRPr lang="en-US" altLang="zh-CN">
              <a:latin typeface="Tahoma" panose="020B0604030504040204" pitchFamily="34" charset="0"/>
            </a:endParaRPr>
          </a:p>
        </p:txBody>
      </p:sp>
      <p:sp>
        <p:nvSpPr>
          <p:cNvPr id="108547" name="Rectangle 2">
            <a:extLst>
              <a:ext uri="{FF2B5EF4-FFF2-40B4-BE49-F238E27FC236}">
                <a16:creationId xmlns:a16="http://schemas.microsoft.com/office/drawing/2014/main" id="{3CF06CAB-F458-41D9-9921-77A573B1DEAC}"/>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B44E069C-EF24-4337-B9E7-FC15FC19EA6C}"/>
              </a:ext>
            </a:extLst>
          </p:cNvPr>
          <p:cNvSpPr>
            <a:spLocks noGrp="1" noChangeArrowheads="1"/>
          </p:cNvSpPr>
          <p:nvPr>
            <p:ph type="body" idx="1"/>
          </p:nvPr>
        </p:nvSpPr>
        <p:spPr>
          <a:noFill/>
        </p:spPr>
        <p:txBody>
          <a:bodyPr/>
          <a:lstStyle/>
          <a:p>
            <a:pPr eaLnBrk="1" hangingPunct="1"/>
            <a:r>
              <a:rPr lang="zh-CN" altLang="en-US"/>
              <a:t>四叉树上的每个节点有四个数据元素</a:t>
            </a:r>
          </a:p>
          <a:p>
            <a:pPr eaLnBrk="1" hangingPunct="1"/>
            <a:r>
              <a:rPr lang="zh-CN" altLang="en-US"/>
              <a:t>四分象限</a:t>
            </a:r>
          </a:p>
          <a:p>
            <a:pPr eaLnBrk="1" hangingPunct="1"/>
            <a:r>
              <a:rPr lang="zh-CN" altLang="en-US"/>
              <a:t>均质象限不再划分</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4</a:t>
            </a:fld>
            <a:endParaRPr lang="zh-CN" altLang="en-US" sz="1200" dirty="0">
              <a:latin typeface="Tahoma" panose="020B0604030504040204" pitchFamily="34" charset="0"/>
            </a:endParaRPr>
          </a:p>
        </p:txBody>
      </p:sp>
      <p:sp>
        <p:nvSpPr>
          <p:cNvPr id="77827" name="Rectangle 2"/>
          <p:cNvSpPr>
            <a:spLocks noGrp="1" noRot="1" noChangeAspect="1" noTextEdit="1"/>
          </p:cNvSpPr>
          <p:nvPr>
            <p:ph type="sldImg"/>
          </p:nvPr>
        </p:nvSpPr>
        <p:spPr/>
      </p:sp>
      <p:sp>
        <p:nvSpPr>
          <p:cNvPr id="77828" name="Rectangle 3"/>
          <p:cNvSpPr>
            <a:spLocks noGrp="1"/>
          </p:cNvSpPr>
          <p:nvPr>
            <p:ph type="body" idx="1"/>
          </p:nvPr>
        </p:nvSpPr>
        <p:spPr>
          <a:xfrm>
            <a:off x="914400" y="4343400"/>
            <a:ext cx="5029200" cy="582613"/>
          </a:xfrm>
        </p:spPr>
        <p:txBody>
          <a:bodyPr wrap="square" lIns="91440" tIns="45720" rIns="91440" bIns="45720" anchor="t" anchorCtr="0"/>
          <a:lstStyle/>
          <a:p>
            <a:pPr lvl="0" eaLnBrk="1" hangingPunct="1"/>
            <a:r>
              <a:rPr lang="zh-CN" altLang="en-US" dirty="0"/>
              <a:t>边界表示，也称为表面模型，就是利用物体表面的形状特征来建模，画一个简单的立方体，说明边界表示。</a:t>
            </a:r>
          </a:p>
          <a:p>
            <a:pPr lvl="0" eaLnBrk="1" hangingPunct="1"/>
            <a:r>
              <a:rPr lang="zh-CN" altLang="en-US" dirty="0"/>
              <a:t>边界模型也是目前大部分游戏、电影、动漫所涉及到的，主要是只考虑物体表面特征，对物体的内部细节忽略了。</a:t>
            </a:r>
          </a:p>
          <a:p>
            <a:pPr lvl="0" eaLnBrk="1" hangingPunct="1"/>
            <a:r>
              <a:rPr lang="zh-CN" altLang="en-US" dirty="0"/>
              <a:t>提一个问题：我们看电影的时候，有没有必要看到一个个电影动画角色中内部情况，比如像怪物公司中的角色，皮肤、衣物、毛发等</a:t>
            </a:r>
          </a:p>
          <a:p>
            <a:pPr lvl="0" eaLnBrk="1" hangingPunct="1"/>
            <a:r>
              <a:rPr lang="zh-CN" altLang="en-US" dirty="0"/>
              <a:t>都是表面特征，都是物体表象的东西，至于内部的肌肉、骨架形状并不需要关心。</a:t>
            </a:r>
          </a:p>
          <a:p>
            <a:pPr lvl="0" eaLnBrk="1" hangingPunct="1"/>
            <a:r>
              <a:rPr lang="zh-CN" altLang="en-US" dirty="0"/>
              <a:t>那么如何来表示一个物体表面特征呢，关键是物体表面的几何特征。</a:t>
            </a:r>
          </a:p>
          <a:p>
            <a:pPr lvl="0" eaLnBrk="1" hangingPunct="1"/>
            <a:r>
              <a:rPr lang="zh-CN" altLang="en-US" dirty="0"/>
              <a:t>对于计算机离散系统处理来说，只有通过把表面看成很多很多小的多边形，封闭围绕物体，形成物体的外表。</a:t>
            </a:r>
          </a:p>
          <a:p>
            <a:pPr lvl="0" eaLnBrk="1" hangingPunct="1"/>
            <a:r>
              <a:rPr lang="zh-CN" altLang="en-US" dirty="0"/>
              <a:t>对于这些小的多边形，还需要进行光滑处理，从数学上来说就是要达到曲面方程效果</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25A7E07A-B4E2-4048-B6AE-4AAB58FD9640}"/>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5061191-F1DB-4ADD-83DF-A05A31E23236}" type="slidenum">
              <a:rPr lang="zh-CN" altLang="en-US">
                <a:latin typeface="Tahoma" panose="020B0604030504040204" pitchFamily="34" charset="0"/>
              </a:rPr>
              <a:pPr eaLnBrk="1" hangingPunct="1"/>
              <a:t>69</a:t>
            </a:fld>
            <a:endParaRPr lang="en-US" altLang="zh-CN">
              <a:latin typeface="Tahoma" panose="020B0604030504040204" pitchFamily="34" charset="0"/>
            </a:endParaRPr>
          </a:p>
        </p:txBody>
      </p:sp>
      <p:sp>
        <p:nvSpPr>
          <p:cNvPr id="109571" name="Rectangle 2">
            <a:extLst>
              <a:ext uri="{FF2B5EF4-FFF2-40B4-BE49-F238E27FC236}">
                <a16:creationId xmlns:a16="http://schemas.microsoft.com/office/drawing/2014/main" id="{B1EB8CC0-3F39-4230-9A62-326B1971027A}"/>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B13F6E8-1F92-441C-8C28-D14A16E0E224}"/>
              </a:ext>
            </a:extLst>
          </p:cNvPr>
          <p:cNvSpPr>
            <a:spLocks noGrp="1" noChangeArrowheads="1"/>
          </p:cNvSpPr>
          <p:nvPr>
            <p:ph type="body" idx="1"/>
          </p:nvPr>
        </p:nvSpPr>
        <p:spPr>
          <a:noFill/>
        </p:spPr>
        <p:txBody>
          <a:bodyPr/>
          <a:lstStyle/>
          <a:p>
            <a:pPr eaLnBrk="1" hangingPunct="1"/>
            <a:r>
              <a:rPr lang="zh-CN" altLang="en-US"/>
              <a:t>当空间区域存在较大的单一颜色区域时，四叉树编码能节省存储空间</a:t>
            </a:r>
          </a:p>
          <a:p>
            <a:pPr eaLnBrk="1" hangingPunct="1"/>
            <a:r>
              <a:rPr lang="zh-CN" altLang="en-US"/>
              <a:t>对于含有</a:t>
            </a:r>
            <a:r>
              <a:rPr lang="en-US" altLang="zh-CN"/>
              <a:t>2n*2n</a:t>
            </a:r>
            <a:r>
              <a:rPr lang="zh-CN" altLang="en-US"/>
              <a:t>个像素的区域，四叉树表示至多有</a:t>
            </a:r>
            <a:r>
              <a:rPr lang="en-US" altLang="zh-CN"/>
              <a:t>n</a:t>
            </a:r>
            <a:r>
              <a:rPr lang="zh-CN" altLang="en-US"/>
              <a:t>层</a:t>
            </a:r>
          </a:p>
          <a:p>
            <a:pPr eaLnBrk="1" hangingPunct="1"/>
            <a:r>
              <a:rPr lang="zh-CN" altLang="en-US"/>
              <a:t>四叉树中每个节点至多有</a:t>
            </a:r>
            <a:r>
              <a:rPr lang="en-US" altLang="zh-CN"/>
              <a:t>4</a:t>
            </a:r>
            <a:r>
              <a:rPr lang="zh-CN" altLang="en-US"/>
              <a:t>个直接后代</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22626A43-A8D7-4B58-BA08-F5A68BF67A14}"/>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419C0FC-B20B-48EC-884B-5438CD4678BC}" type="slidenum">
              <a:rPr lang="zh-CN" altLang="en-US">
                <a:latin typeface="Tahoma" panose="020B0604030504040204" pitchFamily="34" charset="0"/>
              </a:rPr>
              <a:pPr eaLnBrk="1" hangingPunct="1"/>
              <a:t>72</a:t>
            </a:fld>
            <a:endParaRPr lang="en-US" altLang="zh-CN">
              <a:latin typeface="Tahoma" panose="020B0604030504040204" pitchFamily="34" charset="0"/>
            </a:endParaRPr>
          </a:p>
        </p:txBody>
      </p:sp>
      <p:sp>
        <p:nvSpPr>
          <p:cNvPr id="110595" name="Rectangle 2">
            <a:extLst>
              <a:ext uri="{FF2B5EF4-FFF2-40B4-BE49-F238E27FC236}">
                <a16:creationId xmlns:a16="http://schemas.microsoft.com/office/drawing/2014/main" id="{DF7D8F82-4CF1-4A85-8551-4E9F0822B09F}"/>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3CD2350F-47CB-487B-9A1E-017B3E6D929A}"/>
              </a:ext>
            </a:extLst>
          </p:cNvPr>
          <p:cNvSpPr>
            <a:spLocks noGrp="1" noChangeArrowheads="1"/>
          </p:cNvSpPr>
          <p:nvPr>
            <p:ph type="body" idx="1"/>
          </p:nvPr>
        </p:nvSpPr>
        <p:spPr>
          <a:xfrm>
            <a:off x="914400" y="4343400"/>
            <a:ext cx="5029200" cy="582613"/>
          </a:xfrm>
          <a:noFill/>
        </p:spPr>
        <p:txBody>
          <a:bodyPr/>
          <a:lstStyle/>
          <a:p>
            <a:pPr eaLnBrk="1" hangingPunct="1"/>
            <a:r>
              <a:rPr lang="zh-CN" altLang="en-US"/>
              <a:t>欧氏几何方法：对象形状由方程来描述，具有平滑的表面和规则的形状</a:t>
            </a:r>
          </a:p>
          <a:p>
            <a:pPr eaLnBrk="1" hangingPunct="1"/>
            <a:endParaRPr lang="zh-CN" altLang="en-US"/>
          </a:p>
          <a:p>
            <a:pPr eaLnBrk="1" hangingPunct="1"/>
            <a:r>
              <a:rPr lang="zh-CN" altLang="en-US"/>
              <a:t>如何表示自然景物呢？分形几何方法，使用过程来对对象进行建模</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F15FB3C1-EE57-42FD-8B9A-2CBF545F7076}"/>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5EDA77D-6B64-4999-ABA5-868211A849D8}" type="slidenum">
              <a:rPr lang="zh-CN" altLang="en-US">
                <a:latin typeface="Tahoma" panose="020B0604030504040204" pitchFamily="34" charset="0"/>
              </a:rPr>
              <a:pPr eaLnBrk="1" hangingPunct="1"/>
              <a:t>75</a:t>
            </a:fld>
            <a:endParaRPr lang="en-US" altLang="zh-CN">
              <a:latin typeface="Tahoma" panose="020B0604030504040204" pitchFamily="34" charset="0"/>
            </a:endParaRPr>
          </a:p>
        </p:txBody>
      </p:sp>
      <p:sp>
        <p:nvSpPr>
          <p:cNvPr id="111619" name="Rectangle 2">
            <a:extLst>
              <a:ext uri="{FF2B5EF4-FFF2-40B4-BE49-F238E27FC236}">
                <a16:creationId xmlns:a16="http://schemas.microsoft.com/office/drawing/2014/main" id="{98FBB29D-24E3-420D-9FAF-2F122E869ADC}"/>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82B0EFCC-3841-4900-BAE5-03F88541D341}"/>
              </a:ext>
            </a:extLst>
          </p:cNvPr>
          <p:cNvSpPr>
            <a:spLocks noGrp="1" noChangeArrowheads="1"/>
          </p:cNvSpPr>
          <p:nvPr>
            <p:ph type="body" idx="1"/>
          </p:nvPr>
        </p:nvSpPr>
        <p:spPr>
          <a:noFill/>
        </p:spPr>
        <p:txBody>
          <a:bodyPr/>
          <a:lstStyle/>
          <a:p>
            <a:pPr eaLnBrk="1" hangingPunct="1"/>
            <a:r>
              <a:rPr lang="zh-CN" altLang="en-US"/>
              <a:t>分形物体本身具有无限细节，但我们运算的次数有限的</a:t>
            </a:r>
          </a:p>
          <a:p>
            <a:pPr eaLnBrk="1" hangingPunct="1"/>
            <a:r>
              <a:rPr lang="zh-CN" altLang="en-US"/>
              <a:t>按显示器分辨率的限制，不可能显示比像素还小的细节变化</a:t>
            </a:r>
          </a:p>
          <a:p>
            <a:pPr eaLnBrk="1" hangingPunct="1"/>
            <a:r>
              <a:rPr lang="zh-CN" altLang="en-US"/>
              <a:t>为了看到物体的更多细节，放大、并重复变换函数</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F0D54989-EFC6-418C-87F4-6CD737CB5D5D}"/>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DFBF02F-EBB4-45AB-BD2B-A150E5BCD356}" type="slidenum">
              <a:rPr lang="zh-CN" altLang="en-US">
                <a:latin typeface="Tahoma" panose="020B0604030504040204" pitchFamily="34" charset="0"/>
              </a:rPr>
              <a:pPr eaLnBrk="1" hangingPunct="1"/>
              <a:t>76</a:t>
            </a:fld>
            <a:endParaRPr lang="en-US" altLang="zh-CN">
              <a:latin typeface="Tahoma" panose="020B0604030504040204" pitchFamily="34" charset="0"/>
            </a:endParaRPr>
          </a:p>
        </p:txBody>
      </p:sp>
      <p:sp>
        <p:nvSpPr>
          <p:cNvPr id="112643" name="Rectangle 2">
            <a:extLst>
              <a:ext uri="{FF2B5EF4-FFF2-40B4-BE49-F238E27FC236}">
                <a16:creationId xmlns:a16="http://schemas.microsoft.com/office/drawing/2014/main" id="{7B5EBEDD-AAAB-4372-B69B-73672B4307E2}"/>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11F32FB6-5311-4AFD-AB7E-EBB4371CE847}"/>
              </a:ext>
            </a:extLst>
          </p:cNvPr>
          <p:cNvSpPr>
            <a:spLocks noGrp="1" noChangeArrowheads="1"/>
          </p:cNvSpPr>
          <p:nvPr>
            <p:ph type="body" idx="1"/>
          </p:nvPr>
        </p:nvSpPr>
        <p:spPr>
          <a:noFill/>
        </p:spPr>
        <p:txBody>
          <a:bodyPr/>
          <a:lstStyle/>
          <a:p>
            <a:pPr eaLnBrk="1" hangingPunct="1"/>
            <a:r>
              <a:rPr lang="zh-CN" altLang="en-US"/>
              <a:t>有较大锯齿形的物体其分形维数大</a:t>
            </a:r>
          </a:p>
          <a:p>
            <a:pPr eaLnBrk="1" hangingPunct="1"/>
            <a:r>
              <a:rPr lang="zh-CN" altLang="en-US"/>
              <a:t>分形维数较难计算</a:t>
            </a:r>
          </a:p>
          <a:p>
            <a:pPr eaLnBrk="1" hangingPunct="1"/>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4647850F-BA8E-4334-8307-EB0F81C5549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1B1DD89-ED25-4B74-9D92-F0EACAA4E774}" type="slidenum">
              <a:rPr lang="zh-CN" altLang="en-US">
                <a:latin typeface="Tahoma" panose="020B0604030504040204" pitchFamily="34" charset="0"/>
              </a:rPr>
              <a:pPr eaLnBrk="1" hangingPunct="1"/>
              <a:t>80</a:t>
            </a:fld>
            <a:endParaRPr lang="en-US" altLang="zh-CN">
              <a:latin typeface="Tahoma" panose="020B0604030504040204" pitchFamily="34" charset="0"/>
            </a:endParaRPr>
          </a:p>
        </p:txBody>
      </p:sp>
      <p:sp>
        <p:nvSpPr>
          <p:cNvPr id="113667" name="Rectangle 2">
            <a:extLst>
              <a:ext uri="{FF2B5EF4-FFF2-40B4-BE49-F238E27FC236}">
                <a16:creationId xmlns:a16="http://schemas.microsoft.com/office/drawing/2014/main" id="{74DF246E-5F0A-41B0-A93F-ADDC00CB7E2C}"/>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FD1F2624-D356-4D58-8963-72820245A5E4}"/>
              </a:ext>
            </a:extLst>
          </p:cNvPr>
          <p:cNvSpPr>
            <a:spLocks noGrp="1" noChangeArrowheads="1"/>
          </p:cNvSpPr>
          <p:nvPr>
            <p:ph type="body" idx="1"/>
          </p:nvPr>
        </p:nvSpPr>
        <p:spPr>
          <a:noFill/>
        </p:spPr>
        <p:txBody>
          <a:bodyPr/>
          <a:lstStyle/>
          <a:p>
            <a:pPr eaLnBrk="1" hangingPunct="1"/>
            <a:r>
              <a:rPr lang="zh-CN" altLang="en-US"/>
              <a:t>自相似分形：从初始形状开始，对整个形体应用缩放参数</a:t>
            </a:r>
            <a:r>
              <a:rPr lang="en-US" altLang="zh-CN"/>
              <a:t>s</a:t>
            </a:r>
            <a:r>
              <a:rPr lang="zh-CN" altLang="en-US"/>
              <a:t>来构造物体的子部件，</a:t>
            </a:r>
            <a:r>
              <a:rPr lang="en-US" altLang="zh-CN"/>
              <a:t>s</a:t>
            </a:r>
            <a:r>
              <a:rPr lang="zh-CN" altLang="en-US"/>
              <a:t>相同或不同。如果使用随机变量，则称为统计自相似，即各部分有相同的统计性质，适合用于对模拟树、灌木和其他植物</a:t>
            </a:r>
          </a:p>
          <a:p>
            <a:pPr eaLnBrk="1" hangingPunct="1"/>
            <a:endParaRPr lang="zh-CN" altLang="en-US"/>
          </a:p>
          <a:p>
            <a:pPr eaLnBrk="1" hangingPunct="1"/>
            <a:r>
              <a:rPr lang="zh-CN" altLang="en-US"/>
              <a:t>自仿射分形：可用随机变量，则为随机仿射分形。岩层、水和云</a:t>
            </a:r>
          </a:p>
          <a:p>
            <a:pPr eaLnBrk="1" hangingPunct="1"/>
            <a:r>
              <a:rPr lang="zh-CN" altLang="en-US"/>
              <a:t>不</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4B64DCE6-D788-4A3D-9E6E-98176C9D22B5}"/>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3DBD373-034B-4EC4-A704-FB40C3A9124A}" type="slidenum">
              <a:rPr lang="zh-CN" altLang="en-US">
                <a:latin typeface="Tahoma" panose="020B0604030504040204" pitchFamily="34" charset="0"/>
              </a:rPr>
              <a:pPr eaLnBrk="1" hangingPunct="1"/>
              <a:t>81</a:t>
            </a:fld>
            <a:endParaRPr lang="en-US" altLang="zh-CN">
              <a:latin typeface="Tahoma" panose="020B0604030504040204" pitchFamily="34" charset="0"/>
            </a:endParaRPr>
          </a:p>
        </p:txBody>
      </p:sp>
      <p:sp>
        <p:nvSpPr>
          <p:cNvPr id="114691" name="Rectangle 2">
            <a:extLst>
              <a:ext uri="{FF2B5EF4-FFF2-40B4-BE49-F238E27FC236}">
                <a16:creationId xmlns:a16="http://schemas.microsoft.com/office/drawing/2014/main" id="{2F04D31D-DC32-4C0D-87EE-207F03DFBC9E}"/>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198E703F-1D89-4940-AAD1-46905334CEFB}"/>
              </a:ext>
            </a:extLst>
          </p:cNvPr>
          <p:cNvSpPr>
            <a:spLocks noGrp="1" noChangeArrowheads="1"/>
          </p:cNvSpPr>
          <p:nvPr>
            <p:ph type="body" idx="1"/>
          </p:nvPr>
        </p:nvSpPr>
        <p:spPr>
          <a:xfrm>
            <a:off x="914400" y="4343400"/>
            <a:ext cx="5029200" cy="2432050"/>
          </a:xfrm>
          <a:noFill/>
        </p:spPr>
        <p:txBody>
          <a:bodyPr/>
          <a:lstStyle/>
          <a:p>
            <a:pPr eaLnBrk="1" hangingPunct="1"/>
            <a:r>
              <a:rPr lang="zh-CN" altLang="en-US"/>
              <a:t>确定自相似：开始于一个指定的几何形状，称为初始元，然后，使用一个模型替代初始元的每部分，称为生成元</a:t>
            </a:r>
          </a:p>
          <a:p>
            <a:pPr eaLnBrk="1" hangingPunct="1"/>
            <a:r>
              <a:rPr lang="zh-CN" altLang="en-US"/>
              <a:t>可画出前面介绍的</a:t>
            </a:r>
            <a:r>
              <a:rPr lang="en-US" altLang="zh-CN"/>
              <a:t>Koch</a:t>
            </a:r>
            <a:r>
              <a:rPr lang="zh-CN" altLang="en-US"/>
              <a:t>曲线</a:t>
            </a:r>
          </a:p>
          <a:p>
            <a:pPr eaLnBrk="1" hangingPunct="1"/>
            <a:endParaRPr lang="zh-CN" altLang="en-US"/>
          </a:p>
          <a:p>
            <a:pPr eaLnBrk="1" hangingPunct="1"/>
            <a:r>
              <a:rPr lang="zh-CN" altLang="en-US"/>
              <a:t>统计自相似：两种方法</a:t>
            </a:r>
            <a:r>
              <a:rPr lang="zh-CN" altLang="en-US">
                <a:sym typeface="Wingdings" panose="05000000000000000000" pitchFamily="2" charset="2"/>
              </a:rPr>
              <a:t>：</a:t>
            </a:r>
            <a:r>
              <a:rPr lang="en-US" altLang="zh-CN">
                <a:sym typeface="Wingdings" panose="05000000000000000000" pitchFamily="2" charset="2"/>
              </a:rPr>
              <a:t>(1) </a:t>
            </a:r>
            <a:r>
              <a:rPr lang="zh-CN" altLang="en-US"/>
              <a:t>每一步从预先确定好的形状集合中随机选取一个作为生成元；</a:t>
            </a:r>
            <a:r>
              <a:rPr lang="en-US" altLang="zh-CN"/>
              <a:t>(2) </a:t>
            </a:r>
            <a:r>
              <a:rPr lang="zh-CN" altLang="en-US"/>
              <a:t>生成自相似物体的方法是随机计算坐标位移</a:t>
            </a:r>
          </a:p>
          <a:p>
            <a:pPr eaLnBrk="1" hangingPunct="1"/>
            <a:r>
              <a:rPr lang="zh-CN" altLang="en-US"/>
              <a:t>如每步随机选取中点位移距离，从而生成一种随机雪花模式</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60276A17-DF52-4B2A-A576-4068AB9528A9}"/>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772A778-C5CA-48F5-96FE-3CB6BC6B05B9}" type="slidenum">
              <a:rPr lang="zh-CN" altLang="en-US">
                <a:latin typeface="Tahoma" panose="020B0604030504040204" pitchFamily="34" charset="0"/>
              </a:rPr>
              <a:pPr eaLnBrk="1" hangingPunct="1"/>
              <a:t>82</a:t>
            </a:fld>
            <a:endParaRPr lang="en-US" altLang="zh-CN">
              <a:latin typeface="Tahoma" panose="020B0604030504040204" pitchFamily="34" charset="0"/>
            </a:endParaRPr>
          </a:p>
        </p:txBody>
      </p:sp>
      <p:sp>
        <p:nvSpPr>
          <p:cNvPr id="115715" name="Rectangle 2">
            <a:extLst>
              <a:ext uri="{FF2B5EF4-FFF2-40B4-BE49-F238E27FC236}">
                <a16:creationId xmlns:a16="http://schemas.microsoft.com/office/drawing/2014/main" id="{FED14F74-853D-4DDB-AF88-9FC4B738B4BC}"/>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AE33C0AF-0801-437B-86D8-80C53A74ED29}"/>
              </a:ext>
            </a:extLst>
          </p:cNvPr>
          <p:cNvSpPr>
            <a:spLocks noGrp="1" noChangeArrowheads="1"/>
          </p:cNvSpPr>
          <p:nvPr>
            <p:ph type="body" idx="1"/>
          </p:nvPr>
        </p:nvSpPr>
        <p:spPr>
          <a:xfrm>
            <a:off x="914400" y="4343400"/>
            <a:ext cx="5029200" cy="1490663"/>
          </a:xfrm>
          <a:noFill/>
        </p:spPr>
        <p:txBody>
          <a:bodyPr/>
          <a:lstStyle/>
          <a:p>
            <a:pPr eaLnBrk="1" hangingPunct="1">
              <a:buFontTx/>
              <a:buChar char="•"/>
            </a:pPr>
            <a:endParaRPr lang="zh-CN" altLang="en-US" b="1"/>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A89FB88-37FB-46FA-884F-ED3766202FC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4BA6F8E-BF92-4625-9274-A8F05FF87792}" type="slidenum">
              <a:rPr lang="zh-CN" altLang="en-US">
                <a:latin typeface="Tahoma" panose="020B0604030504040204" pitchFamily="34" charset="0"/>
              </a:rPr>
              <a:pPr eaLnBrk="1" hangingPunct="1"/>
              <a:t>83</a:t>
            </a:fld>
            <a:endParaRPr lang="en-US" altLang="zh-CN">
              <a:latin typeface="Tahoma" panose="020B0604030504040204" pitchFamily="34" charset="0"/>
            </a:endParaRPr>
          </a:p>
        </p:txBody>
      </p:sp>
      <p:sp>
        <p:nvSpPr>
          <p:cNvPr id="116739" name="Rectangle 2">
            <a:extLst>
              <a:ext uri="{FF2B5EF4-FFF2-40B4-BE49-F238E27FC236}">
                <a16:creationId xmlns:a16="http://schemas.microsoft.com/office/drawing/2014/main" id="{4C806844-6392-42A7-AA0B-FABDA93C62AE}"/>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31FD28BB-87F2-4BB3-9EBA-5246A2F485AF}"/>
              </a:ext>
            </a:extLst>
          </p:cNvPr>
          <p:cNvSpPr>
            <a:spLocks noGrp="1" noChangeArrowheads="1"/>
          </p:cNvSpPr>
          <p:nvPr>
            <p:ph type="body" idx="1"/>
          </p:nvPr>
        </p:nvSpPr>
        <p:spPr>
          <a:xfrm>
            <a:off x="914400" y="4343400"/>
            <a:ext cx="5029200" cy="1863725"/>
          </a:xfrm>
          <a:noFill/>
        </p:spPr>
        <p:txBody>
          <a:bodyPr/>
          <a:lstStyle/>
          <a:p>
            <a:pPr eaLnBrk="1" hangingPunct="1">
              <a:buFontTx/>
              <a:buChar char="•"/>
            </a:pPr>
            <a:endParaRPr lang="en-US" altLang="zh-CN" b="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5</a:t>
            </a:fld>
            <a:endParaRPr lang="zh-CN" altLang="en-US" sz="1200" dirty="0">
              <a:latin typeface="Tahoma" panose="020B0604030504040204" pitchFamily="34" charset="0"/>
            </a:endParaRPr>
          </a:p>
        </p:txBody>
      </p:sp>
      <p:sp>
        <p:nvSpPr>
          <p:cNvPr id="79875" name="Rectangle 2"/>
          <p:cNvSpPr>
            <a:spLocks noGrp="1" noRot="1" noChangeAspect="1" noTextEdit="1"/>
          </p:cNvSpPr>
          <p:nvPr>
            <p:ph type="sldImg"/>
          </p:nvPr>
        </p:nvSpPr>
        <p:spPr/>
      </p:sp>
      <p:sp>
        <p:nvSpPr>
          <p:cNvPr id="79876" name="Rectangle 3"/>
          <p:cNvSpPr>
            <a:spLocks noGrp="1"/>
          </p:cNvSpPr>
          <p:nvPr>
            <p:ph type="body" idx="1"/>
          </p:nvPr>
        </p:nvSpPr>
        <p:spPr>
          <a:xfrm>
            <a:off x="914400" y="4343400"/>
            <a:ext cx="5029200" cy="582613"/>
          </a:xfrm>
        </p:spPr>
        <p:txBody>
          <a:bodyPr wrap="square" lIns="91440" tIns="45720" rIns="91440" bIns="45720" anchor="t" anchorCtr="0"/>
          <a:lstStyle/>
          <a:p>
            <a:pPr lvl="0" eaLnBrk="1" hangingPunct="1"/>
            <a:r>
              <a:rPr lang="zh-CN" altLang="en-US" dirty="0"/>
              <a:t>除了表面模型外，还有一些图形需要表现出物体内部形状特征，这类需求以医学图形为例说明，有些应用需要表示物体内部的情况，这时边界表示方法就不能满足要求。</a:t>
            </a:r>
          </a:p>
          <a:p>
            <a:pPr lvl="0" eaLnBrk="1" hangingPunct="1"/>
            <a:r>
              <a:rPr lang="zh-CN" altLang="en-US" dirty="0"/>
              <a:t>可以采用现在的：</a:t>
            </a:r>
          </a:p>
          <a:p>
            <a:pPr lvl="0" eaLnBrk="1" hangingPunct="1"/>
            <a:r>
              <a:rPr lang="zh-CN" altLang="en-US" dirty="0"/>
              <a:t>    照相机处理</a:t>
            </a:r>
          </a:p>
          <a:p>
            <a:pPr lvl="0" eaLnBrk="1" hangingPunct="1"/>
            <a:r>
              <a:rPr lang="zh-CN" altLang="en-US" dirty="0"/>
              <a:t>   </a:t>
            </a:r>
            <a:r>
              <a:rPr lang="en-US" altLang="zh-CN" dirty="0"/>
              <a:t>CT,MRI</a:t>
            </a:r>
            <a:r>
              <a:rPr lang="zh-CN" altLang="en-US" dirty="0"/>
              <a:t>医学处理</a:t>
            </a:r>
          </a:p>
          <a:p>
            <a:pPr lvl="0" eaLnBrk="1" hangingPunct="1"/>
            <a:r>
              <a:rPr lang="zh-CN" altLang="en-US" dirty="0"/>
              <a:t>的不同的表示方式。</a:t>
            </a:r>
          </a:p>
          <a:p>
            <a:pPr lvl="0" eaLnBrk="1" hangingPunct="1"/>
            <a:r>
              <a:rPr lang="zh-CN" altLang="en-US" dirty="0"/>
              <a:t>问题提出：</a:t>
            </a:r>
          </a:p>
          <a:p>
            <a:pPr lvl="0" eaLnBrk="1" hangingPunct="1"/>
            <a:r>
              <a:rPr lang="zh-CN" altLang="en-US" dirty="0"/>
              <a:t>   如何表示这类物体内部细节，采用前面的多边形网格行吗？不行的话，如何修正。</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6</a:t>
            </a:fld>
            <a:endParaRPr lang="zh-CN" altLang="en-US" sz="1200" dirty="0">
              <a:latin typeface="Tahoma" panose="020B060403050404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a:xfrm>
            <a:off x="914400" y="4343400"/>
            <a:ext cx="5029200" cy="2544763"/>
          </a:xfrm>
        </p:spPr>
        <p:txBody>
          <a:bodyPr wrap="square" lIns="91440" tIns="45720" rIns="91440" bIns="45720" anchor="t" anchorCtr="0"/>
          <a:lstStyle/>
          <a:p>
            <a:pPr lvl="0" eaLnBrk="1" hangingPunct="1">
              <a:lnSpc>
                <a:spcPct val="80000"/>
              </a:lnSpc>
            </a:pPr>
            <a:r>
              <a:rPr lang="zh-CN" altLang="en-US" sz="1000" dirty="0"/>
              <a:t>说明：多面体的表示方法很多，一般按上述所讲，分为两大类，但实际上还有很多表示方法</a:t>
            </a:r>
          </a:p>
          <a:p>
            <a:pPr lvl="0" eaLnBrk="1" hangingPunct="1">
              <a:lnSpc>
                <a:spcPct val="80000"/>
              </a:lnSpc>
            </a:pPr>
            <a:r>
              <a:rPr lang="zh-CN" altLang="en-US" sz="1000" dirty="0"/>
              <a:t>本课重要介绍五类方法</a:t>
            </a:r>
          </a:p>
          <a:p>
            <a:pPr lvl="0" eaLnBrk="1" hangingPunct="1">
              <a:lnSpc>
                <a:spcPct val="80000"/>
              </a:lnSpc>
            </a:pPr>
            <a:r>
              <a:rPr lang="zh-CN" altLang="en-US" sz="1000" dirty="0"/>
              <a:t>第</a:t>
            </a:r>
            <a:r>
              <a:rPr lang="en-US" altLang="zh-CN" sz="1000" dirty="0"/>
              <a:t>1</a:t>
            </a:r>
            <a:r>
              <a:rPr lang="zh-CN" altLang="en-US" sz="1000" dirty="0"/>
              <a:t>、</a:t>
            </a:r>
            <a:r>
              <a:rPr lang="en-US" altLang="zh-CN" sz="1000" dirty="0"/>
              <a:t>2</a:t>
            </a:r>
            <a:r>
              <a:rPr lang="zh-CN" altLang="en-US" sz="1000" dirty="0"/>
              <a:t>种方法属于边界表示方法</a:t>
            </a:r>
          </a:p>
          <a:p>
            <a:pPr lvl="0" eaLnBrk="1" hangingPunct="1">
              <a:lnSpc>
                <a:spcPct val="80000"/>
              </a:lnSpc>
            </a:pPr>
            <a:r>
              <a:rPr lang="zh-CN" altLang="en-US" sz="1000" dirty="0"/>
              <a:t>第</a:t>
            </a:r>
            <a:r>
              <a:rPr lang="en-US" altLang="zh-CN" sz="1000" dirty="0"/>
              <a:t>3</a:t>
            </a:r>
            <a:r>
              <a:rPr lang="zh-CN" altLang="en-US" sz="1000" dirty="0"/>
              <a:t>、</a:t>
            </a:r>
            <a:r>
              <a:rPr lang="en-US" altLang="zh-CN" sz="1000" dirty="0"/>
              <a:t>4</a:t>
            </a:r>
            <a:r>
              <a:rPr lang="zh-CN" altLang="en-US" sz="1000" dirty="0"/>
              <a:t>种方法属于空间分区方法</a:t>
            </a:r>
          </a:p>
          <a:p>
            <a:pPr lvl="0" eaLnBrk="1" hangingPunct="1">
              <a:lnSpc>
                <a:spcPct val="80000"/>
              </a:lnSpc>
            </a:pPr>
            <a:endParaRPr lang="zh-CN" altLang="en-US" sz="1000" dirty="0"/>
          </a:p>
          <a:p>
            <a:pPr lvl="0" eaLnBrk="1" hangingPunct="1">
              <a:lnSpc>
                <a:spcPct val="80000"/>
              </a:lnSpc>
            </a:pPr>
            <a:r>
              <a:rPr lang="zh-CN" altLang="en-US" sz="1000" dirty="0"/>
              <a:t>还有：</a:t>
            </a:r>
          </a:p>
          <a:p>
            <a:pPr lvl="0" eaLnBrk="1" hangingPunct="1">
              <a:lnSpc>
                <a:spcPct val="80000"/>
              </a:lnSpc>
            </a:pPr>
            <a:r>
              <a:rPr lang="en-US" altLang="zh-CN" sz="1000" dirty="0"/>
              <a:t>BSP</a:t>
            </a:r>
          </a:p>
          <a:p>
            <a:pPr lvl="0" eaLnBrk="1" hangingPunct="1">
              <a:lnSpc>
                <a:spcPct val="80000"/>
              </a:lnSpc>
            </a:pPr>
            <a:r>
              <a:rPr lang="zh-CN" altLang="en-US" sz="1000" dirty="0"/>
              <a:t>形状语法：用一组产生式规则，应用到初始对象，从而增加与原始形状相协调的细节层次</a:t>
            </a:r>
          </a:p>
          <a:p>
            <a:pPr lvl="0" eaLnBrk="1" hangingPunct="1">
              <a:lnSpc>
                <a:spcPct val="80000"/>
              </a:lnSpc>
            </a:pPr>
            <a:r>
              <a:rPr lang="zh-CN" altLang="en-US" sz="1000" dirty="0"/>
              <a:t>粒子系统：用一组不相连部分的集合来描述一个或多个对象，如烟、火、云</a:t>
            </a:r>
          </a:p>
          <a:p>
            <a:pPr lvl="0" eaLnBrk="1" hangingPunct="1">
              <a:lnSpc>
                <a:spcPct val="80000"/>
              </a:lnSpc>
            </a:pPr>
            <a:r>
              <a:rPr lang="zh-CN" altLang="en-US" sz="1000" dirty="0"/>
              <a:t>基于物理的方法：柔性物体</a:t>
            </a:r>
          </a:p>
          <a:p>
            <a:pPr lvl="0" eaLnBrk="1" hangingPunct="1">
              <a:lnSpc>
                <a:spcPct val="80000"/>
              </a:lnSpc>
            </a:pPr>
            <a:endParaRPr lang="zh-CN" altLang="en-US" sz="1000" dirty="0"/>
          </a:p>
          <a:p>
            <a:pPr lvl="0" eaLnBrk="1" hangingPunct="1">
              <a:lnSpc>
                <a:spcPct val="80000"/>
              </a:lnSpc>
            </a:pPr>
            <a:r>
              <a:rPr lang="zh-CN" altLang="en-US" sz="1000" dirty="0"/>
              <a:t>后续两张卡片是我们实验室完成</a:t>
            </a:r>
            <a:r>
              <a:rPr lang="en-US" altLang="zh-CN" sz="1000" dirty="0"/>
              <a:t>863</a:t>
            </a:r>
            <a:r>
              <a:rPr lang="zh-CN" altLang="en-US" sz="1000" dirty="0"/>
              <a:t>项目中的内容，简单描述一下，引导学习能力强的学生进行深一步学习</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7</a:t>
            </a:fld>
            <a:endParaRPr lang="zh-CN" altLang="en-US" sz="1200" dirty="0">
              <a:latin typeface="Tahoma" panose="020B060403050404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a:xfrm>
            <a:off x="914400" y="4343400"/>
            <a:ext cx="5029200" cy="2544763"/>
          </a:xfrm>
        </p:spPr>
        <p:txBody>
          <a:bodyPr wrap="square" lIns="91440" tIns="45720" rIns="91440" bIns="45720" anchor="t" anchorCtr="0"/>
          <a:lstStyle/>
          <a:p>
            <a:pPr lvl="0" eaLnBrk="1" hangingPunct="1">
              <a:lnSpc>
                <a:spcPct val="80000"/>
              </a:lnSpc>
            </a:pPr>
            <a:r>
              <a:rPr lang="zh-CN" altLang="en-US" sz="1000" dirty="0"/>
              <a:t>说明：多面体的表示方法很多，一般按上述所讲，分为两大类，但实际上还有很多表示方法</a:t>
            </a:r>
          </a:p>
          <a:p>
            <a:pPr lvl="0" eaLnBrk="1" hangingPunct="1">
              <a:lnSpc>
                <a:spcPct val="80000"/>
              </a:lnSpc>
            </a:pPr>
            <a:r>
              <a:rPr lang="zh-CN" altLang="en-US" sz="1000" dirty="0"/>
              <a:t>本课重要介绍五类方法</a:t>
            </a:r>
          </a:p>
          <a:p>
            <a:pPr lvl="0" eaLnBrk="1" hangingPunct="1">
              <a:lnSpc>
                <a:spcPct val="80000"/>
              </a:lnSpc>
            </a:pPr>
            <a:r>
              <a:rPr lang="zh-CN" altLang="en-US" sz="1000" dirty="0"/>
              <a:t>第</a:t>
            </a:r>
            <a:r>
              <a:rPr lang="en-US" altLang="zh-CN" sz="1000" dirty="0"/>
              <a:t>1</a:t>
            </a:r>
            <a:r>
              <a:rPr lang="zh-CN" altLang="en-US" sz="1000" dirty="0"/>
              <a:t>、</a:t>
            </a:r>
            <a:r>
              <a:rPr lang="en-US" altLang="zh-CN" sz="1000" dirty="0"/>
              <a:t>2</a:t>
            </a:r>
            <a:r>
              <a:rPr lang="zh-CN" altLang="en-US" sz="1000" dirty="0"/>
              <a:t>种方法属于边界表示方法</a:t>
            </a:r>
          </a:p>
          <a:p>
            <a:pPr lvl="0" eaLnBrk="1" hangingPunct="1">
              <a:lnSpc>
                <a:spcPct val="80000"/>
              </a:lnSpc>
            </a:pPr>
            <a:r>
              <a:rPr lang="zh-CN" altLang="en-US" sz="1000" dirty="0"/>
              <a:t>第</a:t>
            </a:r>
            <a:r>
              <a:rPr lang="en-US" altLang="zh-CN" sz="1000" dirty="0"/>
              <a:t>3</a:t>
            </a:r>
            <a:r>
              <a:rPr lang="zh-CN" altLang="en-US" sz="1000" dirty="0"/>
              <a:t>、</a:t>
            </a:r>
            <a:r>
              <a:rPr lang="en-US" altLang="zh-CN" sz="1000" dirty="0"/>
              <a:t>4</a:t>
            </a:r>
            <a:r>
              <a:rPr lang="zh-CN" altLang="en-US" sz="1000" dirty="0"/>
              <a:t>种方法属于空间分区方法</a:t>
            </a:r>
          </a:p>
          <a:p>
            <a:pPr lvl="0" eaLnBrk="1" hangingPunct="1">
              <a:lnSpc>
                <a:spcPct val="80000"/>
              </a:lnSpc>
            </a:pPr>
            <a:endParaRPr lang="zh-CN" altLang="en-US" sz="1000" dirty="0"/>
          </a:p>
          <a:p>
            <a:pPr lvl="0" eaLnBrk="1" hangingPunct="1">
              <a:lnSpc>
                <a:spcPct val="80000"/>
              </a:lnSpc>
            </a:pPr>
            <a:r>
              <a:rPr lang="zh-CN" altLang="en-US" sz="1000" dirty="0"/>
              <a:t>还有：</a:t>
            </a:r>
          </a:p>
          <a:p>
            <a:pPr lvl="0" eaLnBrk="1" hangingPunct="1">
              <a:lnSpc>
                <a:spcPct val="80000"/>
              </a:lnSpc>
            </a:pPr>
            <a:r>
              <a:rPr lang="en-US" altLang="zh-CN" sz="1000" dirty="0"/>
              <a:t>BSP</a:t>
            </a:r>
          </a:p>
          <a:p>
            <a:pPr lvl="0" eaLnBrk="1" hangingPunct="1">
              <a:lnSpc>
                <a:spcPct val="80000"/>
              </a:lnSpc>
            </a:pPr>
            <a:r>
              <a:rPr lang="zh-CN" altLang="en-US" sz="1000" dirty="0"/>
              <a:t>形状语法：用一组产生式规则，应用到初始对象，从而增加与原始形状相协调的细节层次</a:t>
            </a:r>
          </a:p>
          <a:p>
            <a:pPr lvl="0" eaLnBrk="1" hangingPunct="1">
              <a:lnSpc>
                <a:spcPct val="80000"/>
              </a:lnSpc>
            </a:pPr>
            <a:r>
              <a:rPr lang="zh-CN" altLang="en-US" sz="1000" dirty="0"/>
              <a:t>粒子系统：用一组不相连部分的集合来描述一个或多个对象，如烟、火、云</a:t>
            </a:r>
          </a:p>
          <a:p>
            <a:pPr lvl="0" eaLnBrk="1" hangingPunct="1">
              <a:lnSpc>
                <a:spcPct val="80000"/>
              </a:lnSpc>
            </a:pPr>
            <a:r>
              <a:rPr lang="zh-CN" altLang="en-US" sz="1000" dirty="0"/>
              <a:t>基于物理的方法：柔性物体</a:t>
            </a:r>
          </a:p>
          <a:p>
            <a:pPr lvl="0" eaLnBrk="1" hangingPunct="1">
              <a:lnSpc>
                <a:spcPct val="80000"/>
              </a:lnSpc>
            </a:pPr>
            <a:endParaRPr lang="zh-CN" altLang="en-US" sz="1000" dirty="0"/>
          </a:p>
          <a:p>
            <a:pPr lvl="0" eaLnBrk="1" hangingPunct="1">
              <a:lnSpc>
                <a:spcPct val="80000"/>
              </a:lnSpc>
            </a:pPr>
            <a:r>
              <a:rPr lang="zh-CN" altLang="en-US" sz="1000" dirty="0"/>
              <a:t>后续两张卡片是我们实验室完成</a:t>
            </a:r>
            <a:r>
              <a:rPr lang="en-US" altLang="zh-CN" sz="1000" dirty="0"/>
              <a:t>863</a:t>
            </a:r>
            <a:r>
              <a:rPr lang="zh-CN" altLang="en-US" sz="1000" dirty="0"/>
              <a:t>项目中的内容，简单描述一下，引导学习能力强的学生进行深一步学习</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8</a:t>
            </a:fld>
            <a:endParaRPr lang="zh-CN" altLang="en-US" sz="1200" dirty="0">
              <a:latin typeface="Tahoma" panose="020B0604030504040204" pitchFamily="34" charset="0"/>
            </a:endParaRPr>
          </a:p>
        </p:txBody>
      </p:sp>
      <p:sp>
        <p:nvSpPr>
          <p:cNvPr id="86019" name="Rectangle 2"/>
          <p:cNvSpPr>
            <a:spLocks noGrp="1" noRot="1" noChangeAspect="1" noTextEdit="1"/>
          </p:cNvSpPr>
          <p:nvPr>
            <p:ph type="sldImg"/>
          </p:nvPr>
        </p:nvSpPr>
        <p:spPr/>
      </p:sp>
      <p:sp>
        <p:nvSpPr>
          <p:cNvPr id="86020" name="Rectangle 3"/>
          <p:cNvSpPr>
            <a:spLocks noGrp="1"/>
          </p:cNvSpPr>
          <p:nvPr>
            <p:ph type="body" idx="1"/>
          </p:nvPr>
        </p:nvSpPr>
        <p:spPr/>
        <p:txBody>
          <a:bodyPr wrap="square" lIns="91440" tIns="45720" rIns="91440" bIns="45720" anchor="t" anchorCtr="0"/>
          <a:lstStyle/>
          <a:p>
            <a:pPr lvl="0" eaLnBrk="1" hangingPunct="1"/>
            <a:r>
              <a:rPr lang="zh-CN" altLang="en-US" dirty="0"/>
              <a:t>这样可以讲述相关模型表示方式。可以通过不同的模型文件，比如</a:t>
            </a:r>
            <a:r>
              <a:rPr lang="en-US" altLang="zh-CN" dirty="0"/>
              <a:t>3ds</a:t>
            </a:r>
            <a:r>
              <a:rPr lang="zh-CN" altLang="en-US" dirty="0"/>
              <a:t>，</a:t>
            </a:r>
            <a:r>
              <a:rPr lang="en-US" altLang="zh-CN" dirty="0"/>
              <a:t>dxf</a:t>
            </a:r>
            <a:r>
              <a:rPr lang="zh-CN" altLang="en-US" dirty="0"/>
              <a:t>， </a:t>
            </a:r>
            <a:r>
              <a:rPr lang="en-US" altLang="zh-CN" dirty="0"/>
              <a:t>3dmax</a:t>
            </a:r>
            <a:r>
              <a:rPr lang="zh-CN" altLang="en-US" dirty="0"/>
              <a:t>等的文件描述讲起。这些都是基本的表示，需要包括：顶点表、多边形表；边表目前不一定存在。</a:t>
            </a:r>
          </a:p>
          <a:p>
            <a:pPr lvl="0" eaLnBrk="1" hangingPunct="1"/>
            <a:r>
              <a:rPr lang="zh-CN" altLang="en-US" dirty="0"/>
              <a:t>如果条件允许可以给出一些实际文件，如</a:t>
            </a:r>
            <a:r>
              <a:rPr lang="en-US" altLang="zh-CN" dirty="0"/>
              <a:t>dxf</a:t>
            </a:r>
            <a:r>
              <a:rPr lang="zh-CN" altLang="en-US" dirty="0"/>
              <a:t>等的模型文件，让后分别表示他们每个部分的内容。</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9</a:t>
            </a:fld>
            <a:endParaRPr lang="zh-CN" altLang="en-US" sz="1200" dirty="0">
              <a:latin typeface="Tahoma" panose="020B060403050404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a:xfrm>
            <a:off x="914400" y="4343400"/>
            <a:ext cx="5029200" cy="2544763"/>
          </a:xfrm>
        </p:spPr>
        <p:txBody>
          <a:bodyPr wrap="square" lIns="91440" tIns="45720" rIns="91440" bIns="45720" anchor="t" anchorCtr="0"/>
          <a:lstStyle/>
          <a:p>
            <a:pPr lvl="0" eaLnBrk="1" hangingPunct="1">
              <a:lnSpc>
                <a:spcPct val="80000"/>
              </a:lnSpc>
            </a:pPr>
            <a:r>
              <a:rPr lang="zh-CN" altLang="en-US" sz="1000" dirty="0"/>
              <a:t>说明：多面体的表示方法很多，一般按上述所讲，分为两大类，但实际上还有很多表示方法</a:t>
            </a:r>
          </a:p>
          <a:p>
            <a:pPr lvl="0" eaLnBrk="1" hangingPunct="1">
              <a:lnSpc>
                <a:spcPct val="80000"/>
              </a:lnSpc>
            </a:pPr>
            <a:r>
              <a:rPr lang="zh-CN" altLang="en-US" sz="1000" dirty="0"/>
              <a:t>本课重要介绍五类方法</a:t>
            </a:r>
          </a:p>
          <a:p>
            <a:pPr lvl="0" eaLnBrk="1" hangingPunct="1">
              <a:lnSpc>
                <a:spcPct val="80000"/>
              </a:lnSpc>
            </a:pPr>
            <a:r>
              <a:rPr lang="zh-CN" altLang="en-US" sz="1000" dirty="0"/>
              <a:t>第</a:t>
            </a:r>
            <a:r>
              <a:rPr lang="en-US" altLang="zh-CN" sz="1000" dirty="0"/>
              <a:t>1</a:t>
            </a:r>
            <a:r>
              <a:rPr lang="zh-CN" altLang="en-US" sz="1000" dirty="0"/>
              <a:t>、</a:t>
            </a:r>
            <a:r>
              <a:rPr lang="en-US" altLang="zh-CN" sz="1000" dirty="0"/>
              <a:t>2</a:t>
            </a:r>
            <a:r>
              <a:rPr lang="zh-CN" altLang="en-US" sz="1000" dirty="0"/>
              <a:t>种方法属于边界表示方法</a:t>
            </a:r>
          </a:p>
          <a:p>
            <a:pPr lvl="0" eaLnBrk="1" hangingPunct="1">
              <a:lnSpc>
                <a:spcPct val="80000"/>
              </a:lnSpc>
            </a:pPr>
            <a:r>
              <a:rPr lang="zh-CN" altLang="en-US" sz="1000" dirty="0"/>
              <a:t>第</a:t>
            </a:r>
            <a:r>
              <a:rPr lang="en-US" altLang="zh-CN" sz="1000" dirty="0"/>
              <a:t>3</a:t>
            </a:r>
            <a:r>
              <a:rPr lang="zh-CN" altLang="en-US" sz="1000" dirty="0"/>
              <a:t>、</a:t>
            </a:r>
            <a:r>
              <a:rPr lang="en-US" altLang="zh-CN" sz="1000" dirty="0"/>
              <a:t>4</a:t>
            </a:r>
            <a:r>
              <a:rPr lang="zh-CN" altLang="en-US" sz="1000" dirty="0"/>
              <a:t>种方法属于空间分区方法</a:t>
            </a:r>
          </a:p>
          <a:p>
            <a:pPr lvl="0" eaLnBrk="1" hangingPunct="1">
              <a:lnSpc>
                <a:spcPct val="80000"/>
              </a:lnSpc>
            </a:pPr>
            <a:endParaRPr lang="zh-CN" altLang="en-US" sz="1000" dirty="0"/>
          </a:p>
          <a:p>
            <a:pPr lvl="0" eaLnBrk="1" hangingPunct="1">
              <a:lnSpc>
                <a:spcPct val="80000"/>
              </a:lnSpc>
            </a:pPr>
            <a:r>
              <a:rPr lang="zh-CN" altLang="en-US" sz="1000" dirty="0"/>
              <a:t>还有：</a:t>
            </a:r>
          </a:p>
          <a:p>
            <a:pPr lvl="0" eaLnBrk="1" hangingPunct="1">
              <a:lnSpc>
                <a:spcPct val="80000"/>
              </a:lnSpc>
            </a:pPr>
            <a:r>
              <a:rPr lang="en-US" altLang="zh-CN" sz="1000" dirty="0"/>
              <a:t>BSP</a:t>
            </a:r>
          </a:p>
          <a:p>
            <a:pPr lvl="0" eaLnBrk="1" hangingPunct="1">
              <a:lnSpc>
                <a:spcPct val="80000"/>
              </a:lnSpc>
            </a:pPr>
            <a:r>
              <a:rPr lang="zh-CN" altLang="en-US" sz="1000" dirty="0"/>
              <a:t>形状语法：用一组产生式规则，应用到初始对象，从而增加与原始形状相协调的细节层次</a:t>
            </a:r>
          </a:p>
          <a:p>
            <a:pPr lvl="0" eaLnBrk="1" hangingPunct="1">
              <a:lnSpc>
                <a:spcPct val="80000"/>
              </a:lnSpc>
            </a:pPr>
            <a:r>
              <a:rPr lang="zh-CN" altLang="en-US" sz="1000" dirty="0"/>
              <a:t>粒子系统：用一组不相连部分的集合来描述一个或多个对象，如烟、火、云</a:t>
            </a:r>
          </a:p>
          <a:p>
            <a:pPr lvl="0" eaLnBrk="1" hangingPunct="1">
              <a:lnSpc>
                <a:spcPct val="80000"/>
              </a:lnSpc>
            </a:pPr>
            <a:r>
              <a:rPr lang="zh-CN" altLang="en-US" sz="1000" dirty="0"/>
              <a:t>基于物理的方法：柔性物体</a:t>
            </a:r>
          </a:p>
          <a:p>
            <a:pPr lvl="0" eaLnBrk="1" hangingPunct="1">
              <a:lnSpc>
                <a:spcPct val="80000"/>
              </a:lnSpc>
            </a:pPr>
            <a:endParaRPr lang="zh-CN" altLang="en-US" sz="1000" dirty="0"/>
          </a:p>
          <a:p>
            <a:pPr lvl="0" eaLnBrk="1" hangingPunct="1">
              <a:lnSpc>
                <a:spcPct val="80000"/>
              </a:lnSpc>
            </a:pPr>
            <a:r>
              <a:rPr lang="zh-CN" altLang="en-US" sz="1000" dirty="0"/>
              <a:t>后续两张卡片是我们实验室完成</a:t>
            </a:r>
            <a:r>
              <a:rPr lang="en-US" altLang="zh-CN" sz="1000" dirty="0"/>
              <a:t>863</a:t>
            </a:r>
            <a:r>
              <a:rPr lang="zh-CN" altLang="en-US" sz="1000" dirty="0"/>
              <a:t>项目中的内容，简单描述一下，引导学习能力强的学生进行深一步学习</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xml"/><Relationship Id="rId7"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2.xml"/><Relationship Id="rId5" Type="http://schemas.openxmlformats.org/officeDocument/2006/relationships/tags" Target="../tags/tag18.xml"/><Relationship Id="rId4" Type="http://schemas.openxmlformats.org/officeDocument/2006/relationships/tags" Target="../tags/tag17.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5.png"/><Relationship Id="rId4" Type="http://schemas.openxmlformats.org/officeDocument/2006/relationships/tags" Target="../tags/tag22.xml"/><Relationship Id="rId9"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2.xml"/><Relationship Id="rId4" Type="http://schemas.openxmlformats.org/officeDocument/2006/relationships/tags" Target="../tags/tag4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2.xml"/><Relationship Id="rId5" Type="http://schemas.openxmlformats.org/officeDocument/2006/relationships/tags" Target="../tags/tag58.xml"/><Relationship Id="rId4" Type="http://schemas.openxmlformats.org/officeDocument/2006/relationships/tags" Target="../tags/tag57.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4.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2.xml"/><Relationship Id="rId5" Type="http://schemas.openxmlformats.org/officeDocument/2006/relationships/tags" Target="../tags/tag67.xml"/><Relationship Id="rId4" Type="http://schemas.openxmlformats.org/officeDocument/2006/relationships/tags" Target="../tags/tag6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3.jpeg"/><Relationship Id="rId5" Type="http://schemas.openxmlformats.org/officeDocument/2006/relationships/slideMaster" Target="../slideMasters/slideMaster2.xml"/><Relationship Id="rId4" Type="http://schemas.openxmlformats.org/officeDocument/2006/relationships/tags" Target="../tags/tag7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74.xml"/><Relationship Id="rId7" Type="http://schemas.openxmlformats.org/officeDocument/2006/relationships/slideMaster" Target="../slideMasters/slideMaster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image" Target="../media/image3.jpeg"/></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3.jpeg"/><Relationship Id="rId5" Type="http://schemas.openxmlformats.org/officeDocument/2006/relationships/tags" Target="../tags/tag103.xml"/><Relationship Id="rId10" Type="http://schemas.openxmlformats.org/officeDocument/2006/relationships/slideMaster" Target="../slideMasters/slideMaster2.xml"/><Relationship Id="rId4" Type="http://schemas.openxmlformats.org/officeDocument/2006/relationships/tags" Target="../tags/tag102.xml"/><Relationship Id="rId9" Type="http://schemas.openxmlformats.org/officeDocument/2006/relationships/tags" Target="../tags/tag107.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10.xml"/><Relationship Id="rId7" Type="http://schemas.openxmlformats.org/officeDocument/2006/relationships/slideMaster" Target="../slideMasters/slideMaster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slideMaster" Target="../slideMasters/slideMaster2.xml"/><Relationship Id="rId4" Type="http://schemas.openxmlformats.org/officeDocument/2006/relationships/tags" Target="../tags/tag1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322562" name="Rectangle 2"/>
          <p:cNvSpPr>
            <a:spLocks noGrp="1" noRot="1" noChangeArrowheads="1"/>
          </p:cNvSpPr>
          <p:nvPr>
            <p:ph type="ctrTitle"/>
          </p:nvPr>
        </p:nvSpPr>
        <p:spPr>
          <a:xfrm>
            <a:off x="3962400" y="1066800"/>
            <a:ext cx="4648200" cy="1981200"/>
          </a:xfrm>
        </p:spPr>
        <p:txBody>
          <a:bodyPr/>
          <a:lstStyle>
            <a:lvl1pPr>
              <a:defRPr/>
            </a:lvl1pPr>
          </a:lstStyle>
          <a:p>
            <a:pPr lvl="0"/>
            <a:r>
              <a:rPr lang="zh-CN" altLang="en-US" noProof="0"/>
              <a:t>单击此处编辑母版标题样式</a:t>
            </a:r>
          </a:p>
        </p:txBody>
      </p:sp>
      <p:sp>
        <p:nvSpPr>
          <p:cNvPr id="322563" name="Rectangle 3"/>
          <p:cNvSpPr>
            <a:spLocks noGrp="1" noRot="1" noChangeArrowheads="1"/>
          </p:cNvSpPr>
          <p:nvPr>
            <p:ph type="subTitle" idx="1"/>
          </p:nvPr>
        </p:nvSpPr>
        <p:spPr>
          <a:xfrm>
            <a:off x="3962400" y="3657600"/>
            <a:ext cx="4572000" cy="16764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7" name="Rectangle 4"/>
          <p:cNvSpPr>
            <a:spLocks noGrp="1" noChangeArrowheads="1"/>
          </p:cNvSpPr>
          <p:nvPr>
            <p:ph type="dt" sz="half" idx="2"/>
          </p:nvPr>
        </p:nvSpPr>
        <p:spPr bwMode="auto">
          <a:xfrm>
            <a:off x="301625" y="6076950"/>
            <a:ext cx="2289175"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Rectangle 5"/>
          <p:cNvSpPr>
            <a:spLocks noGrp="1" noChangeArrowheads="1"/>
          </p:cNvSpPr>
          <p:nvPr>
            <p:ph type="ftr" sz="quarter" idx="3"/>
          </p:nvPr>
        </p:nvSpPr>
        <p:spPr bwMode="auto">
          <a:xfrm>
            <a:off x="3124200" y="6076950"/>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Rectangle 6"/>
          <p:cNvSpPr>
            <a:spLocks noGrp="1" noChangeArrowheads="1"/>
          </p:cNvSpPr>
          <p:nvPr>
            <p:ph type="sldNum" sz="quarter" idx="4"/>
          </p:nvPr>
        </p:nvSpPr>
        <p:spPr bwMode="auto">
          <a:xfrm>
            <a:off x="6553200" y="6076950"/>
            <a:ext cx="2289175"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r"/>
            <a:fld id="{9A0DB2DC-4C9A-4742-B13C-FB6460FD3503}" type="slidenum">
              <a:rPr lang="en-US" altLang="zh-CN" dirty="0"/>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876300"/>
            <a:ext cx="2135187" cy="3365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876300"/>
            <a:ext cx="6256338" cy="3365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表格占位符 2"/>
          <p:cNvSpPr>
            <a:spLocks noGrp="1"/>
          </p:cNvSpPr>
          <p:nvPr>
            <p:ph type="tbl" idx="1"/>
          </p:nvPr>
        </p:nvSpPr>
        <p:spPr>
          <a:xfrm>
            <a:off x="304800" y="1981200"/>
            <a:ext cx="8540750" cy="2260600"/>
          </a:xfrm>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100000"/>
              </a:lnSpc>
              <a:spcBef>
                <a:spcPct val="20000"/>
              </a:spcBef>
              <a:spcAft>
                <a:spcPct val="0"/>
              </a:spcAft>
              <a:buClr>
                <a:srgbClr val="FF0000"/>
              </a:buClr>
              <a:buSzPct val="80000"/>
              <a:buFont typeface="Wingdings" panose="05000000000000000000" pitchFamily="2" charset="2"/>
              <a:buChar char="l"/>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876300"/>
            <a:ext cx="8540750" cy="762000"/>
          </a:xfrm>
        </p:spPr>
        <p:txBody>
          <a:bodyPr/>
          <a:lstStyle/>
          <a:p>
            <a:r>
              <a:rPr lang="zh-CN" altLang="en-US"/>
              <a:t>单击此处编辑母版标题样式</a:t>
            </a:r>
          </a:p>
        </p:txBody>
      </p:sp>
      <p:sp>
        <p:nvSpPr>
          <p:cNvPr id="3" name="内容占位符 2"/>
          <p:cNvSpPr>
            <a:spLocks noGrp="1"/>
          </p:cNvSpPr>
          <p:nvPr>
            <p:ph sz="quarter" idx="1"/>
          </p:nvPr>
        </p:nvSpPr>
        <p:spPr>
          <a:xfrm>
            <a:off x="304800"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1375"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04800"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51375"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1375"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1375"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8"/>
          <a:stretch>
            <a:fillRect/>
          </a:stretch>
        </p:blipFill>
        <p:spPr>
          <a:xfrm>
            <a:off x="4621201" y="3557403"/>
            <a:ext cx="4366931" cy="2595440"/>
          </a:xfrm>
          <a:prstGeom prst="rect">
            <a:avLst/>
          </a:prstGeom>
        </p:spPr>
      </p:pic>
      <p:sp>
        <p:nvSpPr>
          <p:cNvPr id="2" name="标题 1"/>
          <p:cNvSpPr>
            <a:spLocks noGrp="1"/>
          </p:cNvSpPr>
          <p:nvPr>
            <p:ph type="ctrTitle"/>
            <p:custDataLst>
              <p:tags r:id="rId2"/>
            </p:custDataLst>
          </p:nvPr>
        </p:nvSpPr>
        <p:spPr>
          <a:xfrm>
            <a:off x="628650" y="2108198"/>
            <a:ext cx="5829300" cy="708439"/>
          </a:xfrm>
        </p:spPr>
        <p:txBody>
          <a:bodyPr wrap="square" lIns="90000" tIns="46800" rIns="90000" bIns="46800" anchor="b">
            <a:normAutofit/>
          </a:bodyPr>
          <a:lstStyle>
            <a:lvl1pPr algn="l">
              <a:defRPr sz="2475">
                <a:solidFill>
                  <a:schemeClr val="accent6"/>
                </a:solidFill>
              </a:defRPr>
            </a:lvl1pPr>
          </a:lstStyle>
          <a:p>
            <a:r>
              <a:rPr lang="zh-CN" altLang="en-US" dirty="0"/>
              <a:t>单击此处编辑母版标题样式</a:t>
            </a:r>
          </a:p>
        </p:txBody>
      </p:sp>
      <p:sp>
        <p:nvSpPr>
          <p:cNvPr id="3" name="副标题 2"/>
          <p:cNvSpPr>
            <a:spLocks noGrp="1"/>
          </p:cNvSpPr>
          <p:nvPr>
            <p:ph type="subTitle" idx="1"/>
            <p:custDataLst>
              <p:tags r:id="rId3"/>
            </p:custDataLst>
          </p:nvPr>
        </p:nvSpPr>
        <p:spPr>
          <a:xfrm>
            <a:off x="628650" y="3071796"/>
            <a:ext cx="5829300" cy="570602"/>
          </a:xfrm>
        </p:spPr>
        <p:txBody>
          <a:bodyPr wrap="square" lIns="90000" tIns="46800" rIns="90000" bIns="46800">
            <a:normAutofit/>
          </a:bodyPr>
          <a:lstStyle>
            <a:lvl1pPr marL="0" indent="0" algn="l">
              <a:buNone/>
              <a:defRPr sz="1125">
                <a:solidFill>
                  <a:schemeClr val="accent6"/>
                </a:solidFill>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dirty="0"/>
              <a:t>单击此处编辑母版副标题样式</a:t>
            </a:r>
          </a:p>
        </p:txBody>
      </p:sp>
      <p:sp>
        <p:nvSpPr>
          <p:cNvPr id="4" name="日期占位符 3"/>
          <p:cNvSpPr>
            <a:spLocks noGrp="1"/>
          </p:cNvSpPr>
          <p:nvPr>
            <p:ph type="dt" sz="half" idx="10"/>
            <p:custDataLst>
              <p:tags r:id="rId4"/>
            </p:custDataLst>
          </p:nvPr>
        </p:nvSpPr>
        <p:spPr>
          <a:xfrm>
            <a:off x="628650" y="6401991"/>
            <a:ext cx="2057400" cy="273844"/>
          </a:xfrm>
        </p:spPr>
        <p:txBody>
          <a:bodyPr/>
          <a:lstStyle/>
          <a:p>
            <a:fld id="{89DFA5F8-3355-465E-A68C-099EA57D8F58}" type="datetimeFigureOut">
              <a:rPr lang="zh-CN" altLang="en-US" smtClean="0"/>
              <a:t>2022/10/24</a:t>
            </a:fld>
            <a:endParaRPr lang="zh-CN" altLang="en-US"/>
          </a:p>
        </p:txBody>
      </p:sp>
      <p:sp>
        <p:nvSpPr>
          <p:cNvPr id="5" name="页脚占位符 4"/>
          <p:cNvSpPr>
            <a:spLocks noGrp="1"/>
          </p:cNvSpPr>
          <p:nvPr>
            <p:ph type="ftr" sz="quarter" idx="11"/>
            <p:custDataLst>
              <p:tags r:id="rId5"/>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a:xfrm>
            <a:off x="628650" y="2369542"/>
            <a:ext cx="78867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5" name="页脚占位符 4"/>
          <p:cNvSpPr>
            <a:spLocks noGrp="1"/>
          </p:cNvSpPr>
          <p:nvPr>
            <p:ph type="ftr" sz="quarter" idx="11"/>
            <p:custDataLst>
              <p:tags r:id="rId4"/>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椭圆 6"/>
          <p:cNvSpPr/>
          <p:nvPr>
            <p:custDataLst>
              <p:tags r:id="rId1"/>
            </p:custDataLst>
          </p:nvPr>
        </p:nvSpPr>
        <p:spPr>
          <a:xfrm>
            <a:off x="2682282" y="2439147"/>
            <a:ext cx="1403791" cy="1403791"/>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椭圆 7"/>
          <p:cNvSpPr/>
          <p:nvPr>
            <p:custDataLst>
              <p:tags r:id="rId2"/>
            </p:custDataLst>
          </p:nvPr>
        </p:nvSpPr>
        <p:spPr>
          <a:xfrm>
            <a:off x="2736274" y="2493668"/>
            <a:ext cx="1295807" cy="1295807"/>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accent6"/>
              </a:solidFill>
            </a:endParaRPr>
          </a:p>
        </p:txBody>
      </p:sp>
      <p:sp>
        <p:nvSpPr>
          <p:cNvPr id="9" name="矩形 2"/>
          <p:cNvSpPr/>
          <p:nvPr>
            <p:custDataLst>
              <p:tags r:id="rId3"/>
            </p:custDataLst>
          </p:nvPr>
        </p:nvSpPr>
        <p:spPr>
          <a:xfrm>
            <a:off x="3728225" y="2479455"/>
            <a:ext cx="5415775" cy="1369242"/>
          </a:xfrm>
          <a:custGeom>
            <a:avLst/>
            <a:gdLst>
              <a:gd name="connsiteX0" fmla="*/ 0 w 6097587"/>
              <a:gd name="connsiteY0" fmla="*/ 0 h 1872208"/>
              <a:gd name="connsiteX1" fmla="*/ 6097587 w 6097587"/>
              <a:gd name="connsiteY1" fmla="*/ 0 h 1872208"/>
              <a:gd name="connsiteX2" fmla="*/ 6097587 w 6097587"/>
              <a:gd name="connsiteY2" fmla="*/ 1872208 h 1872208"/>
              <a:gd name="connsiteX3" fmla="*/ 0 w 6097587"/>
              <a:gd name="connsiteY3" fmla="*/ 1872208 h 1872208"/>
              <a:gd name="connsiteX4" fmla="*/ 0 w 6097587"/>
              <a:gd name="connsiteY4" fmla="*/ 0 h 1872208"/>
              <a:gd name="connsiteX0-1" fmla="*/ 617 w 6098204"/>
              <a:gd name="connsiteY0-2" fmla="*/ 0 h 1872208"/>
              <a:gd name="connsiteX1-3" fmla="*/ 6098204 w 6098204"/>
              <a:gd name="connsiteY1-4" fmla="*/ 0 h 1872208"/>
              <a:gd name="connsiteX2-5" fmla="*/ 6098204 w 6098204"/>
              <a:gd name="connsiteY2-6" fmla="*/ 1872208 h 1872208"/>
              <a:gd name="connsiteX3-7" fmla="*/ 617 w 6098204"/>
              <a:gd name="connsiteY3-8" fmla="*/ 1872208 h 1872208"/>
              <a:gd name="connsiteX4-9" fmla="*/ 0 w 6098204"/>
              <a:gd name="connsiteY4-10" fmla="*/ 922922 h 1872208"/>
              <a:gd name="connsiteX5" fmla="*/ 617 w 6098204"/>
              <a:gd name="connsiteY5" fmla="*/ 0 h 1872208"/>
              <a:gd name="connsiteX0-11" fmla="*/ 617 w 6098204"/>
              <a:gd name="connsiteY0-12" fmla="*/ 0 h 1872208"/>
              <a:gd name="connsiteX1-13" fmla="*/ 6098204 w 6098204"/>
              <a:gd name="connsiteY1-14" fmla="*/ 0 h 1872208"/>
              <a:gd name="connsiteX2-15" fmla="*/ 6098204 w 6098204"/>
              <a:gd name="connsiteY2-16" fmla="*/ 1872208 h 1872208"/>
              <a:gd name="connsiteX3-17" fmla="*/ 617 w 6098204"/>
              <a:gd name="connsiteY3-18" fmla="*/ 1872208 h 1872208"/>
              <a:gd name="connsiteX4-19" fmla="*/ 0 w 6098204"/>
              <a:gd name="connsiteY4-20" fmla="*/ 922922 h 1872208"/>
              <a:gd name="connsiteX5-21" fmla="*/ 617 w 6098204"/>
              <a:gd name="connsiteY5-22" fmla="*/ 0 h 1872208"/>
              <a:gd name="connsiteX0-23" fmla="*/ 1 w 6097588"/>
              <a:gd name="connsiteY0-24" fmla="*/ 0 h 1872208"/>
              <a:gd name="connsiteX1-25" fmla="*/ 6097588 w 6097588"/>
              <a:gd name="connsiteY1-26" fmla="*/ 0 h 1872208"/>
              <a:gd name="connsiteX2-27" fmla="*/ 6097588 w 6097588"/>
              <a:gd name="connsiteY2-28" fmla="*/ 1872208 h 1872208"/>
              <a:gd name="connsiteX3-29" fmla="*/ 1 w 6097588"/>
              <a:gd name="connsiteY3-30" fmla="*/ 1872208 h 1872208"/>
              <a:gd name="connsiteX4-31" fmla="*/ 665132 w 6097588"/>
              <a:gd name="connsiteY4-32" fmla="*/ 987090 h 1872208"/>
              <a:gd name="connsiteX5-33" fmla="*/ 1 w 6097588"/>
              <a:gd name="connsiteY5-34" fmla="*/ 0 h 1872208"/>
              <a:gd name="connsiteX0-35" fmla="*/ 0 w 6097587"/>
              <a:gd name="connsiteY0-36" fmla="*/ 0 h 1872208"/>
              <a:gd name="connsiteX1-37" fmla="*/ 6097587 w 6097587"/>
              <a:gd name="connsiteY1-38" fmla="*/ 0 h 1872208"/>
              <a:gd name="connsiteX2-39" fmla="*/ 6097587 w 6097587"/>
              <a:gd name="connsiteY2-40" fmla="*/ 1872208 h 1872208"/>
              <a:gd name="connsiteX3-41" fmla="*/ 0 w 6097587"/>
              <a:gd name="connsiteY3-42" fmla="*/ 1872208 h 1872208"/>
              <a:gd name="connsiteX4-43" fmla="*/ 665131 w 6097587"/>
              <a:gd name="connsiteY4-44" fmla="*/ 987090 h 1872208"/>
              <a:gd name="connsiteX5-45" fmla="*/ 0 w 6097587"/>
              <a:gd name="connsiteY5-46" fmla="*/ 0 h 1872208"/>
              <a:gd name="connsiteX0-47" fmla="*/ 0 w 6097587"/>
              <a:gd name="connsiteY0-48" fmla="*/ 0 h 1872208"/>
              <a:gd name="connsiteX1-49" fmla="*/ 6097587 w 6097587"/>
              <a:gd name="connsiteY1-50" fmla="*/ 0 h 1872208"/>
              <a:gd name="connsiteX2-51" fmla="*/ 6097587 w 6097587"/>
              <a:gd name="connsiteY2-52" fmla="*/ 1872208 h 1872208"/>
              <a:gd name="connsiteX3-53" fmla="*/ 0 w 6097587"/>
              <a:gd name="connsiteY3-54" fmla="*/ 1872208 h 1872208"/>
              <a:gd name="connsiteX4-55" fmla="*/ 649089 w 6097587"/>
              <a:gd name="connsiteY4-56" fmla="*/ 963027 h 1872208"/>
              <a:gd name="connsiteX5-57" fmla="*/ 0 w 6097587"/>
              <a:gd name="connsiteY5-58" fmla="*/ 0 h 1872208"/>
              <a:gd name="connsiteX0-59" fmla="*/ 0 w 6097587"/>
              <a:gd name="connsiteY0-60" fmla="*/ 0 h 1872208"/>
              <a:gd name="connsiteX1-61" fmla="*/ 6097587 w 6097587"/>
              <a:gd name="connsiteY1-62" fmla="*/ 0 h 1872208"/>
              <a:gd name="connsiteX2-63" fmla="*/ 6097587 w 6097587"/>
              <a:gd name="connsiteY2-64" fmla="*/ 1872208 h 1872208"/>
              <a:gd name="connsiteX3-65" fmla="*/ 0 w 6097587"/>
              <a:gd name="connsiteY3-66" fmla="*/ 1872208 h 1872208"/>
              <a:gd name="connsiteX4-67" fmla="*/ 649089 w 6097587"/>
              <a:gd name="connsiteY4-68" fmla="*/ 963027 h 1872208"/>
              <a:gd name="connsiteX5-69" fmla="*/ 0 w 6097587"/>
              <a:gd name="connsiteY5-70" fmla="*/ 0 h 1872208"/>
              <a:gd name="connsiteX0-71" fmla="*/ 0 w 6097587"/>
              <a:gd name="connsiteY0-72" fmla="*/ 0 h 1872208"/>
              <a:gd name="connsiteX1-73" fmla="*/ 6097587 w 6097587"/>
              <a:gd name="connsiteY1-74" fmla="*/ 0 h 1872208"/>
              <a:gd name="connsiteX2-75" fmla="*/ 6097587 w 6097587"/>
              <a:gd name="connsiteY2-76" fmla="*/ 1872208 h 1872208"/>
              <a:gd name="connsiteX3-77" fmla="*/ 0 w 6097587"/>
              <a:gd name="connsiteY3-78" fmla="*/ 1872208 h 1872208"/>
              <a:gd name="connsiteX4-79" fmla="*/ 649089 w 6097587"/>
              <a:gd name="connsiteY4-80" fmla="*/ 963027 h 1872208"/>
              <a:gd name="connsiteX5-81" fmla="*/ 0 w 6097587"/>
              <a:gd name="connsiteY5-82" fmla="*/ 0 h 1872208"/>
              <a:gd name="connsiteX0-83" fmla="*/ 0 w 6097587"/>
              <a:gd name="connsiteY0-84" fmla="*/ 0 h 1872208"/>
              <a:gd name="connsiteX1-85" fmla="*/ 6097587 w 6097587"/>
              <a:gd name="connsiteY1-86" fmla="*/ 0 h 1872208"/>
              <a:gd name="connsiteX2-87" fmla="*/ 6097587 w 6097587"/>
              <a:gd name="connsiteY2-88" fmla="*/ 1872208 h 1872208"/>
              <a:gd name="connsiteX3-89" fmla="*/ 0 w 6097587"/>
              <a:gd name="connsiteY3-90" fmla="*/ 1872208 h 1872208"/>
              <a:gd name="connsiteX4-91" fmla="*/ 649089 w 6097587"/>
              <a:gd name="connsiteY4-92" fmla="*/ 963027 h 1872208"/>
              <a:gd name="connsiteX5-93" fmla="*/ 0 w 6097587"/>
              <a:gd name="connsiteY5-94" fmla="*/ 0 h 1872208"/>
              <a:gd name="connsiteX0-95" fmla="*/ 0 w 6097587"/>
              <a:gd name="connsiteY0-96" fmla="*/ 0 h 1872208"/>
              <a:gd name="connsiteX1-97" fmla="*/ 6097587 w 6097587"/>
              <a:gd name="connsiteY1-98" fmla="*/ 0 h 1872208"/>
              <a:gd name="connsiteX2-99" fmla="*/ 6097587 w 6097587"/>
              <a:gd name="connsiteY2-100" fmla="*/ 1872208 h 1872208"/>
              <a:gd name="connsiteX3-101" fmla="*/ 0 w 6097587"/>
              <a:gd name="connsiteY3-102" fmla="*/ 1872208 h 1872208"/>
              <a:gd name="connsiteX4-103" fmla="*/ 649089 w 6097587"/>
              <a:gd name="connsiteY4-104" fmla="*/ 963027 h 1872208"/>
              <a:gd name="connsiteX5-105" fmla="*/ 0 w 6097587"/>
              <a:gd name="connsiteY5-106" fmla="*/ 0 h 1872208"/>
              <a:gd name="connsiteX0-107" fmla="*/ 21125 w 6097587"/>
              <a:gd name="connsiteY0-108" fmla="*/ 0 h 1872208"/>
              <a:gd name="connsiteX1-109" fmla="*/ 6097587 w 6097587"/>
              <a:gd name="connsiteY1-110" fmla="*/ 0 h 1872208"/>
              <a:gd name="connsiteX2-111" fmla="*/ 6097587 w 6097587"/>
              <a:gd name="connsiteY2-112" fmla="*/ 1872208 h 1872208"/>
              <a:gd name="connsiteX3-113" fmla="*/ 0 w 6097587"/>
              <a:gd name="connsiteY3-114" fmla="*/ 1872208 h 1872208"/>
              <a:gd name="connsiteX4-115" fmla="*/ 649089 w 6097587"/>
              <a:gd name="connsiteY4-116" fmla="*/ 963027 h 1872208"/>
              <a:gd name="connsiteX5-117" fmla="*/ 21125 w 6097587"/>
              <a:gd name="connsiteY5-118" fmla="*/ 0 h 1872208"/>
              <a:gd name="connsiteX0-119" fmla="*/ 45268 w 6097587"/>
              <a:gd name="connsiteY0-120" fmla="*/ 0 h 1875225"/>
              <a:gd name="connsiteX1-121" fmla="*/ 6097587 w 6097587"/>
              <a:gd name="connsiteY1-122" fmla="*/ 3017 h 1875225"/>
              <a:gd name="connsiteX2-123" fmla="*/ 6097587 w 6097587"/>
              <a:gd name="connsiteY2-124" fmla="*/ 1875225 h 1875225"/>
              <a:gd name="connsiteX3-125" fmla="*/ 0 w 6097587"/>
              <a:gd name="connsiteY3-126" fmla="*/ 1875225 h 1875225"/>
              <a:gd name="connsiteX4-127" fmla="*/ 649089 w 6097587"/>
              <a:gd name="connsiteY4-128" fmla="*/ 966044 h 1875225"/>
              <a:gd name="connsiteX5-129" fmla="*/ 45268 w 6097587"/>
              <a:gd name="connsiteY5-130" fmla="*/ 0 h 1875225"/>
              <a:gd name="connsiteX0-131" fmla="*/ 45268 w 6097587"/>
              <a:gd name="connsiteY0-132" fmla="*/ 0 h 1875225"/>
              <a:gd name="connsiteX1-133" fmla="*/ 6097587 w 6097587"/>
              <a:gd name="connsiteY1-134" fmla="*/ 3017 h 1875225"/>
              <a:gd name="connsiteX2-135" fmla="*/ 6097587 w 6097587"/>
              <a:gd name="connsiteY2-136" fmla="*/ 1875225 h 1875225"/>
              <a:gd name="connsiteX3-137" fmla="*/ 0 w 6097587"/>
              <a:gd name="connsiteY3-138" fmla="*/ 1875225 h 1875225"/>
              <a:gd name="connsiteX4-139" fmla="*/ 649089 w 6097587"/>
              <a:gd name="connsiteY4-140" fmla="*/ 966044 h 1875225"/>
              <a:gd name="connsiteX5-141" fmla="*/ 45268 w 6097587"/>
              <a:gd name="connsiteY5-142" fmla="*/ 0 h 1875225"/>
              <a:gd name="connsiteX0-143" fmla="*/ 0 w 6052319"/>
              <a:gd name="connsiteY0-144" fmla="*/ 0 h 1875225"/>
              <a:gd name="connsiteX1-145" fmla="*/ 6052319 w 6052319"/>
              <a:gd name="connsiteY1-146" fmla="*/ 3017 h 1875225"/>
              <a:gd name="connsiteX2-147" fmla="*/ 6052319 w 6052319"/>
              <a:gd name="connsiteY2-148" fmla="*/ 1875225 h 1875225"/>
              <a:gd name="connsiteX3-149" fmla="*/ 18106 w 6052319"/>
              <a:gd name="connsiteY3-150" fmla="*/ 1872207 h 1875225"/>
              <a:gd name="connsiteX4-151" fmla="*/ 603821 w 6052319"/>
              <a:gd name="connsiteY4-152" fmla="*/ 966044 h 1875225"/>
              <a:gd name="connsiteX5-153" fmla="*/ 0 w 6052319"/>
              <a:gd name="connsiteY5-154" fmla="*/ 0 h 1875225"/>
              <a:gd name="connsiteX0-155" fmla="*/ 0 w 6052319"/>
              <a:gd name="connsiteY0-156" fmla="*/ 0 h 1875225"/>
              <a:gd name="connsiteX1-157" fmla="*/ 6052319 w 6052319"/>
              <a:gd name="connsiteY1-158" fmla="*/ 3017 h 1875225"/>
              <a:gd name="connsiteX2-159" fmla="*/ 6052319 w 6052319"/>
              <a:gd name="connsiteY2-160" fmla="*/ 1875225 h 1875225"/>
              <a:gd name="connsiteX3-161" fmla="*/ 18106 w 6052319"/>
              <a:gd name="connsiteY3-162" fmla="*/ 1872207 h 1875225"/>
              <a:gd name="connsiteX4-163" fmla="*/ 603821 w 6052319"/>
              <a:gd name="connsiteY4-164" fmla="*/ 966044 h 1875225"/>
              <a:gd name="connsiteX5-165" fmla="*/ 0 w 6052319"/>
              <a:gd name="connsiteY5-166" fmla="*/ 0 h 1875225"/>
              <a:gd name="connsiteX0-167" fmla="*/ 0 w 6777029"/>
              <a:gd name="connsiteY0-168" fmla="*/ 1847 h 1877072"/>
              <a:gd name="connsiteX1-169" fmla="*/ 6777029 w 6777029"/>
              <a:gd name="connsiteY1-170" fmla="*/ 0 h 1877072"/>
              <a:gd name="connsiteX2-171" fmla="*/ 6052319 w 6777029"/>
              <a:gd name="connsiteY2-172" fmla="*/ 1877072 h 1877072"/>
              <a:gd name="connsiteX3-173" fmla="*/ 18106 w 6777029"/>
              <a:gd name="connsiteY3-174" fmla="*/ 1874054 h 1877072"/>
              <a:gd name="connsiteX4-175" fmla="*/ 603821 w 6777029"/>
              <a:gd name="connsiteY4-176" fmla="*/ 967891 h 1877072"/>
              <a:gd name="connsiteX5-177" fmla="*/ 0 w 6777029"/>
              <a:gd name="connsiteY5-178" fmla="*/ 1847 h 1877072"/>
              <a:gd name="connsiteX0-179" fmla="*/ 0 w 6781893"/>
              <a:gd name="connsiteY0-180" fmla="*/ 1847 h 1881936"/>
              <a:gd name="connsiteX1-181" fmla="*/ 6777029 w 6781893"/>
              <a:gd name="connsiteY1-182" fmla="*/ 0 h 1881936"/>
              <a:gd name="connsiteX2-183" fmla="*/ 6781893 w 6781893"/>
              <a:gd name="connsiteY2-184" fmla="*/ 1881936 h 1881936"/>
              <a:gd name="connsiteX3-185" fmla="*/ 18106 w 6781893"/>
              <a:gd name="connsiteY3-186" fmla="*/ 1874054 h 1881936"/>
              <a:gd name="connsiteX4-187" fmla="*/ 603821 w 6781893"/>
              <a:gd name="connsiteY4-188" fmla="*/ 967891 h 1881936"/>
              <a:gd name="connsiteX5-189" fmla="*/ 0 w 6781893"/>
              <a:gd name="connsiteY5-190" fmla="*/ 1847 h 1881936"/>
              <a:gd name="connsiteX0-191" fmla="*/ 0 w 6781893"/>
              <a:gd name="connsiteY0-192" fmla="*/ 1847 h 1881936"/>
              <a:gd name="connsiteX1-193" fmla="*/ 6777029 w 6781893"/>
              <a:gd name="connsiteY1-194" fmla="*/ 0 h 1881936"/>
              <a:gd name="connsiteX2-195" fmla="*/ 6781893 w 6781893"/>
              <a:gd name="connsiteY2-196" fmla="*/ 1881936 h 1881936"/>
              <a:gd name="connsiteX3-197" fmla="*/ 43388 w 6781893"/>
              <a:gd name="connsiteY3-198" fmla="*/ 1874054 h 1881936"/>
              <a:gd name="connsiteX4-199" fmla="*/ 603821 w 6781893"/>
              <a:gd name="connsiteY4-200" fmla="*/ 967891 h 1881936"/>
              <a:gd name="connsiteX5-201" fmla="*/ 0 w 6781893"/>
              <a:gd name="connsiteY5-202" fmla="*/ 1847 h 1881936"/>
              <a:gd name="connsiteX0-203" fmla="*/ 0 w 6781893"/>
              <a:gd name="connsiteY0-204" fmla="*/ 1847 h 1881936"/>
              <a:gd name="connsiteX1-205" fmla="*/ 6777029 w 6781893"/>
              <a:gd name="connsiteY1-206" fmla="*/ 0 h 1881936"/>
              <a:gd name="connsiteX2-207" fmla="*/ 6781893 w 6781893"/>
              <a:gd name="connsiteY2-208" fmla="*/ 1881936 h 1881936"/>
              <a:gd name="connsiteX3-209" fmla="*/ 43388 w 6781893"/>
              <a:gd name="connsiteY3-210" fmla="*/ 1874054 h 1881936"/>
              <a:gd name="connsiteX4-211" fmla="*/ 603821 w 6781893"/>
              <a:gd name="connsiteY4-212" fmla="*/ 967891 h 1881936"/>
              <a:gd name="connsiteX5-213" fmla="*/ 0 w 6781893"/>
              <a:gd name="connsiteY5-214" fmla="*/ 1847 h 1881936"/>
              <a:gd name="connsiteX0-215" fmla="*/ 0 w 7456652"/>
              <a:gd name="connsiteY0-216" fmla="*/ 0 h 1880089"/>
              <a:gd name="connsiteX1-217" fmla="*/ 7456650 w 7456652"/>
              <a:gd name="connsiteY1-218" fmla="*/ 4331 h 1880089"/>
              <a:gd name="connsiteX2-219" fmla="*/ 6781893 w 7456652"/>
              <a:gd name="connsiteY2-220" fmla="*/ 1880089 h 1880089"/>
              <a:gd name="connsiteX3-221" fmla="*/ 43388 w 7456652"/>
              <a:gd name="connsiteY3-222" fmla="*/ 1872207 h 1880089"/>
              <a:gd name="connsiteX4-223" fmla="*/ 603821 w 7456652"/>
              <a:gd name="connsiteY4-224" fmla="*/ 966044 h 1880089"/>
              <a:gd name="connsiteX5-225" fmla="*/ 0 w 7456652"/>
              <a:gd name="connsiteY5-226" fmla="*/ 0 h 1880089"/>
              <a:gd name="connsiteX0-227" fmla="*/ 0 w 7456659"/>
              <a:gd name="connsiteY0-228" fmla="*/ 0 h 1886267"/>
              <a:gd name="connsiteX1-229" fmla="*/ 7456650 w 7456659"/>
              <a:gd name="connsiteY1-230" fmla="*/ 4331 h 1886267"/>
              <a:gd name="connsiteX2-231" fmla="*/ 7263807 w 7456659"/>
              <a:gd name="connsiteY2-232" fmla="*/ 1886267 h 1886267"/>
              <a:gd name="connsiteX3-233" fmla="*/ 43388 w 7456659"/>
              <a:gd name="connsiteY3-234" fmla="*/ 1872207 h 1886267"/>
              <a:gd name="connsiteX4-235" fmla="*/ 603821 w 7456659"/>
              <a:gd name="connsiteY4-236" fmla="*/ 966044 h 1886267"/>
              <a:gd name="connsiteX5-237" fmla="*/ 0 w 7456659"/>
              <a:gd name="connsiteY5-238" fmla="*/ 0 h 1886267"/>
              <a:gd name="connsiteX0-239" fmla="*/ 0 w 7263807"/>
              <a:gd name="connsiteY0-240" fmla="*/ 0 h 1886267"/>
              <a:gd name="connsiteX1-241" fmla="*/ 7252764 w 7263807"/>
              <a:gd name="connsiteY1-242" fmla="*/ 16688 h 1886267"/>
              <a:gd name="connsiteX2-243" fmla="*/ 7263807 w 7263807"/>
              <a:gd name="connsiteY2-244" fmla="*/ 1886267 h 1886267"/>
              <a:gd name="connsiteX3-245" fmla="*/ 43388 w 7263807"/>
              <a:gd name="connsiteY3-246" fmla="*/ 1872207 h 1886267"/>
              <a:gd name="connsiteX4-247" fmla="*/ 603821 w 7263807"/>
              <a:gd name="connsiteY4-248" fmla="*/ 966044 h 1886267"/>
              <a:gd name="connsiteX5-249" fmla="*/ 0 w 7263807"/>
              <a:gd name="connsiteY5-250" fmla="*/ 0 h 1886267"/>
              <a:gd name="connsiteX0-251" fmla="*/ 0 w 7263807"/>
              <a:gd name="connsiteY0-252" fmla="*/ 0 h 1886267"/>
              <a:gd name="connsiteX1-253" fmla="*/ 7252764 w 7263807"/>
              <a:gd name="connsiteY1-254" fmla="*/ 16688 h 1886267"/>
              <a:gd name="connsiteX2-255" fmla="*/ 7263807 w 7263807"/>
              <a:gd name="connsiteY2-256" fmla="*/ 1886267 h 1886267"/>
              <a:gd name="connsiteX3-257" fmla="*/ 66834 w 7263807"/>
              <a:gd name="connsiteY3-258" fmla="*/ 1872207 h 1886267"/>
              <a:gd name="connsiteX4-259" fmla="*/ 603821 w 7263807"/>
              <a:gd name="connsiteY4-260" fmla="*/ 966044 h 1886267"/>
              <a:gd name="connsiteX5-261" fmla="*/ 0 w 7263807"/>
              <a:gd name="connsiteY5-262" fmla="*/ 0 h 1886267"/>
              <a:gd name="connsiteX0-263" fmla="*/ 5556 w 7269363"/>
              <a:gd name="connsiteY0-264" fmla="*/ 0 h 1886267"/>
              <a:gd name="connsiteX1-265" fmla="*/ 7258320 w 7269363"/>
              <a:gd name="connsiteY1-266" fmla="*/ 16688 h 1886267"/>
              <a:gd name="connsiteX2-267" fmla="*/ 7269363 w 7269363"/>
              <a:gd name="connsiteY2-268" fmla="*/ 1886267 h 1886267"/>
              <a:gd name="connsiteX3-269" fmla="*/ 0 w 7269363"/>
              <a:gd name="connsiteY3-270" fmla="*/ 1876142 h 1886267"/>
              <a:gd name="connsiteX4-271" fmla="*/ 609377 w 7269363"/>
              <a:gd name="connsiteY4-272" fmla="*/ 966044 h 1886267"/>
              <a:gd name="connsiteX5-273" fmla="*/ 5556 w 7269363"/>
              <a:gd name="connsiteY5-274" fmla="*/ 0 h 1886267"/>
              <a:gd name="connsiteX0-275" fmla="*/ 5556 w 7269363"/>
              <a:gd name="connsiteY0-276" fmla="*/ 0 h 1886267"/>
              <a:gd name="connsiteX1-277" fmla="*/ 7258320 w 7269363"/>
              <a:gd name="connsiteY1-278" fmla="*/ 16688 h 1886267"/>
              <a:gd name="connsiteX2-279" fmla="*/ 7269363 w 7269363"/>
              <a:gd name="connsiteY2-280" fmla="*/ 1886267 h 1886267"/>
              <a:gd name="connsiteX3-281" fmla="*/ 0 w 7269363"/>
              <a:gd name="connsiteY3-282" fmla="*/ 1876142 h 1886267"/>
              <a:gd name="connsiteX4-283" fmla="*/ 571277 w 7269363"/>
              <a:gd name="connsiteY4-284" fmla="*/ 973915 h 1886267"/>
              <a:gd name="connsiteX5-285" fmla="*/ 5556 w 7269363"/>
              <a:gd name="connsiteY5-286" fmla="*/ 0 h 1886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269363" h="1886267">
                <a:moveTo>
                  <a:pt x="5556" y="0"/>
                </a:moveTo>
                <a:lnTo>
                  <a:pt x="7258320" y="16688"/>
                </a:lnTo>
                <a:cubicBezTo>
                  <a:pt x="7259941" y="644000"/>
                  <a:pt x="7267742" y="1258955"/>
                  <a:pt x="7269363" y="1886267"/>
                </a:cubicBezTo>
                <a:lnTo>
                  <a:pt x="0" y="1876142"/>
                </a:lnTo>
                <a:cubicBezTo>
                  <a:pt x="411803" y="1636152"/>
                  <a:pt x="571483" y="1290344"/>
                  <a:pt x="571277" y="973915"/>
                </a:cubicBezTo>
                <a:cubicBezTo>
                  <a:pt x="571483" y="666274"/>
                  <a:pt x="512912" y="229377"/>
                  <a:pt x="55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10" name="图片 9"/>
          <p:cNvPicPr>
            <a:picLocks noChangeAspect="1"/>
          </p:cNvPicPr>
          <p:nvPr>
            <p:custDataLst>
              <p:tags r:id="rId4"/>
            </p:custDataLst>
          </p:nvPr>
        </p:nvPicPr>
        <p:blipFill>
          <a:blip r:embed="rId10"/>
          <a:stretch>
            <a:fillRect/>
          </a:stretch>
        </p:blipFill>
        <p:spPr>
          <a:xfrm>
            <a:off x="166189" y="3828213"/>
            <a:ext cx="3969938" cy="2359490"/>
          </a:xfrm>
          <a:prstGeom prst="rect">
            <a:avLst/>
          </a:prstGeom>
        </p:spPr>
      </p:pic>
      <p:sp>
        <p:nvSpPr>
          <p:cNvPr id="2" name="标题 1"/>
          <p:cNvSpPr>
            <a:spLocks noGrp="1"/>
          </p:cNvSpPr>
          <p:nvPr>
            <p:ph type="title" hasCustomPrompt="1"/>
            <p:custDataLst>
              <p:tags r:id="rId5"/>
            </p:custDataLst>
          </p:nvPr>
        </p:nvSpPr>
        <p:spPr>
          <a:xfrm>
            <a:off x="4341180" y="2698712"/>
            <a:ext cx="4654118" cy="907379"/>
          </a:xfrm>
        </p:spPr>
        <p:txBody>
          <a:bodyPr anchor="ctr">
            <a:normAutofit/>
          </a:bodyPr>
          <a:lstStyle>
            <a:lvl1pPr algn="ctr">
              <a:defRPr sz="2250">
                <a:solidFill>
                  <a:schemeClr val="accent6"/>
                </a:solidFill>
              </a:defRPr>
            </a:lvl1pPr>
          </a:lstStyle>
          <a:p>
            <a:r>
              <a:rPr lang="zh-CN" altLang="en-US" dirty="0"/>
              <a:t>单击此处编辑标题</a:t>
            </a:r>
          </a:p>
        </p:txBody>
      </p:sp>
      <p:sp>
        <p:nvSpPr>
          <p:cNvPr id="4" name="日期占位符 3"/>
          <p:cNvSpPr>
            <a:spLocks noGrp="1"/>
          </p:cNvSpPr>
          <p:nvPr>
            <p:ph type="dt" sz="half" idx="10"/>
            <p:custDataLst>
              <p:tags r:id="rId6"/>
            </p:custDataLst>
          </p:nvPr>
        </p:nvSpPr>
        <p:spPr>
          <a:xfrm>
            <a:off x="628650" y="6401991"/>
            <a:ext cx="2057400" cy="273844"/>
          </a:xfrm>
        </p:spPr>
        <p:txBody>
          <a:bodyPr/>
          <a:lstStyle/>
          <a:p>
            <a:fld id="{89DFA5F8-3355-465E-A68C-099EA57D8F58}" type="datetimeFigureOut">
              <a:rPr lang="zh-CN" altLang="en-US" smtClean="0"/>
              <a:t>2022/10/24</a:t>
            </a:fld>
            <a:endParaRPr lang="zh-CN" altLang="en-US"/>
          </a:p>
        </p:txBody>
      </p:sp>
      <p:sp>
        <p:nvSpPr>
          <p:cNvPr id="5" name="页脚占位符 4"/>
          <p:cNvSpPr>
            <a:spLocks noGrp="1"/>
          </p:cNvSpPr>
          <p:nvPr>
            <p:ph type="ftr" sz="quarter" idx="11"/>
            <p:custDataLst>
              <p:tags r:id="rId7"/>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8"/>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628650" y="2369542"/>
            <a:ext cx="38862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4629150" y="2369542"/>
            <a:ext cx="38862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6" name="页脚占位符 5"/>
          <p:cNvSpPr>
            <a:spLocks noGrp="1"/>
          </p:cNvSpPr>
          <p:nvPr>
            <p:ph type="ftr" sz="quarter" idx="11"/>
            <p:custDataLst>
              <p:tags r:id="rId5"/>
            </p:custDataLst>
          </p:nvPr>
        </p:nvSpPr>
        <p:spPr>
          <a:xfrm>
            <a:off x="3028950" y="6401991"/>
            <a:ext cx="3086100" cy="273844"/>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1" y="530820"/>
            <a:ext cx="7886700" cy="994172"/>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629841" y="1847950"/>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629841" y="3062366"/>
            <a:ext cx="3868340" cy="26805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4629150" y="1847950"/>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4629150" y="3062366"/>
            <a:ext cx="3887391" cy="26805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8" name="页脚占位符 7"/>
          <p:cNvSpPr>
            <a:spLocks noGrp="1"/>
          </p:cNvSpPr>
          <p:nvPr>
            <p:ph type="ftr" sz="quarter" idx="11"/>
            <p:custDataLst>
              <p:tags r:id="rId7"/>
            </p:custDataLst>
          </p:nvPr>
        </p:nvSpPr>
        <p:spPr>
          <a:xfrm>
            <a:off x="3028950" y="6401991"/>
            <a:ext cx="3086100" cy="273844"/>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28650" y="6401991"/>
            <a:ext cx="2057400" cy="273844"/>
          </a:xfrm>
        </p:spPr>
        <p:txBody>
          <a:bodyPr/>
          <a:lstStyle/>
          <a:p>
            <a:fld id="{89DFA5F8-3355-465E-A68C-099EA57D8F58}" type="datetimeFigureOut">
              <a:rPr lang="zh-CN" altLang="en-US" smtClean="0"/>
              <a:t>2022/10/24</a:t>
            </a:fld>
            <a:endParaRPr lang="zh-CN" altLang="en-US"/>
          </a:p>
        </p:txBody>
      </p:sp>
      <p:sp>
        <p:nvSpPr>
          <p:cNvPr id="4" name="页脚占位符 3"/>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401991"/>
            <a:ext cx="2057400" cy="273844"/>
          </a:xfrm>
        </p:spPr>
        <p:txBody>
          <a:bodyPr/>
          <a:lstStyle/>
          <a:p>
            <a:fld id="{644D3036-D038-4ABE-9F0E-69061AA000CF}" type="slidenum">
              <a:rPr lang="zh-CN" altLang="en-US" smtClean="0"/>
              <a:t>‹#›</a:t>
            </a:fld>
            <a:endParaRPr lang="zh-CN" altLang="en-US"/>
          </a:p>
        </p:txBody>
      </p:sp>
      <p:sp>
        <p:nvSpPr>
          <p:cNvPr id="7" name="标题 6"/>
          <p:cNvSpPr>
            <a:spLocks noGrp="1"/>
          </p:cNvSpPr>
          <p:nvPr>
            <p:ph type="title"/>
            <p:custDataLst>
              <p:tags r:id="rId4"/>
            </p:custDataLst>
          </p:nvPr>
        </p:nvSpPr>
        <p:spPr>
          <a:xfrm>
            <a:off x="628650" y="530820"/>
            <a:ext cx="7886700" cy="994172"/>
          </a:xfrm>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28650" y="6401991"/>
            <a:ext cx="2057400" cy="273844"/>
          </a:xfrm>
        </p:spPr>
        <p:txBody>
          <a:bodyPr/>
          <a:lstStyle/>
          <a:p>
            <a:fld id="{89DFA5F8-3355-465E-A68C-099EA57D8F58}" type="datetimeFigureOut">
              <a:rPr lang="zh-CN" altLang="en-US" smtClean="0"/>
              <a:t>2022/10/24</a:t>
            </a:fld>
            <a:endParaRPr lang="zh-CN" altLang="en-US"/>
          </a:p>
        </p:txBody>
      </p:sp>
      <p:sp>
        <p:nvSpPr>
          <p:cNvPr id="3" name="页脚占位符 2"/>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0" y="657225"/>
            <a:ext cx="3123900" cy="1200150"/>
          </a:xfrm>
        </p:spPr>
        <p:txBody>
          <a:bodyPr anchor="t" anchorCtr="0">
            <a:normAutofit/>
          </a:bodyPr>
          <a:lstStyle>
            <a:lvl1pPr>
              <a:defRPr sz="2025"/>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3888000" y="1132650"/>
            <a:ext cx="4627800" cy="40527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zh-CN" altLang="en-US" dirty="0"/>
          </a:p>
        </p:txBody>
      </p:sp>
      <p:sp>
        <p:nvSpPr>
          <p:cNvPr id="4" name="文本占位符 3"/>
          <p:cNvSpPr>
            <a:spLocks noGrp="1"/>
          </p:cNvSpPr>
          <p:nvPr>
            <p:ph type="body" sz="half" idx="2"/>
            <p:custDataLst>
              <p:tags r:id="rId3"/>
            </p:custDataLst>
          </p:nvPr>
        </p:nvSpPr>
        <p:spPr>
          <a:xfrm>
            <a:off x="629840" y="2533849"/>
            <a:ext cx="3123900" cy="2858691"/>
          </a:xfrm>
        </p:spPr>
        <p:txBody>
          <a:bodyPr>
            <a:normAutofit/>
          </a:bodyPr>
          <a:lstStyle>
            <a:lvl1pPr marL="0" indent="0">
              <a:buNone/>
              <a:defRPr sz="1125"/>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a:xfrm>
            <a:off x="628650" y="6401991"/>
            <a:ext cx="2057400" cy="273844"/>
          </a:xfrm>
        </p:spPr>
        <p:txBody>
          <a:bodyPr/>
          <a:lstStyle/>
          <a:p>
            <a:fld id="{9EFD9D74-47D9-4702-A33C-335B63B48DBF}" type="datetimeFigureOut">
              <a:rPr lang="zh-CN" altLang="en-US" smtClean="0"/>
              <a:t>2022/10/24</a:t>
            </a:fld>
            <a:endParaRPr lang="zh-CN" altLang="en-US" dirty="0"/>
          </a:p>
        </p:txBody>
      </p:sp>
      <p:sp>
        <p:nvSpPr>
          <p:cNvPr id="6" name="页脚占位符 5"/>
          <p:cNvSpPr>
            <a:spLocks noGrp="1"/>
          </p:cNvSpPr>
          <p:nvPr>
            <p:ph type="ftr" sz="quarter" idx="11"/>
            <p:custDataLst>
              <p:tags r:id="rId5"/>
            </p:custDataLst>
          </p:nvPr>
        </p:nvSpPr>
        <p:spPr>
          <a:xfrm>
            <a:off x="3028950" y="6401991"/>
            <a:ext cx="3086100" cy="273844"/>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6457950" y="6401991"/>
            <a:ext cx="2057400" cy="273844"/>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368363" y="1091605"/>
            <a:ext cx="1146987" cy="4358879"/>
          </a:xfrm>
        </p:spPr>
        <p:txBody>
          <a:bodyPr vert="eaVert">
            <a:normAutofit/>
          </a:bodyPr>
          <a:lstStyle>
            <a:lvl1pPr>
              <a:defRPr sz="2025"/>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628650" y="1091605"/>
            <a:ext cx="6659968" cy="4358879"/>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5" name="页脚占位符 4"/>
          <p:cNvSpPr>
            <a:spLocks noGrp="1"/>
          </p:cNvSpPr>
          <p:nvPr>
            <p:ph type="ftr" sz="quarter" idx="11"/>
            <p:custDataLst>
              <p:tags r:id="rId4"/>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4" name="页脚占位符 3"/>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401991"/>
            <a:ext cx="2057400" cy="273844"/>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28650" y="1246414"/>
            <a:ext cx="7886700" cy="416922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7"/>
          <a:stretch>
            <a:fillRect/>
          </a:stretch>
        </p:blipFill>
        <p:spPr>
          <a:xfrm>
            <a:off x="4621201" y="3557403"/>
            <a:ext cx="4366931" cy="2595440"/>
          </a:xfrm>
          <a:prstGeom prst="rect">
            <a:avLst/>
          </a:prstGeom>
        </p:spPr>
      </p:pic>
      <p:sp>
        <p:nvSpPr>
          <p:cNvPr id="2" name="标题 1"/>
          <p:cNvSpPr>
            <a:spLocks noGrp="1"/>
          </p:cNvSpPr>
          <p:nvPr>
            <p:ph type="title"/>
            <p:custDataLst>
              <p:tags r:id="rId2"/>
            </p:custDataLst>
          </p:nvPr>
        </p:nvSpPr>
        <p:spPr>
          <a:xfrm>
            <a:off x="628650" y="2643707"/>
            <a:ext cx="7886700" cy="994172"/>
          </a:xfrm>
        </p:spPr>
        <p:txBody>
          <a:bodyPr vert="horz" lIns="90000" tIns="46800" rIns="90000" bIns="46800" rtlCol="0" anchor="ctr" anchorCtr="0">
            <a:normAutofit/>
          </a:bodyPr>
          <a:lstStyle>
            <a:lvl1pPr marL="0" marR="0" algn="ctr" defTabSz="914400" rtl="0" eaLnBrk="1" fontAlgn="auto" latinLnBrk="0" hangingPunct="1">
              <a:lnSpc>
                <a:spcPct val="120000"/>
              </a:lnSpc>
              <a:buNone/>
              <a:defRPr kumimoji="0" lang="zh-CN" altLang="en-US" sz="2475" b="0" i="0" u="none" strike="noStrike" kern="1200" cap="none" spc="0" normalizeH="0" baseline="0" noProof="1" dirty="0">
                <a:solidFill>
                  <a:schemeClr val="accent6"/>
                </a:solidFill>
                <a:uFillTx/>
                <a:latin typeface="Microsoft YaHei" panose="020B0503020204020204" charset="-122"/>
                <a:ea typeface="Microsoft YaHei" panose="020B0503020204020204" charset="-122"/>
                <a:cs typeface="+mj-cs"/>
                <a:sym typeface="+mn-ea"/>
              </a:defRPr>
            </a:lvl1pPr>
          </a:lstStyle>
          <a:p>
            <a:pPr lvl="0"/>
            <a:r>
              <a:rPr lang="zh-CN" altLang="en-US" dirty="0">
                <a:sym typeface="+mn-ea"/>
              </a:rPr>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t>2022/10/24</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lvl1pPr>
              <a:defRPr>
                <a:latin typeface="Microsoft YaHei" panose="020B0503020204020204" charset="-122"/>
                <a:ea typeface="Microsoft YaHei"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lvl1pPr>
              <a:defRPr baseline="0">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4" name="页脚占位符 3"/>
          <p:cNvSpPr>
            <a:spLocks noGrp="1"/>
          </p:cNvSpPr>
          <p:nvPr>
            <p:ph type="ftr" sz="quarter" idx="11"/>
            <p:custDataLst>
              <p:tags r:id="rId3"/>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4"/>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600" y="304200"/>
            <a:ext cx="8704800" cy="624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 name="标题 1"/>
          <p:cNvSpPr>
            <a:spLocks noGrp="1"/>
          </p:cNvSpPr>
          <p:nvPr>
            <p:ph type="title" hasCustomPrompt="1"/>
            <p:custDataLst>
              <p:tags r:id="rId2"/>
            </p:custDataLst>
          </p:nvPr>
        </p:nvSpPr>
        <p:spPr>
          <a:xfrm>
            <a:off x="961200" y="1339650"/>
            <a:ext cx="7219800" cy="542700"/>
          </a:xfrm>
        </p:spPr>
        <p:txBody>
          <a:bodyPr anchor="ctr"/>
          <a:lstStyle>
            <a:lvl1pPr>
              <a:defRPr sz="1800" baseline="0">
                <a:solidFill>
                  <a:schemeClr val="tx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960835" y="2594250"/>
            <a:ext cx="7219950" cy="25839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4" name="页脚占位符 3"/>
          <p:cNvSpPr>
            <a:spLocks noGrp="1"/>
          </p:cNvSpPr>
          <p:nvPr>
            <p:ph type="ftr" sz="quarter" idx="11"/>
            <p:custDataLst>
              <p:tags r:id="rId5"/>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hasCustomPrompt="1"/>
            <p:custDataLst>
              <p:tags r:id="rId2"/>
            </p:custDataLst>
          </p:nvPr>
        </p:nvSpPr>
        <p:spPr>
          <a:xfrm>
            <a:off x="437400" y="880650"/>
            <a:ext cx="2970000" cy="661500"/>
          </a:xfrm>
        </p:spPr>
        <p:txBody>
          <a:bodyPr anchor="ctr"/>
          <a:lstStyle>
            <a:lvl1pPr>
              <a:defRPr sz="2025" baseline="0">
                <a:solidFill>
                  <a:schemeClr val="tx1"/>
                </a:solidFill>
                <a:latin typeface="Arial" panose="020B0604020202020204" pitchFamily="34" charset="0"/>
                <a:ea typeface="Microsoft YaHei"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440100" y="2275650"/>
            <a:ext cx="2967300" cy="30699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3825900" y="1405930"/>
            <a:ext cx="4860000" cy="3815953"/>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r:embed="rId9"/>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2"/>
            </p:custDataLst>
          </p:nvPr>
        </p:nvSpPr>
        <p:spPr>
          <a:xfrm>
            <a:off x="459000" y="859500"/>
            <a:ext cx="8232300" cy="469800"/>
          </a:xfrm>
        </p:spPr>
        <p:txBody>
          <a:bodyPr anchor="ctr"/>
          <a:lstStyle>
            <a:lvl1pPr algn="ctr">
              <a:defRPr sz="2025" baseline="0">
                <a:solidFill>
                  <a:schemeClr val="tx1"/>
                </a:solidFill>
                <a:latin typeface="Arial" panose="020B0604020202020204" pitchFamily="34" charset="0"/>
                <a:ea typeface="Microsoft YaHei"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459000" y="1763100"/>
            <a:ext cx="8231981" cy="621000"/>
          </a:xfrm>
        </p:spPr>
        <p:txBody>
          <a:bodyPr/>
          <a:lstStyle>
            <a:lvl1pPr algn="ct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459581" y="3236850"/>
            <a:ext cx="8224200" cy="25731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9144000" cy="1828799"/>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2"/>
            </p:custDataLst>
          </p:nvPr>
        </p:nvSpPr>
        <p:spPr>
          <a:xfrm>
            <a:off x="453600" y="740250"/>
            <a:ext cx="8232300" cy="423900"/>
          </a:xfrm>
        </p:spPr>
        <p:txBody>
          <a:bodyPr anchor="ctr"/>
          <a:lstStyle>
            <a:lvl1pPr algn="ctr">
              <a:defRPr sz="1800" baseline="0">
                <a:solidFill>
                  <a:schemeClr val="tx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53628" y="2082600"/>
            <a:ext cx="8243100" cy="24084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445500" y="5306850"/>
            <a:ext cx="8251200" cy="7587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r:embed="rId11"/>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91440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2"/>
            </p:custDataLst>
          </p:nvPr>
        </p:nvSpPr>
        <p:spPr>
          <a:xfrm>
            <a:off x="434700" y="292846"/>
            <a:ext cx="8278200" cy="331473"/>
          </a:xfrm>
        </p:spPr>
        <p:txBody>
          <a:bodyPr/>
          <a:lstStyle>
            <a:lvl1pPr>
              <a:defRPr baseline="0">
                <a:solidFill>
                  <a:schemeClr val="tx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34700" y="2025000"/>
            <a:ext cx="4006800" cy="21708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4681800" y="2025000"/>
            <a:ext cx="4025700" cy="21708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429300" y="4914450"/>
            <a:ext cx="4006800" cy="5859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4689900" y="4910850"/>
            <a:ext cx="4025700" cy="5859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1">
          <a:blip r:embed="rId8"/>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6668"/>
            <a:ext cx="9144000" cy="3704665"/>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hasCustomPrompt="1"/>
            <p:custDataLst>
              <p:tags r:id="rId2"/>
            </p:custDataLst>
          </p:nvPr>
        </p:nvSpPr>
        <p:spPr>
          <a:xfrm>
            <a:off x="1142100" y="1637550"/>
            <a:ext cx="6858000" cy="1790100"/>
          </a:xfrm>
        </p:spPr>
        <p:txBody>
          <a:bodyPr anchor="b"/>
          <a:lstStyle>
            <a:lvl1pPr algn="ctr">
              <a:defRPr sz="3375" baseline="0">
                <a:solidFill>
                  <a:schemeClr val="tx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2022/10/24</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141810" y="4069800"/>
            <a:ext cx="6858000" cy="1242000"/>
          </a:xfrm>
        </p:spPr>
        <p:txBody>
          <a:bodyPr/>
          <a:lstStyle>
            <a:lvl1pPr algn="ct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457200" y="1447800"/>
            <a:ext cx="8229600" cy="4800600"/>
          </a:xfrm>
        </p:spPr>
        <p:txBody>
          <a:bodyPr>
            <a:normAutofit/>
          </a:bodyPr>
          <a:lstStyle>
            <a:lvl1pPr>
              <a:defRPr sz="2800"/>
            </a:lvl1pPr>
            <a:lvl2pPr>
              <a:defRPr sz="2400"/>
            </a:lvl2pPr>
            <a:lvl3pPr>
              <a:defRPr sz="2000"/>
            </a:lvl3pPr>
            <a:lvl4pPr>
              <a:defRPr sz="1800"/>
            </a:lvl4pPr>
            <a:lvl5pPr>
              <a:defRPr sz="16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5" name="Straight Connector 14"/>
          <p:cNvSpPr>
            <a:spLocks noChangeShapeType="1"/>
          </p:cNvSpPr>
          <p:nvPr>
            <p:custDataLst>
              <p:tags r:id="rId2"/>
            </p:custDataLst>
          </p:nvPr>
        </p:nvSpPr>
        <p:spPr bwMode="auto">
          <a:xfrm>
            <a:off x="457200" y="632460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ooter Placeholder 5"/>
          <p:cNvSpPr>
            <a:spLocks noGrp="1"/>
          </p:cNvSpPr>
          <p:nvPr>
            <p:ph type="ftr" sz="quarter" idx="3"/>
            <p:custDataLst>
              <p:tags r:id="rId3"/>
            </p:custDataLst>
          </p:nvPr>
        </p:nvSpPr>
        <p:spPr>
          <a:xfrm>
            <a:off x="2133600" y="6400800"/>
            <a:ext cx="5257800" cy="321311"/>
          </a:xfrm>
          <a:prstGeom prst="rect">
            <a:avLst/>
          </a:prstGeom>
          <a:noFill/>
        </p:spPr>
        <p:txBody>
          <a:bodyPr/>
          <a:lstStyle>
            <a:lvl1pPr algn="l">
              <a:defRPr sz="1400">
                <a:solidFill>
                  <a:schemeClr val="tx1"/>
                </a:solidFill>
              </a:defRPr>
            </a:lvl1pPr>
          </a:lstStyle>
          <a:p>
            <a:r>
              <a:rPr lang="en-US"/>
              <a:t>Introduction</a:t>
            </a:r>
          </a:p>
        </p:txBody>
      </p:sp>
      <p:sp>
        <p:nvSpPr>
          <p:cNvPr id="11" name="Title 10"/>
          <p:cNvSpPr>
            <a:spLocks noGrp="1"/>
          </p:cNvSpPr>
          <p:nvPr>
            <p:ph type="title"/>
            <p:custDataLst>
              <p:tags r:id="rId4"/>
            </p:custDataLst>
          </p:nvPr>
        </p:nvSpPr>
        <p:spPr/>
        <p:txBody>
          <a:bodyPr/>
          <a:lstStyle/>
          <a:p>
            <a:r>
              <a:rPr lang="en-US"/>
              <a:t>Click to edit Master title style</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304800" y="1981200"/>
            <a:ext cx="8540750" cy="3070225"/>
          </a:xfrm>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Char char="l"/>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981200"/>
            <a:ext cx="4194175" cy="30702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30702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0C5B3192-6FEB-4FB3-9C13-F29659B37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41B3C48-077B-4E36-B6EB-B8DAD686FE0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442C059-511B-4950-A607-959542B14342}"/>
              </a:ext>
            </a:extLst>
          </p:cNvPr>
          <p:cNvSpPr>
            <a:spLocks noGrp="1" noChangeArrowheads="1"/>
          </p:cNvSpPr>
          <p:nvPr>
            <p:ph type="sldNum" sz="quarter" idx="12"/>
          </p:nvPr>
        </p:nvSpPr>
        <p:spPr>
          <a:ln/>
        </p:spPr>
        <p:txBody>
          <a:bodyPr/>
          <a:lstStyle>
            <a:lvl1pPr>
              <a:defRPr/>
            </a:lvl1pPr>
          </a:lstStyle>
          <a:p>
            <a:fld id="{14900A33-5682-47EF-87CA-69CAD7AB50DC}" type="slidenum">
              <a:rPr lang="zh-CN" altLang="en-US"/>
              <a:pPr/>
              <a:t>‹#›</a:t>
            </a:fld>
            <a:endParaRPr lang="en-US" altLang="zh-CN"/>
          </a:p>
        </p:txBody>
      </p:sp>
    </p:spTree>
    <p:extLst>
      <p:ext uri="{BB962C8B-B14F-4D97-AF65-F5344CB8AC3E}">
        <p14:creationId xmlns:p14="http://schemas.microsoft.com/office/powerpoint/2010/main" val="1879689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
                <a:srgbClr val="FF0000"/>
              </a:buClr>
              <a:buSzPct val="8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tags" Target="../tags/tag5.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ags" Target="../tags/tag4.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image" Target="../media/image3.jpe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2.xml"/><Relationship Id="rId28" Type="http://schemas.openxmlformats.org/officeDocument/2006/relationships/tags" Target="../tags/tag7.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 Id="rId27"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7"/>
          <a:stretch>
            <a:fillRect/>
          </a:stretch>
        </a:blipFill>
        <a:effectLst/>
      </p:bgPr>
    </p:bg>
    <p:spTree>
      <p:nvGrpSpPr>
        <p:cNvPr id="1" name=""/>
        <p:cNvGrpSpPr/>
        <p:nvPr/>
      </p:nvGrpSpPr>
      <p:grpSpPr>
        <a:xfrm>
          <a:off x="0" y="0"/>
          <a:ext cx="0" cy="0"/>
          <a:chOff x="0" y="0"/>
          <a:chExt cx="0" cy="0"/>
        </a:xfrm>
      </p:grpSpPr>
      <p:sp>
        <p:nvSpPr>
          <p:cNvPr id="2050" name="Rectangle 2"/>
          <p:cNvSpPr>
            <a:spLocks noGrp="1" noRot="1"/>
          </p:cNvSpPr>
          <p:nvPr>
            <p:ph type="title"/>
          </p:nvPr>
        </p:nvSpPr>
        <p:spPr>
          <a:xfrm>
            <a:off x="301625" y="876300"/>
            <a:ext cx="8540750" cy="762000"/>
          </a:xfrm>
          <a:prstGeom prst="rect">
            <a:avLst/>
          </a:prstGeom>
          <a:noFill/>
          <a:ln w="9525">
            <a:noFill/>
          </a:ln>
        </p:spPr>
        <p:txBody>
          <a:bodyPr anchor="ctr" anchorCtr="0">
            <a:spAutoFit/>
          </a:bodyPr>
          <a:lstStyle/>
          <a:p>
            <a:pPr lvl="0"/>
            <a:r>
              <a:rPr lang="zh-CN" altLang="en-US" dirty="0"/>
              <a:t>单击此处编辑母版标题样式</a:t>
            </a:r>
          </a:p>
        </p:txBody>
      </p:sp>
      <p:sp>
        <p:nvSpPr>
          <p:cNvPr id="2051" name="Rectangle 3"/>
          <p:cNvSpPr>
            <a:spLocks noGrp="1" noRot="1"/>
          </p:cNvSpPr>
          <p:nvPr>
            <p:ph type="body" idx="1"/>
          </p:nvPr>
        </p:nvSpPr>
        <p:spPr>
          <a:xfrm>
            <a:off x="304800" y="1981200"/>
            <a:ext cx="8540750" cy="2260600"/>
          </a:xfrm>
          <a:prstGeom prst="rect">
            <a:avLst/>
          </a:prstGeom>
          <a:noFill/>
          <a:ln w="9525">
            <a:noFill/>
          </a:ln>
        </p:spPr>
        <p:txBody>
          <a:bodyPr>
            <a:sp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21540" name="Rectangle 4"/>
          <p:cNvSpPr>
            <a:spLocks noGrp="1" noChangeArrowheads="1"/>
          </p:cNvSpPr>
          <p:nvPr>
            <p:ph type="dt" sz="half" idx="2"/>
          </p:nvPr>
        </p:nvSpPr>
        <p:spPr bwMode="auto">
          <a:xfrm>
            <a:off x="301625"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21541" name="Rectangle 5"/>
          <p:cNvSpPr>
            <a:spLocks noGrp="1" noChangeArrowheads="1"/>
          </p:cNvSpPr>
          <p:nvPr>
            <p:ph type="ftr" sz="quarter" idx="3"/>
          </p:nvPr>
        </p:nvSpPr>
        <p:spPr bwMode="auto">
          <a:xfrm>
            <a:off x="3124200" y="60198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21542" name="Rectangle 6"/>
          <p:cNvSpPr>
            <a:spLocks noGrp="1" noChangeArrowheads="1"/>
          </p:cNvSpPr>
          <p:nvPr>
            <p:ph type="sldNum" sz="quarter" idx="4"/>
          </p:nvPr>
        </p:nvSpPr>
        <p:spPr bwMode="auto">
          <a:xfrm>
            <a:off x="6553200"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3"/>
            </p:custDataLst>
          </p:nvPr>
        </p:nvSpPr>
        <p:spPr>
          <a:xfrm>
            <a:off x="628650" y="113109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custDataLst>
              <p:tags r:id="rId24"/>
            </p:custDataLst>
          </p:nvPr>
        </p:nvSpPr>
        <p:spPr>
          <a:xfrm>
            <a:off x="628650" y="222646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5"/>
            </p:custDataLst>
          </p:nvPr>
        </p:nvSpPr>
        <p:spPr>
          <a:xfrm>
            <a:off x="628650" y="5624513"/>
            <a:ext cx="2057400" cy="273844"/>
          </a:xfrm>
          <a:prstGeom prst="rect">
            <a:avLst/>
          </a:prstGeom>
        </p:spPr>
        <p:txBody>
          <a:bodyPr vert="horz" lIns="91440" tIns="45720" rIns="91440" bIns="45720" rtlCol="0" anchor="ctr">
            <a:normAutofit/>
          </a:bodyPr>
          <a:lstStyle>
            <a:lvl1pPr algn="l">
              <a:defRPr sz="675">
                <a:solidFill>
                  <a:schemeClr val="tx1">
                    <a:lumMod val="50000"/>
                    <a:lumOff val="50000"/>
                  </a:schemeClr>
                </a:solidFill>
              </a:defRPr>
            </a:lvl1pPr>
          </a:lstStyle>
          <a:p>
            <a:fld id="{89DFA5F8-3355-465E-A68C-099EA57D8F58}" type="datetimeFigureOut">
              <a:rPr lang="zh-CN" altLang="en-US" smtClean="0"/>
              <a:t>2022/10/24</a:t>
            </a:fld>
            <a:endParaRPr lang="zh-CN" altLang="en-US"/>
          </a:p>
        </p:txBody>
      </p:sp>
      <p:sp>
        <p:nvSpPr>
          <p:cNvPr id="5" name="页脚占位符 4"/>
          <p:cNvSpPr>
            <a:spLocks noGrp="1"/>
          </p:cNvSpPr>
          <p:nvPr>
            <p:ph type="ftr" sz="quarter" idx="3"/>
            <p:custDataLst>
              <p:tags r:id="rId26"/>
            </p:custDataLst>
          </p:nvPr>
        </p:nvSpPr>
        <p:spPr>
          <a:xfrm>
            <a:off x="3028950" y="5624513"/>
            <a:ext cx="3086100" cy="273844"/>
          </a:xfrm>
          <a:prstGeom prst="rect">
            <a:avLst/>
          </a:prstGeom>
        </p:spPr>
        <p:txBody>
          <a:bodyPr vert="horz" lIns="91440" tIns="45720" rIns="91440" bIns="45720" rtlCol="0" anchor="ctr">
            <a:normAutofit/>
          </a:bodyPr>
          <a:lstStyle>
            <a:lvl1pPr algn="ctr">
              <a:defRPr sz="675">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27"/>
            </p:custDataLst>
          </p:nvPr>
        </p:nvSpPr>
        <p:spPr>
          <a:xfrm>
            <a:off x="6457950" y="5624513"/>
            <a:ext cx="2057400" cy="273844"/>
          </a:xfrm>
          <a:prstGeom prst="rect">
            <a:avLst/>
          </a:prstGeom>
        </p:spPr>
        <p:txBody>
          <a:bodyPr vert="horz" lIns="91440" tIns="45720" rIns="91440" bIns="45720" rtlCol="0" anchor="ctr">
            <a:normAutofit/>
          </a:bodyPr>
          <a:lstStyle>
            <a:lvl1pPr algn="r">
              <a:defRPr sz="675">
                <a:solidFill>
                  <a:schemeClr val="tx1">
                    <a:lumMod val="50000"/>
                    <a:lumOff val="50000"/>
                  </a:schemeClr>
                </a:solidFill>
              </a:defRPr>
            </a:lvl1pPr>
          </a:lstStyle>
          <a:p>
            <a:fld id="{644D3036-D038-4ABE-9F0E-69061AA000CF}" type="slidenum">
              <a:rPr lang="zh-CN" altLang="en-US" smtClean="0"/>
              <a:t>‹#›</a:t>
            </a:fld>
            <a:endParaRPr lang="zh-CN" altLang="en-US"/>
          </a:p>
        </p:txBody>
      </p:sp>
      <p:sp>
        <p:nvSpPr>
          <p:cNvPr id="7" name="KSO_TEMPLATE" hidden="1"/>
          <p:cNvSpPr/>
          <p:nvPr>
            <p:custDataLst>
              <p:tags r:id="rId28"/>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xStyles>
    <p:title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p:titleStyle>
    <p:body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notesSlide" Target="../notesSlides/notesSlide1.xml"/><Relationship Id="rId4"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tags" Target="../tags/tag13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tags" Target="../tags/tag134.xml"/></Relationships>
</file>

<file path=ppt/slides/_rels/slide12.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10.emf"/><Relationship Id="rId2" Type="http://schemas.openxmlformats.org/officeDocument/2006/relationships/tags" Target="../tags/tag135.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2.xml"/><Relationship Id="rId4"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tags" Target="../tags/tag13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tags" Target="../tags/tag138.xml"/></Relationships>
</file>

<file path=ppt/slides/_rels/slide15.xml.rels><?xml version="1.0" encoding="UTF-8" standalone="yes"?>
<Relationships xmlns="http://schemas.openxmlformats.org/package/2006/relationships"><Relationship Id="rId3" Type="http://schemas.openxmlformats.org/officeDocument/2006/relationships/tags" Target="../tags/tag140.xml"/><Relationship Id="rId7" Type="http://schemas.openxmlformats.org/officeDocument/2006/relationships/image" Target="../media/image11.emf"/><Relationship Id="rId2" Type="http://schemas.openxmlformats.org/officeDocument/2006/relationships/tags" Target="../tags/tag139.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41.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notesSlide" Target="../notesSlides/notesSlide2.xml"/><Relationship Id="rId5" Type="http://schemas.openxmlformats.org/officeDocument/2006/relationships/slideLayout" Target="../slideLayouts/slideLayout18.xml"/><Relationship Id="rId4" Type="http://schemas.openxmlformats.org/officeDocument/2006/relationships/tags" Target="../tags/tag12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ags" Target="../tags/tag125.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6.xml"/><Relationship Id="rId1" Type="http://schemas.openxmlformats.org/officeDocument/2006/relationships/vmlDrawing" Target="../drawings/vmlDrawing5.vml"/><Relationship Id="rId4" Type="http://schemas.openxmlformats.org/officeDocument/2006/relationships/image" Target="../media/image22.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6.xml"/><Relationship Id="rId1" Type="http://schemas.openxmlformats.org/officeDocument/2006/relationships/vmlDrawing" Target="../drawings/vmlDrawing6.vml"/><Relationship Id="rId4" Type="http://schemas.openxmlformats.org/officeDocument/2006/relationships/image" Target="../media/image23.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6.xml"/><Relationship Id="rId1" Type="http://schemas.openxmlformats.org/officeDocument/2006/relationships/vmlDrawing" Target="../drawings/vmlDrawing7.vml"/><Relationship Id="rId5" Type="http://schemas.openxmlformats.org/officeDocument/2006/relationships/image" Target="../media/image25.png"/><Relationship Id="rId4" Type="http://schemas.openxmlformats.org/officeDocument/2006/relationships/image" Target="../media/image24.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30.png"/><Relationship Id="rId2" Type="http://schemas.openxmlformats.org/officeDocument/2006/relationships/slideLayout" Target="../slideLayouts/slideLayout36.xml"/><Relationship Id="rId16" Type="http://schemas.openxmlformats.org/officeDocument/2006/relationships/image" Target="../media/image32.png"/><Relationship Id="rId1" Type="http://schemas.openxmlformats.org/officeDocument/2006/relationships/vmlDrawing" Target="../drawings/vmlDrawing8.vml"/><Relationship Id="rId6" Type="http://schemas.openxmlformats.org/officeDocument/2006/relationships/image" Target="../media/image27.png"/><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oleObject" Target="../embeddings/oleObject11.bin"/><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ags" Target="../tags/tag128.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slideLayout" Target="../slideLayouts/slideLayout36.xml"/><Relationship Id="rId5" Type="http://schemas.openxmlformats.org/officeDocument/2006/relationships/image" Target="../media/image4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ags" Target="../tags/tag12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30.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tags" Target="../tags/tag13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7.xml"/><Relationship Id="rId4" Type="http://schemas.openxmlformats.org/officeDocument/2006/relationships/image" Target="../media/image64.jpeg"/></Relationships>
</file>

<file path=ppt/slides/_rels/slide8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67.jpeg"/><Relationship Id="rId1" Type="http://schemas.openxmlformats.org/officeDocument/2006/relationships/slideLayout" Target="../slideLayouts/slideLayout17.xml"/><Relationship Id="rId6" Type="http://schemas.openxmlformats.org/officeDocument/2006/relationships/image" Target="../media/image71.jpeg"/><Relationship Id="rId5" Type="http://schemas.openxmlformats.org/officeDocument/2006/relationships/image" Target="../media/image70.jpeg"/><Relationship Id="rId10" Type="http://schemas.openxmlformats.org/officeDocument/2006/relationships/image" Target="../media/image75.jpeg"/><Relationship Id="rId4" Type="http://schemas.openxmlformats.org/officeDocument/2006/relationships/image" Target="../media/image69.jpeg"/><Relationship Id="rId9" Type="http://schemas.openxmlformats.org/officeDocument/2006/relationships/image" Target="../media/image7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tags" Target="../tags/tag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ctrTitle"/>
            <p:custDataLst>
              <p:tags r:id="rId2"/>
            </p:custDataLst>
          </p:nvPr>
        </p:nvSpPr>
        <p:spPr>
          <a:xfrm>
            <a:off x="628650" y="2108198"/>
            <a:ext cx="5829300" cy="708439"/>
          </a:xfrm>
        </p:spPr>
        <p:txBody>
          <a:bodyPr>
            <a:noAutofit/>
          </a:bodyPr>
          <a:lstStyle/>
          <a:p>
            <a:pPr marL="0" indent="0" algn="l">
              <a:lnSpc>
                <a:spcPct val="120000"/>
              </a:lnSpc>
              <a:spcBef>
                <a:spcPts val="0"/>
              </a:spcBef>
              <a:spcAft>
                <a:spcPts val="0"/>
              </a:spcAft>
              <a:buSzPct val="100000"/>
              <a:buNone/>
            </a:pPr>
            <a:r>
              <a:rPr lang="zh-CN" altLang="en-US" sz="4800" u="none" strike="noStrike" baseline="0">
                <a:solidFill>
                  <a:schemeClr val="accent1">
                    <a:lumMod val="75000"/>
                  </a:schemeClr>
                </a:solidFill>
                <a:uLnTx/>
                <a:uFillTx/>
              </a:rPr>
              <a:t>图形与动画</a:t>
            </a:r>
            <a:r>
              <a:rPr lang="en-US" altLang="zh-CN" sz="4800" u="none" strike="noStrike" baseline="0">
                <a:solidFill>
                  <a:schemeClr val="accent1">
                    <a:lumMod val="75000"/>
                  </a:schemeClr>
                </a:solidFill>
                <a:uLnTx/>
                <a:uFillTx/>
              </a:rPr>
              <a:t>1</a:t>
            </a:r>
          </a:p>
        </p:txBody>
      </p:sp>
      <p:sp>
        <p:nvSpPr>
          <p:cNvPr id="21" name="副标题 20"/>
          <p:cNvSpPr>
            <a:spLocks noGrp="1"/>
          </p:cNvSpPr>
          <p:nvPr>
            <p:ph type="subTitle" idx="1"/>
            <p:custDataLst>
              <p:tags r:id="rId3"/>
            </p:custDataLst>
          </p:nvPr>
        </p:nvSpPr>
        <p:spPr>
          <a:xfrm>
            <a:off x="628650" y="3071796"/>
            <a:ext cx="5829300" cy="570602"/>
          </a:xfrm>
        </p:spPr>
        <p:txBody>
          <a:bodyPr>
            <a:no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700" dirty="0">
                <a:solidFill>
                  <a:schemeClr val="accent6">
                    <a:lumMod val="75000"/>
                  </a:schemeClr>
                </a:solidFill>
              </a:rPr>
              <a:t>何明耘 </a:t>
            </a:r>
          </a:p>
          <a:p>
            <a:pPr marL="0" lvl="0" indent="-285750" algn="l" fontAlgn="ctr">
              <a:lnSpc>
                <a:spcPct val="130000"/>
              </a:lnSpc>
              <a:spcBef>
                <a:spcPts val="1000"/>
              </a:spcBef>
              <a:spcAft>
                <a:spcPts val="0"/>
              </a:spcAft>
              <a:buSzPct val="100000"/>
              <a:buFont typeface="Wingdings" panose="05000000000000000000" charset="0"/>
              <a:buNone/>
            </a:pPr>
            <a:r>
              <a:rPr lang="zh-CN" altLang="en-US" sz="2700" dirty="0">
                <a:solidFill>
                  <a:schemeClr val="accent6">
                    <a:lumMod val="75000"/>
                  </a:schemeClr>
                </a:solidFill>
              </a:rPr>
              <a:t>电子科技大学</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Rot="1"/>
          </p:cNvSpPr>
          <p:nvPr>
            <p:ph type="title"/>
          </p:nvPr>
        </p:nvSpPr>
        <p:spPr>
          <a:xfrm>
            <a:off x="755333" y="2108200"/>
            <a:ext cx="7343775" cy="607695"/>
          </a:xfrm>
        </p:spPr>
        <p:txBody>
          <a:bodyPr vert="horz" wrap="square" lIns="91440" tIns="45720" rIns="91440" bIns="45720" anchor="ctr" anchorCtr="0">
            <a:spAutoFit/>
          </a:bodyPr>
          <a:lstStyle/>
          <a:p>
            <a:pPr eaLnBrk="1" hangingPunct="1"/>
            <a:r>
              <a:rPr lang="zh-CN" altLang="en-US" sz="2800" b="1" dirty="0">
                <a:sym typeface="+mn-ea"/>
              </a:rPr>
              <a:t>翼边数据结构</a:t>
            </a:r>
            <a:endParaRPr lang="zh-CN" altLang="en-US" sz="2800" b="1" dirty="0"/>
          </a:p>
        </p:txBody>
      </p:sp>
      <p:sp>
        <p:nvSpPr>
          <p:cNvPr id="328707" name="Rectangle 2051"/>
          <p:cNvSpPr>
            <a:spLocks noGrp="1" noRot="1"/>
          </p:cNvSpPr>
          <p:nvPr>
            <p:ph idx="1"/>
          </p:nvPr>
        </p:nvSpPr>
        <p:spPr>
          <a:xfrm>
            <a:off x="1475423" y="2852738"/>
            <a:ext cx="6769100" cy="1445895"/>
          </a:xfrm>
        </p:spPr>
        <p:txBody>
          <a:bodyPr vert="horz" wrap="square" lIns="91440" tIns="45720" rIns="91440" bIns="45720" anchor="t" anchorCtr="0">
            <a:spAutoFit/>
          </a:bodyPr>
          <a:lstStyle/>
          <a:p>
            <a:pPr fontAlgn="auto">
              <a:spcBef>
                <a:spcPts val="100"/>
              </a:spcBef>
            </a:pPr>
            <a:r>
              <a:rPr lang="zh-CN" altLang="en-US" sz="2400" dirty="0"/>
              <a:t>增加了一定的存储量以提供访问上的便利性</a:t>
            </a:r>
          </a:p>
          <a:p>
            <a:pPr fontAlgn="auto">
              <a:spcBef>
                <a:spcPts val="100"/>
              </a:spcBef>
            </a:pPr>
            <a:r>
              <a:rPr lang="zh-CN" altLang="en-US" sz="2400" dirty="0"/>
              <a:t>按逆时针遍历与某个顶点相邻的各个顶点的处理</a:t>
            </a:r>
          </a:p>
          <a:p>
            <a:pPr fontAlgn="auto">
              <a:spcBef>
                <a:spcPts val="100"/>
              </a:spcBef>
            </a:pPr>
            <a:endParaRPr lang="zh-CN" altLang="zh-CN" sz="2400" dirty="0"/>
          </a:p>
        </p:txBody>
      </p:sp>
      <p:sp>
        <p:nvSpPr>
          <p:cNvPr id="330754" name="Rectangle 2"/>
          <p:cNvSpPr>
            <a:spLocks noGrp="1" noRot="1" noChangeArrowheads="1"/>
          </p:cNvSpPr>
          <p:nvPr/>
        </p:nvSpPr>
        <p:spPr>
          <a:xfrm>
            <a:off x="1662430" y="965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8707">
                                            <p:txEl>
                                              <p:charRg st="0" end="0"/>
                                            </p:txEl>
                                          </p:spTgt>
                                        </p:tgtEl>
                                        <p:attrNameLst>
                                          <p:attrName>style.visibility</p:attrName>
                                        </p:attrNameLst>
                                      </p:cBhvr>
                                      <p:to>
                                        <p:strVal val="visible"/>
                                      </p:to>
                                    </p:set>
                                    <p:animEffect transition="in" filter="blinds(horizontal)">
                                      <p:cBhvr>
                                        <p:cTn id="7" dur="500"/>
                                        <p:tgtEl>
                                          <p:spTgt spid="328707">
                                            <p:txEl>
                                              <p:char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Rot="1"/>
          </p:cNvSpPr>
          <p:nvPr>
            <p:ph type="title"/>
          </p:nvPr>
        </p:nvSpPr>
        <p:spPr>
          <a:xfrm>
            <a:off x="755333" y="2108200"/>
            <a:ext cx="7343775" cy="607695"/>
          </a:xfrm>
        </p:spPr>
        <p:txBody>
          <a:bodyPr vert="horz" wrap="square" lIns="91440" tIns="45720" rIns="91440" bIns="45720" anchor="ctr" anchorCtr="0">
            <a:spAutoFit/>
          </a:bodyPr>
          <a:lstStyle/>
          <a:p>
            <a:pPr eaLnBrk="1" hangingPunct="1"/>
            <a:r>
              <a:rPr lang="zh-CN" altLang="en-US" sz="2800" b="1" dirty="0">
                <a:sym typeface="+mn-ea"/>
              </a:rPr>
              <a:t>翼边数据结构</a:t>
            </a:r>
            <a:endParaRPr lang="zh-CN" altLang="en-US" sz="2800" b="1" dirty="0"/>
          </a:p>
        </p:txBody>
      </p:sp>
      <p:sp>
        <p:nvSpPr>
          <p:cNvPr id="328707" name="Rectangle 2051"/>
          <p:cNvSpPr>
            <a:spLocks noGrp="1" noRot="1"/>
          </p:cNvSpPr>
          <p:nvPr>
            <p:ph idx="1"/>
          </p:nvPr>
        </p:nvSpPr>
        <p:spPr>
          <a:xfrm>
            <a:off x="1475423" y="2852738"/>
            <a:ext cx="6769100" cy="2063115"/>
          </a:xfrm>
        </p:spPr>
        <p:txBody>
          <a:bodyPr vert="horz" wrap="square" lIns="91440" tIns="45720" rIns="91440" bIns="45720" anchor="t" anchorCtr="0">
            <a:spAutoFit/>
          </a:bodyPr>
          <a:lstStyle/>
          <a:p>
            <a:pPr fontAlgn="auto">
              <a:spcBef>
                <a:spcPts val="100"/>
              </a:spcBef>
            </a:pPr>
            <a:r>
              <a:rPr lang="zh-CN" altLang="en-US" sz="2400" dirty="0"/>
              <a:t>每条边存储的信息</a:t>
            </a:r>
          </a:p>
          <a:p>
            <a:pPr marL="257810" lvl="1" indent="0" fontAlgn="auto">
              <a:spcBef>
                <a:spcPts val="100"/>
              </a:spcBef>
              <a:buNone/>
            </a:pPr>
            <a:r>
              <a:rPr lang="zh-CN" altLang="zh-CN" sz="2000" dirty="0"/>
              <a:t>1）该边的顶点（指定其起点和终点）；</a:t>
            </a:r>
          </a:p>
          <a:p>
            <a:pPr marL="257810" lvl="1" indent="0" fontAlgn="auto">
              <a:spcBef>
                <a:spcPts val="100"/>
              </a:spcBef>
              <a:buNone/>
            </a:pPr>
            <a:r>
              <a:rPr lang="zh-CN" altLang="zh-CN" sz="2000" dirty="0"/>
              <a:t>2）沿着起点走到终点时的左边面和右边面；</a:t>
            </a:r>
          </a:p>
          <a:p>
            <a:pPr marL="257810" lvl="1" indent="0" fontAlgn="auto">
              <a:spcBef>
                <a:spcPts val="100"/>
              </a:spcBef>
              <a:buNone/>
            </a:pPr>
            <a:r>
              <a:rPr lang="zh-CN" altLang="zh-CN" sz="2000" dirty="0"/>
              <a:t>3）对其左边面，该边的前驱和后继边；</a:t>
            </a:r>
          </a:p>
          <a:p>
            <a:pPr marL="257810" lvl="1" indent="0" fontAlgn="auto">
              <a:spcBef>
                <a:spcPts val="100"/>
              </a:spcBef>
              <a:buNone/>
            </a:pPr>
            <a:r>
              <a:rPr lang="zh-CN" altLang="zh-CN" sz="2000" dirty="0"/>
              <a:t>4）对其右边面，该边的前驱和后继边。</a:t>
            </a:r>
          </a:p>
        </p:txBody>
      </p:sp>
      <p:sp>
        <p:nvSpPr>
          <p:cNvPr id="330754" name="Rectangle 2"/>
          <p:cNvSpPr>
            <a:spLocks noGrp="1" noRot="1" noChangeArrowheads="1"/>
          </p:cNvSpPr>
          <p:nvPr/>
        </p:nvSpPr>
        <p:spPr>
          <a:xfrm>
            <a:off x="1789430" y="1092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8707">
                                            <p:txEl>
                                              <p:charRg st="0" end="0"/>
                                            </p:txEl>
                                          </p:spTgt>
                                        </p:tgtEl>
                                        <p:attrNameLst>
                                          <p:attrName>style.visibility</p:attrName>
                                        </p:attrNameLst>
                                      </p:cBhvr>
                                      <p:to>
                                        <p:strVal val="visible"/>
                                      </p:to>
                                    </p:set>
                                    <p:animEffect transition="in" filter="blinds(horizontal)">
                                      <p:cBhvr>
                                        <p:cTn id="7" dur="500"/>
                                        <p:tgtEl>
                                          <p:spTgt spid="328707">
                                            <p:txEl>
                                              <p:char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Rot="1"/>
          </p:cNvSpPr>
          <p:nvPr>
            <p:ph type="title"/>
          </p:nvPr>
        </p:nvSpPr>
        <p:spPr>
          <a:xfrm>
            <a:off x="755333" y="2108200"/>
            <a:ext cx="7343775" cy="607695"/>
          </a:xfrm>
        </p:spPr>
        <p:txBody>
          <a:bodyPr vert="horz" wrap="square" lIns="91440" tIns="45720" rIns="91440" bIns="45720" anchor="ctr" anchorCtr="0">
            <a:spAutoFit/>
          </a:bodyPr>
          <a:lstStyle/>
          <a:p>
            <a:pPr eaLnBrk="1" hangingPunct="1"/>
            <a:r>
              <a:rPr lang="zh-CN" altLang="en-US" sz="2800" b="1" dirty="0">
                <a:sym typeface="+mn-ea"/>
              </a:rPr>
              <a:t>翼边数据结构</a:t>
            </a:r>
            <a:endParaRPr lang="zh-CN" altLang="en-US" sz="2800" b="1" dirty="0"/>
          </a:p>
        </p:txBody>
      </p:sp>
      <p:graphicFrame>
        <p:nvGraphicFramePr>
          <p:cNvPr id="2" name="对象 -2147482621"/>
          <p:cNvGraphicFramePr>
            <a:graphicFrameLocks noChangeAspect="1"/>
          </p:cNvGraphicFramePr>
          <p:nvPr/>
        </p:nvGraphicFramePr>
        <p:xfrm>
          <a:off x="4427855" y="2108200"/>
          <a:ext cx="2430145" cy="2713990"/>
        </p:xfrm>
        <a:graphic>
          <a:graphicData uri="http://schemas.openxmlformats.org/presentationml/2006/ole">
            <mc:AlternateContent xmlns:mc="http://schemas.openxmlformats.org/markup-compatibility/2006">
              <mc:Choice xmlns:v="urn:schemas-microsoft-com:vml" Requires="v">
                <p:oleObj spid="_x0000_s4128" r:id="rId6" imgW="2028825" imgH="2247900" progId="Visio.Drawing.15">
                  <p:embed/>
                </p:oleObj>
              </mc:Choice>
              <mc:Fallback>
                <p:oleObj r:id="rId6" imgW="2028825" imgH="2247900" progId="Visio.Drawing.15">
                  <p:embed/>
                  <p:pic>
                    <p:nvPicPr>
                      <p:cNvPr id="0" name="图片 3075"/>
                      <p:cNvPicPr/>
                      <p:nvPr/>
                    </p:nvPicPr>
                    <p:blipFill>
                      <a:blip r:embed="rId7"/>
                      <a:stretch>
                        <a:fillRect/>
                      </a:stretch>
                    </p:blipFill>
                    <p:spPr>
                      <a:xfrm>
                        <a:off x="4427855" y="2108200"/>
                        <a:ext cx="2430145" cy="2713990"/>
                      </a:xfrm>
                      <a:prstGeom prst="rect">
                        <a:avLst/>
                      </a:prstGeom>
                      <a:noFill/>
                      <a:ln w="38100">
                        <a:noFill/>
                        <a:miter/>
                      </a:ln>
                    </p:spPr>
                  </p:pic>
                </p:oleObj>
              </mc:Fallback>
            </mc:AlternateContent>
          </a:graphicData>
        </a:graphic>
      </p:graphicFrame>
      <p:graphicFrame>
        <p:nvGraphicFramePr>
          <p:cNvPr id="3" name="表格 2"/>
          <p:cNvGraphicFramePr/>
          <p:nvPr>
            <p:custDataLst>
              <p:tags r:id="rId3"/>
            </p:custDataLst>
          </p:nvPr>
        </p:nvGraphicFramePr>
        <p:xfrm>
          <a:off x="971550" y="4940935"/>
          <a:ext cx="6707505" cy="1501140"/>
        </p:xfrm>
        <a:graphic>
          <a:graphicData uri="http://schemas.openxmlformats.org/drawingml/2006/table">
            <a:tbl>
              <a:tblPr firstRow="1" bandRow="1">
                <a:tableStyleId>{5940675A-B579-460E-94D1-54222C63F5DA}</a:tableStyleId>
              </a:tblPr>
              <a:tblGrid>
                <a:gridCol w="743585">
                  <a:extLst>
                    <a:ext uri="{9D8B030D-6E8A-4147-A177-3AD203B41FA5}">
                      <a16:colId xmlns:a16="http://schemas.microsoft.com/office/drawing/2014/main" val="20000"/>
                    </a:ext>
                  </a:extLst>
                </a:gridCol>
                <a:gridCol w="746125">
                  <a:extLst>
                    <a:ext uri="{9D8B030D-6E8A-4147-A177-3AD203B41FA5}">
                      <a16:colId xmlns:a16="http://schemas.microsoft.com/office/drawing/2014/main" val="20001"/>
                    </a:ext>
                  </a:extLst>
                </a:gridCol>
                <a:gridCol w="743585">
                  <a:extLst>
                    <a:ext uri="{9D8B030D-6E8A-4147-A177-3AD203B41FA5}">
                      <a16:colId xmlns:a16="http://schemas.microsoft.com/office/drawing/2014/main" val="20002"/>
                    </a:ext>
                  </a:extLst>
                </a:gridCol>
                <a:gridCol w="745490">
                  <a:extLst>
                    <a:ext uri="{9D8B030D-6E8A-4147-A177-3AD203B41FA5}">
                      <a16:colId xmlns:a16="http://schemas.microsoft.com/office/drawing/2014/main" val="20003"/>
                    </a:ext>
                  </a:extLst>
                </a:gridCol>
                <a:gridCol w="743585">
                  <a:extLst>
                    <a:ext uri="{9D8B030D-6E8A-4147-A177-3AD203B41FA5}">
                      <a16:colId xmlns:a16="http://schemas.microsoft.com/office/drawing/2014/main" val="20004"/>
                    </a:ext>
                  </a:extLst>
                </a:gridCol>
                <a:gridCol w="746125">
                  <a:extLst>
                    <a:ext uri="{9D8B030D-6E8A-4147-A177-3AD203B41FA5}">
                      <a16:colId xmlns:a16="http://schemas.microsoft.com/office/drawing/2014/main" val="20005"/>
                    </a:ext>
                  </a:extLst>
                </a:gridCol>
                <a:gridCol w="745490">
                  <a:extLst>
                    <a:ext uri="{9D8B030D-6E8A-4147-A177-3AD203B41FA5}">
                      <a16:colId xmlns:a16="http://schemas.microsoft.com/office/drawing/2014/main" val="20006"/>
                    </a:ext>
                  </a:extLst>
                </a:gridCol>
                <a:gridCol w="747395">
                  <a:extLst>
                    <a:ext uri="{9D8B030D-6E8A-4147-A177-3AD203B41FA5}">
                      <a16:colId xmlns:a16="http://schemas.microsoft.com/office/drawing/2014/main" val="20007"/>
                    </a:ext>
                  </a:extLst>
                </a:gridCol>
                <a:gridCol w="746125">
                  <a:extLst>
                    <a:ext uri="{9D8B030D-6E8A-4147-A177-3AD203B41FA5}">
                      <a16:colId xmlns:a16="http://schemas.microsoft.com/office/drawing/2014/main" val="20008"/>
                    </a:ext>
                  </a:extLst>
                </a:gridCol>
              </a:tblGrid>
              <a:tr h="500380">
                <a:tc>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边</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顶点</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面</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左环绕</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右环绕</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500380">
                <a:tc>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名称</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起点</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终点</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左面</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右面</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前驱边</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后继边</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前驱边</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SimSun" panose="02010600030101010101" pitchFamily="2" charset="-122"/>
                          <a:ea typeface="SimSun" panose="02010600030101010101" pitchFamily="2" charset="-122"/>
                          <a:cs typeface="SimSun" panose="02010600030101010101" pitchFamily="2" charset="-122"/>
                        </a:rPr>
                        <a:t>后继边</a:t>
                      </a:r>
                      <a:endParaRPr lang="en-US" altLang="en-US" sz="2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0380">
                <a:tc>
                  <a:txBody>
                    <a:bodyPr/>
                    <a:lstStyle/>
                    <a:p>
                      <a:pPr indent="0" algn="ctr">
                        <a:buNone/>
                      </a:pPr>
                      <a:r>
                        <a:rPr lang="en-US" sz="2000" b="0" i="1">
                          <a:latin typeface="Times New Roman" panose="02020603050405020304" pitchFamily="18" charset="0"/>
                          <a:cs typeface="Times New Roman" panose="02020603050405020304" pitchFamily="18" charset="0"/>
                        </a:rPr>
                        <a:t>a</a:t>
                      </a:r>
                      <a:endParaRPr lang="en-US" altLang="en-US" sz="2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i="1">
                          <a:latin typeface="Times New Roman" panose="02020603050405020304" pitchFamily="18" charset="0"/>
                          <a:cs typeface="Times New Roman" panose="02020603050405020304" pitchFamily="18" charset="0"/>
                        </a:rPr>
                        <a:t>X</a:t>
                      </a:r>
                      <a:endParaRPr lang="en-US" altLang="en-US" sz="20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i="1">
                          <a:latin typeface="Times New Roman" panose="02020603050405020304" pitchFamily="18" charset="0"/>
                          <a:cs typeface="Times New Roman" panose="02020603050405020304" pitchFamily="18" charset="0"/>
                        </a:rPr>
                        <a:t>Y</a:t>
                      </a:r>
                      <a:endParaRPr lang="en-US" altLang="en-US" sz="20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pitchFamily="18" charset="0"/>
                          <a:cs typeface="Times New Roman" panose="02020603050405020304" pitchFamily="18" charset="0"/>
                        </a:rPr>
                        <a:t>1</a:t>
                      </a:r>
                      <a:endParaRPr lang="en-US" alt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pitchFamily="18" charset="0"/>
                          <a:cs typeface="Times New Roman" panose="02020603050405020304" pitchFamily="18" charset="0"/>
                        </a:rPr>
                        <a:t>2</a:t>
                      </a:r>
                      <a:endParaRPr lang="en-US" alt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i="1">
                          <a:latin typeface="Times New Roman" panose="02020603050405020304" pitchFamily="18" charset="0"/>
                          <a:cs typeface="Times New Roman" panose="02020603050405020304" pitchFamily="18" charset="0"/>
                        </a:rPr>
                        <a:t>b</a:t>
                      </a:r>
                      <a:endParaRPr lang="en-US" altLang="en-US" sz="2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i="1">
                          <a:latin typeface="Times New Roman" panose="02020603050405020304" pitchFamily="18" charset="0"/>
                          <a:cs typeface="Times New Roman" panose="02020603050405020304" pitchFamily="18" charset="0"/>
                        </a:rPr>
                        <a:t>d</a:t>
                      </a:r>
                      <a:endParaRPr lang="en-US" altLang="en-US" sz="2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i="1">
                          <a:latin typeface="Times New Roman" panose="02020603050405020304" pitchFamily="18" charset="0"/>
                          <a:cs typeface="Times New Roman" panose="02020603050405020304" pitchFamily="18" charset="0"/>
                        </a:rPr>
                        <a:t>e</a:t>
                      </a:r>
                      <a:endParaRPr lang="en-US" altLang="en-US" sz="2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i="1">
                          <a:latin typeface="Times New Roman" panose="02020603050405020304" pitchFamily="18" charset="0"/>
                          <a:cs typeface="Times New Roman" panose="02020603050405020304" pitchFamily="18" charset="0"/>
                        </a:rPr>
                        <a:t>c</a:t>
                      </a:r>
                      <a:endParaRPr lang="en-US" altLang="en-US" sz="2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30754" name="Rectangle 2"/>
          <p:cNvSpPr>
            <a:spLocks noGrp="1" noRot="1" noChangeArrowheads="1"/>
          </p:cNvSpPr>
          <p:nvPr/>
        </p:nvSpPr>
        <p:spPr>
          <a:xfrm>
            <a:off x="1662430" y="965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2"/>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Rot="1"/>
          </p:cNvSpPr>
          <p:nvPr>
            <p:ph type="title"/>
          </p:nvPr>
        </p:nvSpPr>
        <p:spPr>
          <a:xfrm>
            <a:off x="755333" y="2108200"/>
            <a:ext cx="7343775" cy="607695"/>
          </a:xfrm>
        </p:spPr>
        <p:txBody>
          <a:bodyPr vert="horz" wrap="square" lIns="91440" tIns="45720" rIns="91440" bIns="45720" anchor="ctr" anchorCtr="0">
            <a:spAutoFit/>
          </a:bodyPr>
          <a:lstStyle/>
          <a:p>
            <a:pPr eaLnBrk="1" hangingPunct="1"/>
            <a:r>
              <a:rPr lang="zh-CN" altLang="en-US" sz="2800" b="1" dirty="0"/>
              <a:t>半边数据结构</a:t>
            </a:r>
          </a:p>
        </p:txBody>
      </p:sp>
      <p:sp>
        <p:nvSpPr>
          <p:cNvPr id="328707" name="Rectangle 2051"/>
          <p:cNvSpPr>
            <a:spLocks noGrp="1" noRot="1"/>
          </p:cNvSpPr>
          <p:nvPr>
            <p:ph idx="1"/>
          </p:nvPr>
        </p:nvSpPr>
        <p:spPr>
          <a:xfrm>
            <a:off x="1115378" y="2924493"/>
            <a:ext cx="6769100" cy="2762250"/>
          </a:xfrm>
        </p:spPr>
        <p:txBody>
          <a:bodyPr vert="horz" wrap="square" lIns="91440" tIns="45720" rIns="91440" bIns="45720" anchor="t" anchorCtr="0">
            <a:spAutoFit/>
          </a:bodyPr>
          <a:lstStyle/>
          <a:p>
            <a:pPr fontAlgn="auto">
              <a:spcBef>
                <a:spcPts val="100"/>
              </a:spcBef>
            </a:pPr>
            <a:r>
              <a:rPr lang="zh-CN" altLang="en-US" sz="2400" dirty="0"/>
              <a:t>半边数据结构也称为双向链接表（doubly connected edge list）。其基本思想是把一条无向边拆分为两条相反方向的“半边”（half-edge）。</a:t>
            </a:r>
          </a:p>
          <a:p>
            <a:pPr fontAlgn="auto">
              <a:spcBef>
                <a:spcPts val="100"/>
              </a:spcBef>
            </a:pPr>
            <a:r>
              <a:rPr lang="zh-CN" altLang="en-US" sz="2400" dirty="0"/>
              <a:t>因此，半边e和半边opposite(e)对应的是同一条边。</a:t>
            </a:r>
          </a:p>
        </p:txBody>
      </p:sp>
      <p:sp>
        <p:nvSpPr>
          <p:cNvPr id="330754" name="Rectangle 2"/>
          <p:cNvSpPr>
            <a:spLocks noGrp="1" noRot="1" noChangeArrowheads="1"/>
          </p:cNvSpPr>
          <p:nvPr/>
        </p:nvSpPr>
        <p:spPr>
          <a:xfrm>
            <a:off x="1662430" y="965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8707">
                                            <p:txEl>
                                              <p:charRg st="0" end="0"/>
                                            </p:txEl>
                                          </p:spTgt>
                                        </p:tgtEl>
                                        <p:attrNameLst>
                                          <p:attrName>style.visibility</p:attrName>
                                        </p:attrNameLst>
                                      </p:cBhvr>
                                      <p:to>
                                        <p:strVal val="visible"/>
                                      </p:to>
                                    </p:set>
                                    <p:animEffect transition="in" filter="blinds(horizontal)">
                                      <p:cBhvr>
                                        <p:cTn id="7" dur="500"/>
                                        <p:tgtEl>
                                          <p:spTgt spid="328707">
                                            <p:txEl>
                                              <p:char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Rot="1"/>
          </p:cNvSpPr>
          <p:nvPr>
            <p:ph type="title"/>
          </p:nvPr>
        </p:nvSpPr>
        <p:spPr>
          <a:xfrm>
            <a:off x="755333" y="2108200"/>
            <a:ext cx="7343775" cy="607695"/>
          </a:xfrm>
        </p:spPr>
        <p:txBody>
          <a:bodyPr vert="horz" wrap="square" lIns="91440" tIns="45720" rIns="91440" bIns="45720" anchor="ctr" anchorCtr="0">
            <a:spAutoFit/>
          </a:bodyPr>
          <a:lstStyle/>
          <a:p>
            <a:pPr eaLnBrk="1" hangingPunct="1"/>
            <a:r>
              <a:rPr lang="zh-CN" altLang="en-US" sz="2800" b="1" dirty="0">
                <a:sym typeface="+mn-ea"/>
              </a:rPr>
              <a:t>半边数据结构</a:t>
            </a:r>
            <a:endParaRPr lang="zh-CN" altLang="en-US" sz="2800" b="1" dirty="0"/>
          </a:p>
        </p:txBody>
      </p:sp>
      <p:sp>
        <p:nvSpPr>
          <p:cNvPr id="328707" name="Rectangle 2051"/>
          <p:cNvSpPr>
            <a:spLocks noGrp="1" noRot="1"/>
          </p:cNvSpPr>
          <p:nvPr>
            <p:ph idx="1"/>
          </p:nvPr>
        </p:nvSpPr>
        <p:spPr>
          <a:xfrm>
            <a:off x="1475423" y="2852738"/>
            <a:ext cx="6769100" cy="2319655"/>
          </a:xfrm>
        </p:spPr>
        <p:txBody>
          <a:bodyPr vert="horz" wrap="square" lIns="91440" tIns="45720" rIns="91440" bIns="45720" anchor="t" anchorCtr="0">
            <a:spAutoFit/>
          </a:bodyPr>
          <a:lstStyle/>
          <a:p>
            <a:pPr marL="635" indent="0" fontAlgn="auto">
              <a:spcBef>
                <a:spcPts val="100"/>
              </a:spcBef>
              <a:buNone/>
            </a:pPr>
            <a:r>
              <a:rPr lang="zh-CN" altLang="en-US" sz="2400" dirty="0"/>
              <a:t>（1）半边的方向：沿着半边的方向行走时，其包围的面位于其左侧。</a:t>
            </a:r>
          </a:p>
          <a:p>
            <a:pPr marL="635" indent="0" fontAlgn="auto">
              <a:spcBef>
                <a:spcPts val="100"/>
              </a:spcBef>
              <a:buNone/>
            </a:pPr>
            <a:r>
              <a:rPr lang="zh-CN" altLang="en-US" sz="2400" dirty="0"/>
              <a:t>（2）在每一条半边的方向确定后，对于半边e，可以按e的方向确定其前一条半边prev(e)和后一条半边next(e)。</a:t>
            </a:r>
          </a:p>
        </p:txBody>
      </p:sp>
      <p:sp>
        <p:nvSpPr>
          <p:cNvPr id="330754" name="Rectangle 2"/>
          <p:cNvSpPr>
            <a:spLocks noGrp="1" noRot="1" noChangeArrowheads="1"/>
          </p:cNvSpPr>
          <p:nvPr/>
        </p:nvSpPr>
        <p:spPr>
          <a:xfrm>
            <a:off x="1662430" y="965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8707">
                                            <p:txEl>
                                              <p:charRg st="0" end="0"/>
                                            </p:txEl>
                                          </p:spTgt>
                                        </p:tgtEl>
                                        <p:attrNameLst>
                                          <p:attrName>style.visibility</p:attrName>
                                        </p:attrNameLst>
                                      </p:cBhvr>
                                      <p:to>
                                        <p:strVal val="visible"/>
                                      </p:to>
                                    </p:set>
                                    <p:animEffect transition="in" filter="blinds(horizontal)">
                                      <p:cBhvr>
                                        <p:cTn id="7" dur="500"/>
                                        <p:tgtEl>
                                          <p:spTgt spid="328707">
                                            <p:txEl>
                                              <p:char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Rot="1"/>
          </p:cNvSpPr>
          <p:nvPr>
            <p:ph type="title"/>
          </p:nvPr>
        </p:nvSpPr>
        <p:spPr>
          <a:xfrm>
            <a:off x="755333" y="2108200"/>
            <a:ext cx="7343775" cy="607695"/>
          </a:xfrm>
        </p:spPr>
        <p:txBody>
          <a:bodyPr vert="horz" wrap="square" lIns="91440" tIns="45720" rIns="91440" bIns="45720" anchor="ctr" anchorCtr="0">
            <a:spAutoFit/>
          </a:bodyPr>
          <a:lstStyle/>
          <a:p>
            <a:pPr eaLnBrk="1" hangingPunct="1"/>
            <a:r>
              <a:rPr lang="zh-CN" altLang="en-US" sz="2800" b="1" dirty="0">
                <a:sym typeface="+mn-ea"/>
              </a:rPr>
              <a:t>半边数据结构</a:t>
            </a:r>
            <a:endParaRPr lang="zh-CN" altLang="en-US" sz="2800" b="1" dirty="0"/>
          </a:p>
        </p:txBody>
      </p:sp>
      <p:graphicFrame>
        <p:nvGraphicFramePr>
          <p:cNvPr id="2" name="对象 -2147482620"/>
          <p:cNvGraphicFramePr>
            <a:graphicFrameLocks noChangeAspect="1"/>
          </p:cNvGraphicFramePr>
          <p:nvPr/>
        </p:nvGraphicFramePr>
        <p:xfrm>
          <a:off x="4716145" y="1844675"/>
          <a:ext cx="2477135" cy="2915920"/>
        </p:xfrm>
        <a:graphic>
          <a:graphicData uri="http://schemas.openxmlformats.org/presentationml/2006/ole">
            <mc:AlternateContent xmlns:mc="http://schemas.openxmlformats.org/markup-compatibility/2006">
              <mc:Choice xmlns:v="urn:schemas-microsoft-com:vml" Requires="v">
                <p:oleObj spid="_x0000_s5152" r:id="rId6" imgW="1924050" imgH="2247900" progId="Visio.Drawing.15">
                  <p:embed/>
                </p:oleObj>
              </mc:Choice>
              <mc:Fallback>
                <p:oleObj r:id="rId6" imgW="1924050" imgH="2247900" progId="Visio.Drawing.15">
                  <p:embed/>
                  <p:pic>
                    <p:nvPicPr>
                      <p:cNvPr id="0" name="图片 4"/>
                      <p:cNvPicPr/>
                      <p:nvPr/>
                    </p:nvPicPr>
                    <p:blipFill>
                      <a:blip r:embed="rId7"/>
                      <a:stretch>
                        <a:fillRect/>
                      </a:stretch>
                    </p:blipFill>
                    <p:spPr>
                      <a:xfrm>
                        <a:off x="4716145" y="1844675"/>
                        <a:ext cx="2477135" cy="2915920"/>
                      </a:xfrm>
                      <a:prstGeom prst="rect">
                        <a:avLst/>
                      </a:prstGeom>
                      <a:noFill/>
                      <a:ln w="38100">
                        <a:noFill/>
                        <a:miter/>
                      </a:ln>
                    </p:spPr>
                  </p:pic>
                </p:oleObj>
              </mc:Fallback>
            </mc:AlternateContent>
          </a:graphicData>
        </a:graphic>
      </p:graphicFrame>
      <p:graphicFrame>
        <p:nvGraphicFramePr>
          <p:cNvPr id="6" name="表格 5"/>
          <p:cNvGraphicFramePr/>
          <p:nvPr>
            <p:custDataLst>
              <p:tags r:id="rId3"/>
            </p:custDataLst>
          </p:nvPr>
        </p:nvGraphicFramePr>
        <p:xfrm>
          <a:off x="1187450" y="4932680"/>
          <a:ext cx="6873240" cy="1717040"/>
        </p:xfrm>
        <a:graphic>
          <a:graphicData uri="http://schemas.openxmlformats.org/drawingml/2006/table">
            <a:tbl>
              <a:tblPr firstRow="1" bandRow="1">
                <a:tableStyleId>{5940675A-B579-460E-94D1-54222C63F5DA}</a:tableStyleId>
              </a:tblPr>
              <a:tblGrid>
                <a:gridCol w="584200">
                  <a:extLst>
                    <a:ext uri="{9D8B030D-6E8A-4147-A177-3AD203B41FA5}">
                      <a16:colId xmlns:a16="http://schemas.microsoft.com/office/drawing/2014/main" val="20000"/>
                    </a:ext>
                  </a:extLst>
                </a:gridCol>
                <a:gridCol w="1289685">
                  <a:extLst>
                    <a:ext uri="{9D8B030D-6E8A-4147-A177-3AD203B41FA5}">
                      <a16:colId xmlns:a16="http://schemas.microsoft.com/office/drawing/2014/main" val="20001"/>
                    </a:ext>
                  </a:extLst>
                </a:gridCol>
                <a:gridCol w="1759585">
                  <a:extLst>
                    <a:ext uri="{9D8B030D-6E8A-4147-A177-3AD203B41FA5}">
                      <a16:colId xmlns:a16="http://schemas.microsoft.com/office/drawing/2014/main" val="20002"/>
                    </a:ext>
                  </a:extLst>
                </a:gridCol>
                <a:gridCol w="1711960">
                  <a:extLst>
                    <a:ext uri="{9D8B030D-6E8A-4147-A177-3AD203B41FA5}">
                      <a16:colId xmlns:a16="http://schemas.microsoft.com/office/drawing/2014/main" val="20003"/>
                    </a:ext>
                  </a:extLst>
                </a:gridCol>
                <a:gridCol w="1527810">
                  <a:extLst>
                    <a:ext uri="{9D8B030D-6E8A-4147-A177-3AD203B41FA5}">
                      <a16:colId xmlns:a16="http://schemas.microsoft.com/office/drawing/2014/main" val="20004"/>
                    </a:ext>
                  </a:extLst>
                </a:gridCol>
              </a:tblGrid>
              <a:tr h="1057910">
                <a:tc>
                  <a:txBody>
                    <a:bodyPr/>
                    <a:lstStyle/>
                    <a:p>
                      <a:pPr indent="0" algn="ctr">
                        <a:buNone/>
                      </a:pPr>
                      <a:r>
                        <a:rPr lang="en-US" sz="2400" b="0">
                          <a:latin typeface="SimSun" panose="02010600030101010101" pitchFamily="2" charset="-122"/>
                          <a:ea typeface="SimSun" panose="02010600030101010101" pitchFamily="2" charset="-122"/>
                          <a:cs typeface="SimSun" panose="02010600030101010101" pitchFamily="2" charset="-122"/>
                        </a:rPr>
                        <a:t>边</a:t>
                      </a:r>
                      <a:endParaRPr lang="en-US" altLang="en-US" sz="24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latin typeface="SimSun" panose="02010600030101010101" pitchFamily="2" charset="-122"/>
                          <a:ea typeface="SimSun" panose="02010600030101010101" pitchFamily="2" charset="-122"/>
                          <a:cs typeface="SimSun" panose="02010600030101010101" pitchFamily="2" charset="-122"/>
                        </a:rPr>
                        <a:t>终点t</a:t>
                      </a:r>
                      <a:r>
                        <a:rPr lang="en-US" sz="2400" b="0">
                          <a:latin typeface="Times New Roman" panose="02020603050405020304" pitchFamily="18" charset="0"/>
                          <a:cs typeface="Times New Roman" panose="02020603050405020304" pitchFamily="18" charset="0"/>
                        </a:rPr>
                        <a:t>arget</a:t>
                      </a:r>
                      <a:r>
                        <a:rPr lang="en-US" sz="2400" b="0">
                          <a:latin typeface="SimSun" panose="02010600030101010101" pitchFamily="2" charset="-122"/>
                          <a:ea typeface="SimSun" panose="02010600030101010101" pitchFamily="2" charset="-122"/>
                          <a:cs typeface="SimSun" panose="02010600030101010101" pitchFamily="2" charset="-122"/>
                        </a:rPr>
                        <a:t>(</a:t>
                      </a:r>
                      <a:r>
                        <a:rPr lang="en-US" sz="2400" b="0" i="1">
                          <a:latin typeface="SimSun" panose="02010600030101010101" pitchFamily="2" charset="-122"/>
                          <a:ea typeface="SimSun" panose="02010600030101010101" pitchFamily="2" charset="-122"/>
                          <a:cs typeface="SimSun" panose="02010600030101010101" pitchFamily="2" charset="-122"/>
                        </a:rPr>
                        <a:t>a</a:t>
                      </a:r>
                      <a:r>
                        <a:rPr lang="en-US" sz="2400" b="0">
                          <a:latin typeface="SimSun" panose="02010600030101010101" pitchFamily="2" charset="-122"/>
                          <a:ea typeface="SimSun" panose="02010600030101010101" pitchFamily="2" charset="-122"/>
                          <a:cs typeface="SimSun" panose="02010600030101010101" pitchFamily="2" charset="-122"/>
                        </a:rPr>
                        <a:t>)</a:t>
                      </a:r>
                      <a:endParaRPr lang="en-US" altLang="en-US" sz="24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latin typeface="SimSun" panose="02010600030101010101" pitchFamily="2" charset="-122"/>
                          <a:ea typeface="SimSun" panose="02010600030101010101" pitchFamily="2" charset="-122"/>
                          <a:cs typeface="SimSun" panose="02010600030101010101" pitchFamily="2" charset="-122"/>
                        </a:rPr>
                        <a:t>下一半边next(</a:t>
                      </a:r>
                      <a:r>
                        <a:rPr lang="en-US" sz="2400" b="0" i="1">
                          <a:latin typeface="Times New Roman" panose="02020603050405020304" pitchFamily="18" charset="0"/>
                          <a:cs typeface="Times New Roman" panose="02020603050405020304" pitchFamily="18" charset="0"/>
                        </a:rPr>
                        <a:t>a</a:t>
                      </a:r>
                      <a:r>
                        <a:rPr lang="en-US" sz="2400" b="0">
                          <a:latin typeface="SimSun" panose="02010600030101010101" pitchFamily="2" charset="-122"/>
                          <a:ea typeface="SimSun" panose="02010600030101010101" pitchFamily="2" charset="-122"/>
                          <a:cs typeface="SimSun" panose="02010600030101010101" pitchFamily="2" charset="-122"/>
                        </a:rPr>
                        <a:t>)</a:t>
                      </a:r>
                      <a:endParaRPr lang="en-US" altLang="en-US" sz="24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latin typeface="SimSun" panose="02010600030101010101" pitchFamily="2" charset="-122"/>
                          <a:ea typeface="SimSun" panose="02010600030101010101" pitchFamily="2" charset="-122"/>
                          <a:cs typeface="SimSun" panose="02010600030101010101" pitchFamily="2" charset="-122"/>
                        </a:rPr>
                        <a:t>对半边opposite(</a:t>
                      </a:r>
                      <a:r>
                        <a:rPr lang="en-US" sz="2400" b="0" i="1">
                          <a:latin typeface="Times New Roman" panose="02020603050405020304" pitchFamily="18" charset="0"/>
                          <a:cs typeface="Times New Roman" panose="02020603050405020304" pitchFamily="18" charset="0"/>
                        </a:rPr>
                        <a:t>a</a:t>
                      </a:r>
                      <a:r>
                        <a:rPr lang="en-US" sz="2400" b="0">
                          <a:latin typeface="SimSun" panose="02010600030101010101" pitchFamily="2" charset="-122"/>
                          <a:ea typeface="SimSun" panose="02010600030101010101" pitchFamily="2" charset="-122"/>
                          <a:cs typeface="SimSun" panose="02010600030101010101" pitchFamily="2" charset="-122"/>
                        </a:rPr>
                        <a:t>)</a:t>
                      </a:r>
                      <a:endParaRPr lang="en-US" altLang="en-US" sz="24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latin typeface="SimSun" panose="02010600030101010101" pitchFamily="2" charset="-122"/>
                          <a:ea typeface="SimSun" panose="02010600030101010101" pitchFamily="2" charset="-122"/>
                          <a:cs typeface="SimSun" panose="02010600030101010101" pitchFamily="2" charset="-122"/>
                        </a:rPr>
                        <a:t>隶属面IncFace(</a:t>
                      </a:r>
                      <a:r>
                        <a:rPr lang="en-US" sz="2400" b="0" i="1">
                          <a:latin typeface="Times New Roman" panose="02020603050405020304" pitchFamily="18" charset="0"/>
                          <a:cs typeface="Times New Roman" panose="02020603050405020304" pitchFamily="18" charset="0"/>
                        </a:rPr>
                        <a:t>a</a:t>
                      </a:r>
                      <a:r>
                        <a:rPr lang="en-US" sz="2400" b="0">
                          <a:latin typeface="SimSun" panose="02010600030101010101" pitchFamily="2" charset="-122"/>
                          <a:ea typeface="SimSun" panose="02010600030101010101" pitchFamily="2" charset="-122"/>
                          <a:cs typeface="SimSun" panose="02010600030101010101" pitchFamily="2" charset="-122"/>
                        </a:rPr>
                        <a:t>)</a:t>
                      </a:r>
                      <a:endParaRPr lang="en-US" altLang="en-US" sz="24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9130">
                <a:tc>
                  <a:txBody>
                    <a:bodyPr/>
                    <a:lstStyle/>
                    <a:p>
                      <a:pPr indent="0" algn="ctr">
                        <a:buNone/>
                      </a:pPr>
                      <a:r>
                        <a:rPr lang="en-US" sz="2400" b="0" i="1">
                          <a:latin typeface="Times New Roman" panose="02020603050405020304" pitchFamily="18" charset="0"/>
                          <a:cs typeface="Times New Roman" panose="02020603050405020304" pitchFamily="18" charset="0"/>
                        </a:rPr>
                        <a:t>a</a:t>
                      </a:r>
                      <a:endParaRPr lang="en-US" altLang="en-US" sz="24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i="1">
                          <a:latin typeface="Times New Roman" panose="02020603050405020304" pitchFamily="18" charset="0"/>
                          <a:cs typeface="Times New Roman" panose="02020603050405020304" pitchFamily="18" charset="0"/>
                        </a:rPr>
                        <a:t>X</a:t>
                      </a:r>
                      <a:endParaRPr lang="en-US" altLang="en-US" sz="24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i="1">
                          <a:latin typeface="SimSun" panose="02010600030101010101" pitchFamily="2" charset="-122"/>
                          <a:ea typeface="SimSun" panose="02010600030101010101" pitchFamily="2" charset="-122"/>
                          <a:cs typeface="SimSun" panose="02010600030101010101" pitchFamily="2" charset="-122"/>
                        </a:rPr>
                        <a:t>e</a:t>
                      </a:r>
                      <a:endParaRPr lang="en-US" altLang="en-US" sz="24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i="1">
                          <a:latin typeface="Times New Roman" panose="02020603050405020304" pitchFamily="18" charset="0"/>
                          <a:cs typeface="Times New Roman" panose="02020603050405020304" pitchFamily="18" charset="0"/>
                        </a:rPr>
                        <a:t>a'</a:t>
                      </a:r>
                      <a:endParaRPr lang="en-US" altLang="en-US" sz="24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latin typeface="Times New Roman" panose="02020603050405020304" pitchFamily="18" charset="0"/>
                          <a:cs typeface="Times New Roman" panose="02020603050405020304" pitchFamily="18" charset="0"/>
                        </a:rPr>
                        <a:t>2</a:t>
                      </a:r>
                      <a:endParaRPr lang="en-US" altLang="en-US" sz="2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30754" name="Rectangle 2"/>
          <p:cNvSpPr>
            <a:spLocks noGrp="1" noRot="1" noChangeArrowheads="1"/>
          </p:cNvSpPr>
          <p:nvPr/>
        </p:nvSpPr>
        <p:spPr>
          <a:xfrm>
            <a:off x="1662430" y="965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2"/>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Rot="1"/>
          </p:cNvSpPr>
          <p:nvPr>
            <p:ph type="title"/>
          </p:nvPr>
        </p:nvSpPr>
        <p:spPr>
          <a:xfrm>
            <a:off x="755333" y="2108200"/>
            <a:ext cx="7343775" cy="607695"/>
          </a:xfrm>
        </p:spPr>
        <p:txBody>
          <a:bodyPr vert="horz" wrap="square" lIns="91440" tIns="45720" rIns="91440" bIns="45720" anchor="ctr" anchorCtr="0">
            <a:spAutoFit/>
          </a:bodyPr>
          <a:lstStyle/>
          <a:p>
            <a:pPr eaLnBrk="1" hangingPunct="1"/>
            <a:r>
              <a:rPr lang="zh-CN" altLang="en-US" sz="2800" b="1" dirty="0">
                <a:sym typeface="+mn-ea"/>
              </a:rPr>
              <a:t>半边数据结构</a:t>
            </a:r>
            <a:endParaRPr lang="zh-CN" altLang="en-US" sz="2800" b="1" dirty="0"/>
          </a:p>
        </p:txBody>
      </p:sp>
      <p:graphicFrame>
        <p:nvGraphicFramePr>
          <p:cNvPr id="2" name="对象 -2147482619"/>
          <p:cNvGraphicFramePr>
            <a:graphicFrameLocks noChangeAspect="1"/>
          </p:cNvGraphicFramePr>
          <p:nvPr/>
        </p:nvGraphicFramePr>
        <p:xfrm>
          <a:off x="683895" y="2924810"/>
          <a:ext cx="7708265" cy="3309620"/>
        </p:xfrm>
        <a:graphic>
          <a:graphicData uri="http://schemas.openxmlformats.org/presentationml/2006/ole">
            <mc:AlternateContent xmlns:mc="http://schemas.openxmlformats.org/markup-compatibility/2006">
              <mc:Choice xmlns:v="urn:schemas-microsoft-com:vml" Requires="v">
                <p:oleObj spid="_x0000_s6176" r:id="rId5" imgW="9782175" imgH="4229100" progId="Visio.Drawing.15">
                  <p:embed/>
                </p:oleObj>
              </mc:Choice>
              <mc:Fallback>
                <p:oleObj r:id="rId5" imgW="9782175" imgH="4229100" progId="Visio.Drawing.15">
                  <p:embed/>
                  <p:pic>
                    <p:nvPicPr>
                      <p:cNvPr id="0" name="图片 3075"/>
                      <p:cNvPicPr/>
                      <p:nvPr/>
                    </p:nvPicPr>
                    <p:blipFill>
                      <a:blip r:embed="rId6"/>
                      <a:stretch>
                        <a:fillRect/>
                      </a:stretch>
                    </p:blipFill>
                    <p:spPr>
                      <a:xfrm>
                        <a:off x="683895" y="2924810"/>
                        <a:ext cx="7708265" cy="3309620"/>
                      </a:xfrm>
                      <a:prstGeom prst="rect">
                        <a:avLst/>
                      </a:prstGeom>
                      <a:noFill/>
                      <a:ln w="38100">
                        <a:noFill/>
                        <a:miter/>
                      </a:ln>
                    </p:spPr>
                  </p:pic>
                </p:oleObj>
              </mc:Fallback>
            </mc:AlternateContent>
          </a:graphicData>
        </a:graphic>
      </p:graphicFrame>
      <p:sp>
        <p:nvSpPr>
          <p:cNvPr id="7" name="Rectangle 2"/>
          <p:cNvSpPr>
            <a:spLocks noGrp="1" noRot="1" noChangeArrowheads="1"/>
          </p:cNvSpPr>
          <p:nvPr/>
        </p:nvSpPr>
        <p:spPr>
          <a:xfrm>
            <a:off x="1662430" y="965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2"/>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Rot="1"/>
          </p:cNvSpPr>
          <p:nvPr>
            <p:ph type="title"/>
          </p:nvPr>
        </p:nvSpPr>
        <p:spPr>
          <a:xfrm>
            <a:off x="395288" y="1052830"/>
            <a:ext cx="7343775" cy="607695"/>
          </a:xfrm>
        </p:spPr>
        <p:txBody>
          <a:bodyPr vert="horz" wrap="square" lIns="91440" tIns="45720" rIns="91440" bIns="45720" anchor="ctr" anchorCtr="0">
            <a:spAutoFit/>
          </a:bodyPr>
          <a:lstStyle/>
          <a:p>
            <a:pPr eaLnBrk="1" hangingPunct="1"/>
            <a:r>
              <a:rPr lang="zh-CN" altLang="en-US" sz="2800" b="1" dirty="0">
                <a:sym typeface="+mn-ea"/>
              </a:rPr>
              <a:t>半边数据结构</a:t>
            </a:r>
            <a:endParaRPr lang="zh-CN" altLang="en-US" sz="2800" b="1" dirty="0"/>
          </a:p>
        </p:txBody>
      </p:sp>
      <p:graphicFrame>
        <p:nvGraphicFramePr>
          <p:cNvPr id="4" name="表格 3"/>
          <p:cNvGraphicFramePr/>
          <p:nvPr>
            <p:custDataLst>
              <p:tags r:id="rId2"/>
            </p:custDataLst>
          </p:nvPr>
        </p:nvGraphicFramePr>
        <p:xfrm>
          <a:off x="611505" y="1700530"/>
          <a:ext cx="8023860" cy="4905375"/>
        </p:xfrm>
        <a:graphic>
          <a:graphicData uri="http://schemas.openxmlformats.org/drawingml/2006/table">
            <a:tbl>
              <a:tblPr firstRow="1" bandRow="1">
                <a:tableStyleId>{5940675A-B579-460E-94D1-54222C63F5DA}</a:tableStyleId>
              </a:tblPr>
              <a:tblGrid>
                <a:gridCol w="681990">
                  <a:extLst>
                    <a:ext uri="{9D8B030D-6E8A-4147-A177-3AD203B41FA5}">
                      <a16:colId xmlns:a16="http://schemas.microsoft.com/office/drawing/2014/main" val="20000"/>
                    </a:ext>
                  </a:extLst>
                </a:gridCol>
                <a:gridCol w="1780540">
                  <a:extLst>
                    <a:ext uri="{9D8B030D-6E8A-4147-A177-3AD203B41FA5}">
                      <a16:colId xmlns:a16="http://schemas.microsoft.com/office/drawing/2014/main" val="20001"/>
                    </a:ext>
                  </a:extLst>
                </a:gridCol>
                <a:gridCol w="1780540">
                  <a:extLst>
                    <a:ext uri="{9D8B030D-6E8A-4147-A177-3AD203B41FA5}">
                      <a16:colId xmlns:a16="http://schemas.microsoft.com/office/drawing/2014/main" val="20002"/>
                    </a:ext>
                  </a:extLst>
                </a:gridCol>
                <a:gridCol w="1994535">
                  <a:extLst>
                    <a:ext uri="{9D8B030D-6E8A-4147-A177-3AD203B41FA5}">
                      <a16:colId xmlns:a16="http://schemas.microsoft.com/office/drawing/2014/main" val="20003"/>
                    </a:ext>
                  </a:extLst>
                </a:gridCol>
                <a:gridCol w="1786255">
                  <a:extLst>
                    <a:ext uri="{9D8B030D-6E8A-4147-A177-3AD203B41FA5}">
                      <a16:colId xmlns:a16="http://schemas.microsoft.com/office/drawing/2014/main" val="20004"/>
                    </a:ext>
                  </a:extLst>
                </a:gridCol>
              </a:tblGrid>
              <a:tr h="327025">
                <a:tc>
                  <a:txBody>
                    <a:bodyPr/>
                    <a:lstStyle/>
                    <a:p>
                      <a:pPr indent="0" algn="ctr">
                        <a:buNone/>
                      </a:pPr>
                      <a:r>
                        <a:rPr lang="en-US" sz="1000" b="0">
                          <a:latin typeface="SimSun" panose="02010600030101010101" pitchFamily="2" charset="-122"/>
                          <a:ea typeface="SimSun" panose="02010600030101010101" pitchFamily="2" charset="-122"/>
                          <a:cs typeface="SimSun" panose="02010600030101010101" pitchFamily="2" charset="-122"/>
                        </a:rPr>
                        <a:t>边</a:t>
                      </a:r>
                      <a:endParaRPr lang="en-US" altLang="en-US" sz="1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SimSun" panose="02010600030101010101" pitchFamily="2" charset="-122"/>
                          <a:ea typeface="SimSun" panose="02010600030101010101" pitchFamily="2" charset="-122"/>
                          <a:cs typeface="SimSun" panose="02010600030101010101" pitchFamily="2" charset="-122"/>
                        </a:rPr>
                        <a:t>终点</a:t>
                      </a:r>
                      <a:endParaRPr lang="en-US" altLang="en-US" sz="1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SimSun" panose="02010600030101010101" pitchFamily="2" charset="-122"/>
                          <a:ea typeface="SimSun" panose="02010600030101010101" pitchFamily="2" charset="-122"/>
                          <a:cs typeface="SimSun" panose="02010600030101010101" pitchFamily="2" charset="-122"/>
                        </a:rPr>
                        <a:t>下一半边</a:t>
                      </a:r>
                      <a:endParaRPr lang="en-US" altLang="en-US" sz="1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SimSun" panose="02010600030101010101" pitchFamily="2" charset="-122"/>
                          <a:ea typeface="SimSun" panose="02010600030101010101" pitchFamily="2" charset="-122"/>
                          <a:cs typeface="SimSun" panose="02010600030101010101" pitchFamily="2" charset="-122"/>
                        </a:rPr>
                        <a:t>对半边</a:t>
                      </a:r>
                      <a:endParaRPr lang="en-US" altLang="en-US" sz="1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SimSun" panose="02010600030101010101" pitchFamily="2" charset="-122"/>
                          <a:ea typeface="SimSun" panose="02010600030101010101" pitchFamily="2" charset="-122"/>
                          <a:cs typeface="SimSun" panose="02010600030101010101" pitchFamily="2" charset="-122"/>
                        </a:rPr>
                        <a:t>隶属面</a:t>
                      </a:r>
                      <a:endParaRPr lang="en-US" altLang="en-US" sz="10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7025">
                <a:tc>
                  <a:txBody>
                    <a:bodyPr/>
                    <a:lstStyle/>
                    <a:p>
                      <a:pPr indent="0" algn="ctr">
                        <a:buNone/>
                      </a:pPr>
                      <a:r>
                        <a:rPr lang="en-US" sz="1000" b="0" i="1">
                          <a:latin typeface="Times New Roman" panose="02020603050405020304" pitchFamily="18" charset="0"/>
                          <a:cs typeface="Times New Roman" panose="02020603050405020304" pitchFamily="18" charset="0"/>
                        </a:rPr>
                        <a:t>a</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1" i="1">
                          <a:latin typeface="Times New Roman" panose="02020603050405020304" pitchFamily="18" charset="0"/>
                          <a:cs typeface="Times New Roman" panose="02020603050405020304" pitchFamily="18" charset="0"/>
                        </a:rPr>
                        <a:t>A</a:t>
                      </a:r>
                      <a:endParaRPr lang="en-US" altLang="en-US" sz="10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b</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j</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F</a:t>
                      </a:r>
                      <a:r>
                        <a:rPr lang="en-US" sz="1000" b="0" baseline="-25000">
                          <a:latin typeface="Times New Roman" panose="02020603050405020304" pitchFamily="18" charset="0"/>
                          <a:cs typeface="Times New Roman" panose="02020603050405020304" pitchFamily="18" charset="0"/>
                        </a:rPr>
                        <a:t>1</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b</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1" i="1">
                          <a:latin typeface="Times New Roman" panose="02020603050405020304" pitchFamily="18" charset="0"/>
                          <a:cs typeface="Times New Roman" panose="02020603050405020304" pitchFamily="18" charset="0"/>
                        </a:rPr>
                        <a:t>E</a:t>
                      </a:r>
                      <a:endParaRPr lang="en-US" altLang="en-US" sz="10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c</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n</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F</a:t>
                      </a:r>
                      <a:r>
                        <a:rPr lang="en-US" sz="1000" b="0" baseline="-25000">
                          <a:latin typeface="Times New Roman" panose="02020603050405020304" pitchFamily="18" charset="0"/>
                          <a:cs typeface="Times New Roman" panose="02020603050405020304" pitchFamily="18" charset="0"/>
                        </a:rPr>
                        <a:t>1</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c</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1" i="1">
                          <a:latin typeface="SimSun" panose="02010600030101010101" pitchFamily="2" charset="-122"/>
                          <a:ea typeface="SimSun" panose="02010600030101010101" pitchFamily="2" charset="-122"/>
                          <a:cs typeface="SimSun" panose="02010600030101010101" pitchFamily="2" charset="-122"/>
                        </a:rPr>
                        <a:t>B</a:t>
                      </a:r>
                      <a:endParaRPr lang="en-US" altLang="en-US" sz="1000" b="1"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a</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d</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F</a:t>
                      </a:r>
                      <a:r>
                        <a:rPr lang="en-US" sz="1000" b="0" baseline="-25000">
                          <a:latin typeface="Times New Roman" panose="02020603050405020304" pitchFamily="18" charset="0"/>
                          <a:cs typeface="Times New Roman" panose="02020603050405020304" pitchFamily="18" charset="0"/>
                        </a:rPr>
                        <a:t>1</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d</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1" i="1">
                          <a:latin typeface="SimSun" panose="02010600030101010101" pitchFamily="2" charset="-122"/>
                          <a:ea typeface="SimSun" panose="02010600030101010101" pitchFamily="2" charset="-122"/>
                          <a:cs typeface="SimSun" panose="02010600030101010101" pitchFamily="2" charset="-122"/>
                        </a:rPr>
                        <a:t>E</a:t>
                      </a:r>
                      <a:endParaRPr lang="en-US" altLang="en-US" sz="1000" b="1"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e</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c</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F</a:t>
                      </a:r>
                      <a:r>
                        <a:rPr lang="en-US" sz="1000" b="0" baseline="-25000">
                          <a:latin typeface="Times New Roman" panose="02020603050405020304" pitchFamily="18" charset="0"/>
                          <a:cs typeface="Times New Roman" panose="02020603050405020304" pitchFamily="18" charset="0"/>
                        </a:rPr>
                        <a:t>2</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e</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1" i="1">
                          <a:latin typeface="SimSun" panose="02010600030101010101" pitchFamily="2" charset="-122"/>
                          <a:ea typeface="SimSun" panose="02010600030101010101" pitchFamily="2" charset="-122"/>
                          <a:cs typeface="SimSun" panose="02010600030101010101" pitchFamily="2" charset="-122"/>
                        </a:rPr>
                        <a:t>C</a:t>
                      </a:r>
                      <a:endParaRPr lang="en-US" altLang="en-US" sz="1000" b="1"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f</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g</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F</a:t>
                      </a:r>
                      <a:r>
                        <a:rPr lang="en-US" sz="1000" b="0" baseline="-25000">
                          <a:latin typeface="Times New Roman" panose="02020603050405020304" pitchFamily="18" charset="0"/>
                          <a:cs typeface="Times New Roman" panose="02020603050405020304" pitchFamily="18" charset="0"/>
                        </a:rPr>
                        <a:t>2</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f</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1" i="1">
                          <a:latin typeface="SimSun" panose="02010600030101010101" pitchFamily="2" charset="-122"/>
                          <a:ea typeface="SimSun" panose="02010600030101010101" pitchFamily="2" charset="-122"/>
                          <a:cs typeface="SimSun" panose="02010600030101010101" pitchFamily="2" charset="-122"/>
                        </a:rPr>
                        <a:t>B</a:t>
                      </a:r>
                      <a:endParaRPr lang="en-US" altLang="en-US" sz="1000" b="1"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d</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k</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F</a:t>
                      </a:r>
                      <a:r>
                        <a:rPr lang="en-US" sz="1000" b="0" baseline="-25000">
                          <a:latin typeface="Times New Roman" panose="02020603050405020304" pitchFamily="18" charset="0"/>
                          <a:cs typeface="Times New Roman" panose="02020603050405020304" pitchFamily="18" charset="0"/>
                        </a:rPr>
                        <a:t>2</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g</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1" i="1">
                          <a:latin typeface="SimSun" panose="02010600030101010101" pitchFamily="2" charset="-122"/>
                          <a:ea typeface="SimSun" panose="02010600030101010101" pitchFamily="2" charset="-122"/>
                          <a:cs typeface="SimSun" panose="02010600030101010101" pitchFamily="2" charset="-122"/>
                        </a:rPr>
                        <a:t>E</a:t>
                      </a:r>
                      <a:endParaRPr lang="en-US" altLang="en-US" sz="1000" b="1"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h</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e</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F</a:t>
                      </a:r>
                      <a:r>
                        <a:rPr lang="en-US" sz="1000" b="0" baseline="-25000">
                          <a:latin typeface="Times New Roman" panose="02020603050405020304" pitchFamily="18" charset="0"/>
                          <a:cs typeface="Times New Roman" panose="02020603050405020304" pitchFamily="18" charset="0"/>
                        </a:rPr>
                        <a:t>3</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h</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1" i="1">
                          <a:latin typeface="SimSun" panose="02010600030101010101" pitchFamily="2" charset="-122"/>
                          <a:ea typeface="SimSun" panose="02010600030101010101" pitchFamily="2" charset="-122"/>
                          <a:cs typeface="SimSun" panose="02010600030101010101" pitchFamily="2" charset="-122"/>
                        </a:rPr>
                        <a:t>D</a:t>
                      </a:r>
                      <a:endParaRPr lang="en-US" altLang="en-US" sz="1000" b="1"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i</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m</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F</a:t>
                      </a:r>
                      <a:r>
                        <a:rPr lang="en-US" sz="1000" b="0" baseline="-25000">
                          <a:latin typeface="Times New Roman" panose="02020603050405020304" pitchFamily="18" charset="0"/>
                          <a:cs typeface="Times New Roman" panose="02020603050405020304" pitchFamily="18" charset="0"/>
                        </a:rPr>
                        <a:t>3</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i</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1" i="1">
                          <a:latin typeface="SimSun" panose="02010600030101010101" pitchFamily="2" charset="-122"/>
                          <a:ea typeface="SimSun" panose="02010600030101010101" pitchFamily="2" charset="-122"/>
                          <a:cs typeface="SimSun" panose="02010600030101010101" pitchFamily="2" charset="-122"/>
                        </a:rPr>
                        <a:t>C</a:t>
                      </a:r>
                      <a:endParaRPr lang="en-US" altLang="en-US" sz="1000" b="1"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g</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l</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F</a:t>
                      </a:r>
                      <a:r>
                        <a:rPr lang="en-US" sz="1000" b="0" baseline="-25000">
                          <a:latin typeface="Times New Roman" panose="02020603050405020304" pitchFamily="18" charset="0"/>
                          <a:cs typeface="Times New Roman" panose="02020603050405020304" pitchFamily="18" charset="0"/>
                        </a:rPr>
                        <a:t>3</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j</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1" i="1">
                          <a:latin typeface="SimSun" panose="02010600030101010101" pitchFamily="2" charset="-122"/>
                          <a:ea typeface="SimSun" panose="02010600030101010101" pitchFamily="2" charset="-122"/>
                          <a:cs typeface="SimSun" panose="02010600030101010101" pitchFamily="2" charset="-122"/>
                        </a:rPr>
                        <a:t>B</a:t>
                      </a:r>
                      <a:endParaRPr lang="en-US" altLang="en-US" sz="1000" b="1"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k</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a</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 </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k</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1" i="1">
                          <a:latin typeface="SimSun" panose="02010600030101010101" pitchFamily="2" charset="-122"/>
                          <a:ea typeface="SimSun" panose="02010600030101010101" pitchFamily="2" charset="-122"/>
                          <a:cs typeface="SimSun" panose="02010600030101010101" pitchFamily="2" charset="-122"/>
                        </a:rPr>
                        <a:t>C</a:t>
                      </a:r>
                      <a:endParaRPr lang="en-US" altLang="en-US" sz="1000" b="1"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l</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f</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 </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l</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D</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m</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i</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 </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m</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E</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n</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h</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Times New Roman" panose="02020603050405020304" pitchFamily="18" charset="0"/>
                          <a:cs typeface="Times New Roman" panose="02020603050405020304" pitchFamily="18" charset="0"/>
                        </a:rPr>
                        <a:t> </a:t>
                      </a: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27025">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n</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A</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j</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i="1">
                          <a:latin typeface="SimSun" panose="02010600030101010101" pitchFamily="2" charset="-122"/>
                          <a:ea typeface="SimSun" panose="02010600030101010101" pitchFamily="2" charset="-122"/>
                          <a:cs typeface="SimSun" panose="02010600030101010101" pitchFamily="2" charset="-122"/>
                        </a:rPr>
                        <a:t>b</a:t>
                      </a:r>
                      <a:endParaRPr lang="en-US" altLang="en-US" sz="1000" b="0" i="1">
                        <a:latin typeface="SimSun" panose="02010600030101010101" pitchFamily="2" charset="-122"/>
                        <a:ea typeface="SimSun" panose="02010600030101010101" pitchFamily="2" charset="-122"/>
                        <a:cs typeface="SimSun"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altLang="en-US" sz="1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330754" name="Rectangle 2"/>
          <p:cNvSpPr>
            <a:spLocks noGrp="1" noRot="1" noChangeArrowheads="1"/>
          </p:cNvSpPr>
          <p:nvPr/>
        </p:nvSpPr>
        <p:spPr>
          <a:xfrm>
            <a:off x="1563370" y="476885"/>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a:extLst>
              <a:ext uri="{FF2B5EF4-FFF2-40B4-BE49-F238E27FC236}">
                <a16:creationId xmlns:a16="http://schemas.microsoft.com/office/drawing/2014/main" id="{4F80D295-059D-482F-AB5F-65F6C0F5060F}"/>
              </a:ext>
            </a:extLst>
          </p:cNvPr>
          <p:cNvSpPr>
            <a:spLocks noGrp="1" noRot="1" noChangeArrowheads="1"/>
          </p:cNvSpPr>
          <p:nvPr>
            <p:ph type="body" idx="1"/>
          </p:nvPr>
        </p:nvSpPr>
        <p:spPr>
          <a:xfrm>
            <a:off x="395288" y="2205038"/>
            <a:ext cx="7208837" cy="2738437"/>
          </a:xfrm>
        </p:spPr>
        <p:txBody>
          <a:bodyPr>
            <a:normAutofit/>
          </a:bodyPr>
          <a:lstStyle/>
          <a:p>
            <a:pPr eaLnBrk="1" hangingPunct="1">
              <a:lnSpc>
                <a:spcPct val="130000"/>
              </a:lnSpc>
            </a:pPr>
            <a:r>
              <a:rPr lang="zh-CN" altLang="en-US" sz="2400" dirty="0"/>
              <a:t>表面模型的产生</a:t>
            </a:r>
          </a:p>
          <a:p>
            <a:pPr eaLnBrk="1" hangingPunct="1">
              <a:lnSpc>
                <a:spcPct val="130000"/>
              </a:lnSpc>
            </a:pPr>
            <a:r>
              <a:rPr lang="zh-CN" altLang="en-US" sz="2400" dirty="0"/>
              <a:t>曲线曲面的生成方法</a:t>
            </a:r>
          </a:p>
          <a:p>
            <a:pPr lvl="1" eaLnBrk="1" hangingPunct="1">
              <a:lnSpc>
                <a:spcPct val="130000"/>
              </a:lnSpc>
            </a:pPr>
            <a:r>
              <a:rPr lang="zh-CN" altLang="en-US" sz="2400" dirty="0"/>
              <a:t>给定一组数学函数</a:t>
            </a:r>
          </a:p>
          <a:p>
            <a:pPr lvl="1" eaLnBrk="1" hangingPunct="1">
              <a:lnSpc>
                <a:spcPct val="130000"/>
              </a:lnSpc>
            </a:pPr>
            <a:r>
              <a:rPr lang="zh-CN" altLang="en-US" sz="2400" dirty="0"/>
              <a:t>给定的一组数据点</a:t>
            </a:r>
          </a:p>
        </p:txBody>
      </p:sp>
      <p:pic>
        <p:nvPicPr>
          <p:cNvPr id="13316" name="Picture 16" descr="teapot">
            <a:extLst>
              <a:ext uri="{FF2B5EF4-FFF2-40B4-BE49-F238E27FC236}">
                <a16:creationId xmlns:a16="http://schemas.microsoft.com/office/drawing/2014/main" id="{991C4287-8DE6-4539-95B2-3C05803F0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916113"/>
            <a:ext cx="3743325"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13" name="Text Box 17">
            <a:extLst>
              <a:ext uri="{FF2B5EF4-FFF2-40B4-BE49-F238E27FC236}">
                <a16:creationId xmlns:a16="http://schemas.microsoft.com/office/drawing/2014/main" id="{65F65BC3-C026-4D07-B699-7AE68AC5EA80}"/>
              </a:ext>
            </a:extLst>
          </p:cNvPr>
          <p:cNvSpPr txBox="1">
            <a:spLocks noChangeArrowheads="1"/>
          </p:cNvSpPr>
          <p:nvPr/>
        </p:nvSpPr>
        <p:spPr bwMode="auto">
          <a:xfrm>
            <a:off x="1476375" y="5373688"/>
            <a:ext cx="46799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dirty="0">
                <a:solidFill>
                  <a:srgbClr val="FF0000"/>
                </a:solidFill>
                <a:ea typeface="华文琥珀" panose="02010800040101010101" pitchFamily="2" charset="-122"/>
              </a:rPr>
              <a:t>为什么要用曲面呢</a:t>
            </a:r>
            <a:r>
              <a:rPr lang="zh-CN" altLang="en-US" sz="6000" dirty="0">
                <a:ea typeface="华文琥珀" panose="02010800040101010101" pitchFamily="2" charset="-122"/>
              </a:rPr>
              <a:t>？</a:t>
            </a:r>
          </a:p>
        </p:txBody>
      </p:sp>
      <p:sp>
        <p:nvSpPr>
          <p:cNvPr id="6" name="Rectangle 2">
            <a:extLst>
              <a:ext uri="{FF2B5EF4-FFF2-40B4-BE49-F238E27FC236}">
                <a16:creationId xmlns:a16="http://schemas.microsoft.com/office/drawing/2014/main" id="{C9215D4B-91B5-4AE8-BF2D-0935AC6C7F1B}"/>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85699">
                                            <p:txEl>
                                              <p:pRg st="1" end="1"/>
                                            </p:txEl>
                                          </p:spTgt>
                                        </p:tgtEl>
                                        <p:attrNameLst>
                                          <p:attrName>style.visibility</p:attrName>
                                        </p:attrNameLst>
                                      </p:cBhvr>
                                      <p:to>
                                        <p:strVal val="visible"/>
                                      </p:to>
                                    </p:set>
                                    <p:animEffect transition="in" filter="checkerboard(across)">
                                      <p:cBhvr>
                                        <p:cTn id="7" dur="500"/>
                                        <p:tgtEl>
                                          <p:spTgt spid="28569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85699">
                                            <p:txEl>
                                              <p:pRg st="2" end="2"/>
                                            </p:txEl>
                                          </p:spTgt>
                                        </p:tgtEl>
                                        <p:attrNameLst>
                                          <p:attrName>style.visibility</p:attrName>
                                        </p:attrNameLst>
                                      </p:cBhvr>
                                      <p:to>
                                        <p:strVal val="visible"/>
                                      </p:to>
                                    </p:set>
                                    <p:animEffect transition="in" filter="checkerboard(across)">
                                      <p:cBhvr>
                                        <p:cTn id="10" dur="500"/>
                                        <p:tgtEl>
                                          <p:spTgt spid="28569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85699">
                                            <p:txEl>
                                              <p:pRg st="3" end="3"/>
                                            </p:txEl>
                                          </p:spTgt>
                                        </p:tgtEl>
                                        <p:attrNameLst>
                                          <p:attrName>style.visibility</p:attrName>
                                        </p:attrNameLst>
                                      </p:cBhvr>
                                      <p:to>
                                        <p:strVal val="visible"/>
                                      </p:to>
                                    </p:set>
                                    <p:animEffect transition="in" filter="checkerboard(across)">
                                      <p:cBhvr>
                                        <p:cTn id="13" dur="500"/>
                                        <p:tgtEl>
                                          <p:spTgt spid="285699">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9" fill="hold" grpId="0" nodeType="clickEffect">
                                  <p:stCondLst>
                                    <p:cond delay="0"/>
                                  </p:stCondLst>
                                  <p:childTnLst>
                                    <p:set>
                                      <p:cBhvr>
                                        <p:cTn id="17" dur="1" fill="hold">
                                          <p:stCondLst>
                                            <p:cond delay="0"/>
                                          </p:stCondLst>
                                        </p:cTn>
                                        <p:tgtEl>
                                          <p:spTgt spid="285713"/>
                                        </p:tgtEl>
                                        <p:attrNameLst>
                                          <p:attrName>style.visibility</p:attrName>
                                        </p:attrNameLst>
                                      </p:cBhvr>
                                      <p:to>
                                        <p:strVal val="visible"/>
                                      </p:to>
                                    </p:set>
                                    <p:anim calcmode="lin" valueType="num">
                                      <p:cBhvr additive="base">
                                        <p:cTn id="18" dur="500" fill="hold"/>
                                        <p:tgtEl>
                                          <p:spTgt spid="285713"/>
                                        </p:tgtEl>
                                        <p:attrNameLst>
                                          <p:attrName>ppt_x</p:attrName>
                                        </p:attrNameLst>
                                      </p:cBhvr>
                                      <p:tavLst>
                                        <p:tav tm="0">
                                          <p:val>
                                            <p:strVal val="0-#ppt_w/2"/>
                                          </p:val>
                                        </p:tav>
                                        <p:tav tm="100000">
                                          <p:val>
                                            <p:strVal val="#ppt_x"/>
                                          </p:val>
                                        </p:tav>
                                      </p:tavLst>
                                    </p:anim>
                                    <p:anim calcmode="lin" valueType="num">
                                      <p:cBhvr additive="base">
                                        <p:cTn id="19" dur="500" fill="hold"/>
                                        <p:tgtEl>
                                          <p:spTgt spid="2857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6D858613-FFFE-4DAF-AF2C-8B37AD2D06CF}"/>
              </a:ext>
            </a:extLst>
          </p:cNvPr>
          <p:cNvSpPr>
            <a:spLocks noGrp="1" noRot="1" noChangeArrowheads="1"/>
          </p:cNvSpPr>
          <p:nvPr>
            <p:ph type="body" idx="1"/>
          </p:nvPr>
        </p:nvSpPr>
        <p:spPr>
          <a:xfrm>
            <a:off x="685800" y="1524000"/>
            <a:ext cx="8153400" cy="4840288"/>
          </a:xfrm>
        </p:spPr>
        <p:txBody>
          <a:bodyPr/>
          <a:lstStyle/>
          <a:p>
            <a:pPr eaLnBrk="1" hangingPunct="1"/>
            <a:r>
              <a:rPr lang="zh-CN" altLang="en-US" sz="2800" dirty="0">
                <a:latin typeface="Times New Roman" panose="02020603050405020304" pitchFamily="18" charset="0"/>
              </a:rPr>
              <a:t>给定函数方式</a:t>
            </a:r>
          </a:p>
          <a:p>
            <a:pPr lvl="1" eaLnBrk="1" hangingPunct="1"/>
            <a:r>
              <a:rPr lang="zh-CN" altLang="en-US" sz="2400" dirty="0">
                <a:latin typeface="Times New Roman" panose="02020603050405020304" pitchFamily="18" charset="0"/>
              </a:rPr>
              <a:t>一旦给定函数，图形包将指定曲线方程投影到显示平面上，且沿着投影函数路径绘制像素位置。</a:t>
            </a:r>
          </a:p>
          <a:p>
            <a:pPr lvl="1" eaLnBrk="1" hangingPunct="1"/>
            <a:r>
              <a:rPr lang="zh-CN" altLang="en-US" sz="2400" dirty="0">
                <a:latin typeface="Times New Roman" panose="02020603050405020304" pitchFamily="18" charset="0"/>
              </a:rPr>
              <a:t>对曲面而言，函数式描述通常嵌入到生成曲面的多边形网格逼近中。</a:t>
            </a:r>
          </a:p>
          <a:p>
            <a:pPr lvl="2" eaLnBrk="1" hangingPunct="1"/>
            <a:r>
              <a:rPr lang="zh-CN" altLang="en-US" sz="2400" dirty="0">
                <a:latin typeface="Times New Roman" panose="02020603050405020304" pitchFamily="18" charset="0"/>
              </a:rPr>
              <a:t>通常使用三角形的多边形曲面片可以确保任一多边形的顶点在一个平面上。有四个或四个以上顶点的多边形其顶点可能会不在一个平面上。</a:t>
            </a:r>
          </a:p>
          <a:p>
            <a:pPr lvl="1" eaLnBrk="1" hangingPunct="1"/>
            <a:r>
              <a:rPr lang="zh-CN" altLang="en-US" sz="2400" dirty="0">
                <a:latin typeface="Times New Roman" panose="02020603050405020304" pitchFamily="18" charset="0"/>
              </a:rPr>
              <a:t>由函数式描述而生成的显示曲面的例子有二次曲面和超二次曲面</a:t>
            </a:r>
            <a:r>
              <a:rPr lang="zh-CN" altLang="en-US" sz="2400" dirty="0"/>
              <a:t> </a:t>
            </a:r>
          </a:p>
        </p:txBody>
      </p:sp>
      <p:sp>
        <p:nvSpPr>
          <p:cNvPr id="4" name="Rectangle 2">
            <a:extLst>
              <a:ext uri="{FF2B5EF4-FFF2-40B4-BE49-F238E27FC236}">
                <a16:creationId xmlns:a16="http://schemas.microsoft.com/office/drawing/2014/main" id="{7D797203-22B8-408D-BC45-EB287D9B0F47}"/>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4183025" y="1996487"/>
            <a:ext cx="1070722" cy="230029"/>
          </a:xfrm>
          <a:prstGeom prst="rect">
            <a:avLst/>
          </a:prstGeom>
          <a:noFill/>
        </p:spPr>
        <p:txBody>
          <a:bodyPr wrap="square" rtlCol="0">
            <a:normAutofit fontScale="47500" lnSpcReduction="20000"/>
          </a:bodyPr>
          <a:lstStyle/>
          <a:p>
            <a:pPr algn="ctr"/>
            <a:r>
              <a:rPr lang="en-US" altLang="zh-CN" sz="1050" kern="2600" spc="2000">
                <a:solidFill>
                  <a:schemeClr val="dk1"/>
                </a:solidFill>
                <a:uFillTx/>
                <a:latin typeface="Arial" panose="020B0604020202020204" pitchFamily="34" charset="0"/>
                <a:ea typeface="Microsoft YaHei" panose="020B0503020204020204" charset="-122"/>
                <a:cs typeface="Arial" panose="020B0604020202020204" pitchFamily="34" charset="0"/>
              </a:rPr>
              <a:t>ONE</a:t>
            </a:r>
          </a:p>
        </p:txBody>
      </p:sp>
      <p:sp>
        <p:nvSpPr>
          <p:cNvPr id="24" name="标题 23"/>
          <p:cNvSpPr>
            <a:spLocks noGrp="1"/>
          </p:cNvSpPr>
          <p:nvPr>
            <p:ph type="title"/>
            <p:custDataLst>
              <p:tags r:id="rId3"/>
            </p:custDataLst>
          </p:nvPr>
        </p:nvSpPr>
        <p:spPr>
          <a:xfrm>
            <a:off x="3907790" y="2698750"/>
            <a:ext cx="5087620" cy="907415"/>
          </a:xfrm>
        </p:spPr>
        <p:txBody>
          <a:bodyPr wrap="square" lIns="67500" tIns="35100" rIns="67500" bIns="35100">
            <a:normAutofit/>
          </a:bodyPr>
          <a:lstStyle/>
          <a:p>
            <a:pPr marL="0" indent="0" algn="ctr">
              <a:lnSpc>
                <a:spcPct val="120000"/>
              </a:lnSpc>
              <a:spcBef>
                <a:spcPts val="0"/>
              </a:spcBef>
              <a:spcAft>
                <a:spcPts val="0"/>
              </a:spcAft>
              <a:buSzPct val="100000"/>
              <a:buNone/>
            </a:pPr>
            <a:r>
              <a:rPr lang="zh-CN" altLang="en-US" sz="3200" u="none" strike="noStrike" baseline="0">
                <a:solidFill>
                  <a:schemeClr val="accent1"/>
                </a:solidFill>
                <a:uLnTx/>
                <a:uFillTx/>
              </a:rPr>
              <a:t>第六章 </a:t>
            </a:r>
            <a:r>
              <a:rPr sz="3200" b="1" u="none" strike="noStrike" baseline="0">
                <a:solidFill>
                  <a:schemeClr val="accent1"/>
                </a:solidFill>
                <a:uLnTx/>
                <a:uFillTx/>
              </a:rPr>
              <a:t>三维模型表示</a:t>
            </a:r>
          </a:p>
        </p:txBody>
      </p:sp>
      <p:sp>
        <p:nvSpPr>
          <p:cNvPr id="25" name="文本框 24"/>
          <p:cNvSpPr txBox="1"/>
          <p:nvPr>
            <p:custDataLst>
              <p:tags r:id="rId4"/>
            </p:custDataLst>
          </p:nvPr>
        </p:nvSpPr>
        <p:spPr>
          <a:xfrm>
            <a:off x="2885688" y="2653343"/>
            <a:ext cx="966778" cy="998117"/>
          </a:xfrm>
          <a:prstGeom prst="rect">
            <a:avLst/>
          </a:prstGeom>
          <a:noFill/>
        </p:spPr>
        <p:txBody>
          <a:bodyPr wrap="square" lIns="67500" tIns="35100" rIns="67500" bIns="35100" rtlCol="0" anchor="ctr">
            <a:normAutofit/>
          </a:bodyPr>
          <a:lstStyle/>
          <a:p>
            <a:pPr algn="ctr"/>
            <a:r>
              <a:rPr lang="en-US" altLang="zh-CN" sz="6000">
                <a:solidFill>
                  <a:schemeClr val="accent6"/>
                </a:solidFill>
              </a:rPr>
              <a:t>1</a:t>
            </a:r>
          </a:p>
        </p:txBody>
      </p:sp>
      <p:sp>
        <p:nvSpPr>
          <p:cNvPr id="2" name="剪去单角的矩形 1"/>
          <p:cNvSpPr/>
          <p:nvPr/>
        </p:nvSpPr>
        <p:spPr>
          <a:xfrm>
            <a:off x="4687570" y="5157470"/>
            <a:ext cx="3528695" cy="1224280"/>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1">
                <a:solidFill>
                  <a:srgbClr val="FF0000"/>
                </a:solidFill>
              </a:rPr>
              <a:t>思考一下</a:t>
            </a:r>
            <a:r>
              <a:rPr lang="zh-CN" altLang="en-US">
                <a:solidFill>
                  <a:srgbClr val="FF0000"/>
                </a:solidFill>
              </a:rPr>
              <a:t>：这部分内容应该要达到什么目的？与管线什么关系</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1BAEE10-9DF9-4C05-88CE-E7CDDFA40FD0}"/>
              </a:ext>
            </a:extLst>
          </p:cNvPr>
          <p:cNvSpPr>
            <a:spLocks noGrp="1" noRot="1" noChangeArrowheads="1"/>
          </p:cNvSpPr>
          <p:nvPr>
            <p:ph type="body" idx="1"/>
          </p:nvPr>
        </p:nvSpPr>
        <p:spPr>
          <a:xfrm>
            <a:off x="685800" y="1268413"/>
            <a:ext cx="8153400" cy="3692525"/>
          </a:xfrm>
        </p:spPr>
        <p:txBody>
          <a:bodyPr/>
          <a:lstStyle/>
          <a:p>
            <a:pPr lvl="1" eaLnBrk="1" hangingPunct="1">
              <a:lnSpc>
                <a:spcPct val="90000"/>
              </a:lnSpc>
              <a:buFont typeface="Wingdings" panose="05000000000000000000" pitchFamily="2" charset="2"/>
              <a:buNone/>
            </a:pPr>
            <a:r>
              <a:rPr lang="zh-CN" altLang="en-US" sz="3600" b="0" dirty="0">
                <a:solidFill>
                  <a:schemeClr val="accent2"/>
                </a:solidFill>
                <a:latin typeface="楷体_GB2312" pitchFamily="49" charset="-122"/>
                <a:ea typeface="楷体_GB2312" pitchFamily="49" charset="-122"/>
              </a:rPr>
              <a:t>球面</a:t>
            </a:r>
          </a:p>
          <a:p>
            <a:pPr lvl="1" eaLnBrk="1" hangingPunct="1">
              <a:lnSpc>
                <a:spcPct val="90000"/>
              </a:lnSpc>
              <a:buFont typeface="Wingdings" panose="05000000000000000000" pitchFamily="2" charset="2"/>
              <a:buNone/>
            </a:pPr>
            <a:r>
              <a:rPr lang="en-US" altLang="zh-CN" sz="3600" b="0" dirty="0">
                <a:latin typeface="楷体_GB2312" pitchFamily="49" charset="-122"/>
                <a:ea typeface="楷体_GB2312" pitchFamily="49" charset="-122"/>
              </a:rPr>
              <a:t>x</a:t>
            </a:r>
            <a:r>
              <a:rPr lang="en-US" altLang="zh-CN" sz="3600" b="0" baseline="30000" dirty="0">
                <a:latin typeface="楷体_GB2312" pitchFamily="49" charset="-122"/>
                <a:ea typeface="楷体_GB2312" pitchFamily="49" charset="-122"/>
              </a:rPr>
              <a:t>2</a:t>
            </a:r>
            <a:r>
              <a:rPr lang="en-US" altLang="zh-CN" sz="3600" b="0" dirty="0">
                <a:latin typeface="楷体_GB2312" pitchFamily="49" charset="-122"/>
                <a:ea typeface="楷体_GB2312" pitchFamily="49" charset="-122"/>
              </a:rPr>
              <a:t>+y</a:t>
            </a:r>
            <a:r>
              <a:rPr lang="en-US" altLang="zh-CN" sz="3600" b="0" baseline="30000" dirty="0">
                <a:latin typeface="楷体_GB2312" pitchFamily="49" charset="-122"/>
                <a:ea typeface="楷体_GB2312" pitchFamily="49" charset="-122"/>
              </a:rPr>
              <a:t>2</a:t>
            </a:r>
            <a:r>
              <a:rPr lang="en-US" altLang="zh-CN" sz="3600" b="0" dirty="0">
                <a:latin typeface="楷体_GB2312" pitchFamily="49" charset="-122"/>
                <a:ea typeface="楷体_GB2312" pitchFamily="49" charset="-122"/>
              </a:rPr>
              <a:t>+z</a:t>
            </a:r>
            <a:r>
              <a:rPr lang="en-US" altLang="zh-CN" sz="3600" b="0" baseline="30000" dirty="0">
                <a:latin typeface="楷体_GB2312" pitchFamily="49" charset="-122"/>
                <a:ea typeface="楷体_GB2312" pitchFamily="49" charset="-122"/>
              </a:rPr>
              <a:t>2</a:t>
            </a:r>
            <a:r>
              <a:rPr lang="en-US" altLang="zh-CN" sz="3600" b="0" dirty="0">
                <a:latin typeface="楷体_GB2312" pitchFamily="49" charset="-122"/>
                <a:ea typeface="楷体_GB2312" pitchFamily="49" charset="-122"/>
              </a:rPr>
              <a:t>=r</a:t>
            </a:r>
            <a:r>
              <a:rPr lang="en-US" altLang="zh-CN" sz="3600" b="0" baseline="30000" dirty="0">
                <a:latin typeface="楷体_GB2312" pitchFamily="49" charset="-122"/>
                <a:ea typeface="楷体_GB2312" pitchFamily="49" charset="-122"/>
              </a:rPr>
              <a:t>2  </a:t>
            </a:r>
            <a:r>
              <a:rPr lang="zh-CN" altLang="en-US" sz="3600" b="0" dirty="0">
                <a:latin typeface="楷体_GB2312" pitchFamily="49" charset="-122"/>
                <a:ea typeface="楷体_GB2312" pitchFamily="49" charset="-122"/>
              </a:rPr>
              <a:t>或者</a:t>
            </a:r>
          </a:p>
          <a:p>
            <a:pPr lvl="1" eaLnBrk="1" hangingPunct="1">
              <a:lnSpc>
                <a:spcPct val="90000"/>
              </a:lnSpc>
              <a:buFont typeface="Wingdings" panose="05000000000000000000" pitchFamily="2" charset="2"/>
              <a:buNone/>
            </a:pPr>
            <a:r>
              <a:rPr lang="en-US" altLang="zh-CN" sz="3600" b="0" dirty="0">
                <a:latin typeface="楷体_GB2312" pitchFamily="49" charset="-122"/>
                <a:ea typeface="楷体_GB2312" pitchFamily="49" charset="-122"/>
              </a:rPr>
              <a:t>x=</a:t>
            </a:r>
            <a:r>
              <a:rPr lang="en-US" altLang="zh-CN" sz="3600" b="0" dirty="0" err="1">
                <a:latin typeface="楷体_GB2312" pitchFamily="49" charset="-122"/>
                <a:ea typeface="楷体_GB2312" pitchFamily="49" charset="-122"/>
              </a:rPr>
              <a:t>rcos</a:t>
            </a:r>
            <a:r>
              <a:rPr lang="el-GR" altLang="zh-CN" sz="3600" b="0" dirty="0">
                <a:latin typeface="楷体_GB2312" pitchFamily="49" charset="-122"/>
                <a:ea typeface="楷体_GB2312" pitchFamily="49" charset="-122"/>
              </a:rPr>
              <a:t>Φ</a:t>
            </a:r>
            <a:r>
              <a:rPr lang="en-US" altLang="zh-CN" sz="3600" b="0" dirty="0">
                <a:latin typeface="楷体_GB2312" pitchFamily="49" charset="-122"/>
                <a:ea typeface="楷体_GB2312" pitchFamily="49" charset="-122"/>
              </a:rPr>
              <a:t>cos</a:t>
            </a:r>
            <a:r>
              <a:rPr lang="el-GR" altLang="zh-CN" sz="3600" b="0" dirty="0">
                <a:latin typeface="楷体_GB2312" pitchFamily="49" charset="-122"/>
                <a:ea typeface="楷体_GB2312" pitchFamily="49" charset="-122"/>
              </a:rPr>
              <a:t>θ</a:t>
            </a:r>
            <a:r>
              <a:rPr lang="en-US" altLang="zh-CN" sz="3600" b="0" dirty="0">
                <a:latin typeface="楷体_GB2312" pitchFamily="49" charset="-122"/>
                <a:ea typeface="楷体_GB2312" pitchFamily="49" charset="-122"/>
              </a:rPr>
              <a:t> -</a:t>
            </a:r>
            <a:r>
              <a:rPr lang="el-GR" altLang="zh-CN" sz="3600" b="0" dirty="0">
                <a:latin typeface="楷体_GB2312" pitchFamily="49" charset="-122"/>
                <a:ea typeface="楷体_GB2312" pitchFamily="49" charset="-122"/>
              </a:rPr>
              <a:t>π</a:t>
            </a:r>
            <a:r>
              <a:rPr lang="en-US" altLang="zh-CN" sz="3600" b="0" dirty="0">
                <a:latin typeface="楷体_GB2312" pitchFamily="49" charset="-122"/>
                <a:ea typeface="楷体_GB2312" pitchFamily="49" charset="-122"/>
              </a:rPr>
              <a:t>/2 &lt;=</a:t>
            </a:r>
            <a:r>
              <a:rPr lang="el-GR" altLang="zh-CN" sz="3600" b="0" dirty="0">
                <a:latin typeface="楷体_GB2312" pitchFamily="49" charset="-122"/>
                <a:ea typeface="楷体_GB2312" pitchFamily="49" charset="-122"/>
              </a:rPr>
              <a:t>Φ</a:t>
            </a:r>
            <a:r>
              <a:rPr lang="en-US" altLang="zh-CN" sz="3600" b="0" dirty="0">
                <a:latin typeface="楷体_GB2312" pitchFamily="49" charset="-122"/>
                <a:ea typeface="楷体_GB2312" pitchFamily="49" charset="-122"/>
              </a:rPr>
              <a:t>&lt;=</a:t>
            </a:r>
            <a:r>
              <a:rPr lang="el-GR" altLang="zh-CN" sz="3600" b="0" dirty="0">
                <a:latin typeface="楷体_GB2312" pitchFamily="49" charset="-122"/>
                <a:ea typeface="楷体_GB2312" pitchFamily="49" charset="-122"/>
              </a:rPr>
              <a:t>π</a:t>
            </a:r>
            <a:r>
              <a:rPr lang="en-US" altLang="zh-CN" sz="3600" b="0" dirty="0">
                <a:latin typeface="楷体_GB2312" pitchFamily="49" charset="-122"/>
                <a:ea typeface="楷体_GB2312" pitchFamily="49" charset="-122"/>
              </a:rPr>
              <a:t>/2</a:t>
            </a:r>
            <a:endParaRPr lang="el-GR" altLang="zh-CN" sz="3600" b="0" dirty="0">
              <a:latin typeface="楷体_GB2312" pitchFamily="49" charset="-122"/>
              <a:ea typeface="楷体_GB2312" pitchFamily="49" charset="-122"/>
            </a:endParaRPr>
          </a:p>
          <a:p>
            <a:pPr lvl="1" eaLnBrk="1" hangingPunct="1">
              <a:lnSpc>
                <a:spcPct val="90000"/>
              </a:lnSpc>
              <a:buFont typeface="Wingdings" panose="05000000000000000000" pitchFamily="2" charset="2"/>
              <a:buNone/>
            </a:pPr>
            <a:r>
              <a:rPr lang="en-US" altLang="zh-CN" sz="3600" b="0" dirty="0">
                <a:latin typeface="楷体_GB2312" pitchFamily="49" charset="-122"/>
                <a:ea typeface="楷体_GB2312" pitchFamily="49" charset="-122"/>
              </a:rPr>
              <a:t>y=</a:t>
            </a:r>
            <a:r>
              <a:rPr lang="en-US" altLang="zh-CN" sz="3600" b="0" dirty="0" err="1">
                <a:latin typeface="楷体_GB2312" pitchFamily="49" charset="-122"/>
                <a:ea typeface="楷体_GB2312" pitchFamily="49" charset="-122"/>
              </a:rPr>
              <a:t>rcos</a:t>
            </a:r>
            <a:r>
              <a:rPr lang="el-GR" altLang="zh-CN" sz="3600" b="0" dirty="0">
                <a:latin typeface="楷体_GB2312" pitchFamily="49" charset="-122"/>
                <a:ea typeface="楷体_GB2312" pitchFamily="49" charset="-122"/>
              </a:rPr>
              <a:t>Φ</a:t>
            </a:r>
            <a:r>
              <a:rPr lang="en-US" altLang="zh-CN" sz="3600" b="0" dirty="0">
                <a:latin typeface="楷体_GB2312" pitchFamily="49" charset="-122"/>
                <a:ea typeface="楷体_GB2312" pitchFamily="49" charset="-122"/>
              </a:rPr>
              <a:t>sin</a:t>
            </a:r>
            <a:r>
              <a:rPr lang="el-GR" altLang="zh-CN" sz="3600" b="0" dirty="0">
                <a:latin typeface="楷体_GB2312" pitchFamily="49" charset="-122"/>
                <a:ea typeface="楷体_GB2312" pitchFamily="49" charset="-122"/>
              </a:rPr>
              <a:t>θ </a:t>
            </a:r>
            <a:r>
              <a:rPr lang="en-US" altLang="zh-CN" sz="3600" b="0" dirty="0">
                <a:latin typeface="楷体_GB2312" pitchFamily="49" charset="-122"/>
                <a:ea typeface="楷体_GB2312" pitchFamily="49" charset="-122"/>
              </a:rPr>
              <a:t>-</a:t>
            </a:r>
            <a:r>
              <a:rPr lang="el-GR" altLang="zh-CN" sz="3600" b="0" dirty="0">
                <a:latin typeface="楷体_GB2312" pitchFamily="49" charset="-122"/>
                <a:ea typeface="楷体_GB2312" pitchFamily="49" charset="-122"/>
              </a:rPr>
              <a:t>π</a:t>
            </a:r>
            <a:r>
              <a:rPr lang="en-US" altLang="zh-CN" sz="3600" b="0" dirty="0">
                <a:latin typeface="楷体_GB2312" pitchFamily="49" charset="-122"/>
                <a:ea typeface="楷体_GB2312" pitchFamily="49" charset="-122"/>
              </a:rPr>
              <a:t>&lt;=</a:t>
            </a:r>
            <a:r>
              <a:rPr lang="el-GR" altLang="zh-CN" sz="3600" b="0" dirty="0">
                <a:latin typeface="楷体_GB2312" pitchFamily="49" charset="-122"/>
                <a:ea typeface="楷体_GB2312" pitchFamily="49" charset="-122"/>
              </a:rPr>
              <a:t>θ</a:t>
            </a:r>
            <a:r>
              <a:rPr lang="en-US" altLang="zh-CN" sz="3600" b="0" dirty="0">
                <a:latin typeface="楷体_GB2312" pitchFamily="49" charset="-122"/>
                <a:ea typeface="楷体_GB2312" pitchFamily="49" charset="-122"/>
              </a:rPr>
              <a:t>&lt;=</a:t>
            </a:r>
            <a:r>
              <a:rPr lang="el-GR" altLang="zh-CN" sz="3600" b="0" dirty="0">
                <a:latin typeface="楷体_GB2312" pitchFamily="49" charset="-122"/>
                <a:ea typeface="楷体_GB2312" pitchFamily="49" charset="-122"/>
              </a:rPr>
              <a:t>π</a:t>
            </a:r>
            <a:r>
              <a:rPr lang="en-US" altLang="zh-CN" sz="3600" b="0" dirty="0">
                <a:latin typeface="楷体_GB2312" pitchFamily="49" charset="-122"/>
                <a:ea typeface="楷体_GB2312" pitchFamily="49" charset="-122"/>
              </a:rPr>
              <a:t> </a:t>
            </a:r>
          </a:p>
          <a:p>
            <a:pPr lvl="1" eaLnBrk="1" hangingPunct="1">
              <a:lnSpc>
                <a:spcPct val="90000"/>
              </a:lnSpc>
              <a:buFont typeface="Wingdings" panose="05000000000000000000" pitchFamily="2" charset="2"/>
              <a:buNone/>
            </a:pPr>
            <a:r>
              <a:rPr lang="en-US" altLang="zh-CN" sz="3600" b="0" dirty="0">
                <a:latin typeface="楷体_GB2312" pitchFamily="49" charset="-122"/>
                <a:ea typeface="楷体_GB2312" pitchFamily="49" charset="-122"/>
              </a:rPr>
              <a:t>z=</a:t>
            </a:r>
            <a:r>
              <a:rPr lang="en-US" altLang="zh-CN" sz="3600" b="0" dirty="0" err="1">
                <a:latin typeface="楷体_GB2312" pitchFamily="49" charset="-122"/>
                <a:ea typeface="楷体_GB2312" pitchFamily="49" charset="-122"/>
              </a:rPr>
              <a:t>rsin</a:t>
            </a:r>
            <a:r>
              <a:rPr lang="el-GR" altLang="zh-CN" sz="3600" b="0" dirty="0">
                <a:latin typeface="楷体_GB2312" pitchFamily="49" charset="-122"/>
                <a:ea typeface="楷体_GB2312" pitchFamily="49" charset="-122"/>
              </a:rPr>
              <a:t>θ</a:t>
            </a:r>
            <a:endParaRPr lang="zh-CN" altLang="en-US" dirty="0"/>
          </a:p>
        </p:txBody>
      </p:sp>
      <p:pic>
        <p:nvPicPr>
          <p:cNvPr id="473092" name="Picture 4">
            <a:extLst>
              <a:ext uri="{FF2B5EF4-FFF2-40B4-BE49-F238E27FC236}">
                <a16:creationId xmlns:a16="http://schemas.microsoft.com/office/drawing/2014/main" id="{D3D3DC8D-9DF9-4047-B6A1-1BF1565BEB56}"/>
              </a:ext>
            </a:extLst>
          </p:cNvPr>
          <p:cNvPicPr>
            <a:picLocks noChangeAspect="1" noChangeArrowheads="1"/>
          </p:cNvPicPr>
          <p:nvPr/>
        </p:nvPicPr>
        <p:blipFill>
          <a:blip r:embed="rId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5003800" y="4149725"/>
            <a:ext cx="204787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7AF3DDE7-19E7-4637-99F0-4290D0C9DFDD}"/>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73092"/>
                                        </p:tgtEl>
                                        <p:attrNameLst>
                                          <p:attrName>style.visibility</p:attrName>
                                        </p:attrNameLst>
                                      </p:cBhvr>
                                      <p:to>
                                        <p:strVal val="visible"/>
                                      </p:to>
                                    </p:set>
                                    <p:anim calcmode="lin" valueType="num">
                                      <p:cBhvr additive="base">
                                        <p:cTn id="7" dur="500" fill="hold"/>
                                        <p:tgtEl>
                                          <p:spTgt spid="473092"/>
                                        </p:tgtEl>
                                        <p:attrNameLst>
                                          <p:attrName>ppt_x</p:attrName>
                                        </p:attrNameLst>
                                      </p:cBhvr>
                                      <p:tavLst>
                                        <p:tav tm="0">
                                          <p:val>
                                            <p:strVal val="#ppt_x"/>
                                          </p:val>
                                        </p:tav>
                                        <p:tav tm="100000">
                                          <p:val>
                                            <p:strVal val="#ppt_x"/>
                                          </p:val>
                                        </p:tav>
                                      </p:tavLst>
                                    </p:anim>
                                    <p:anim calcmode="lin" valueType="num">
                                      <p:cBhvr additive="base">
                                        <p:cTn id="8" dur="500" fill="hold"/>
                                        <p:tgtEl>
                                          <p:spTgt spid="4730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37FC7C7-5AAB-4D13-B63F-8593BB4764A2}"/>
              </a:ext>
            </a:extLst>
          </p:cNvPr>
          <p:cNvSpPr>
            <a:spLocks noGrp="1" noRot="1" noChangeArrowheads="1"/>
          </p:cNvSpPr>
          <p:nvPr>
            <p:ph type="body" idx="1"/>
          </p:nvPr>
        </p:nvSpPr>
        <p:spPr>
          <a:xfrm>
            <a:off x="685800" y="1268413"/>
            <a:ext cx="8153400" cy="3814762"/>
          </a:xfrm>
        </p:spPr>
        <p:txBody>
          <a:bodyPr/>
          <a:lstStyle/>
          <a:p>
            <a:pPr lvl="1" eaLnBrk="1" hangingPunct="1">
              <a:lnSpc>
                <a:spcPct val="90000"/>
              </a:lnSpc>
              <a:buFont typeface="Wingdings" panose="05000000000000000000" pitchFamily="2" charset="2"/>
              <a:buNone/>
            </a:pPr>
            <a:r>
              <a:rPr lang="zh-CN" altLang="en-US" sz="3200" b="0" dirty="0">
                <a:solidFill>
                  <a:schemeClr val="accent2"/>
                </a:solidFill>
                <a:latin typeface="楷体_GB2312" pitchFamily="49" charset="-122"/>
                <a:ea typeface="楷体_GB2312" pitchFamily="49" charset="-122"/>
              </a:rPr>
              <a:t>环面</a:t>
            </a:r>
          </a:p>
          <a:p>
            <a:pPr lvl="1" eaLnBrk="1" hangingPunct="1">
              <a:lnSpc>
                <a:spcPct val="90000"/>
              </a:lnSpc>
              <a:buFont typeface="Wingdings" panose="05000000000000000000" pitchFamily="2" charset="2"/>
              <a:buNone/>
            </a:pPr>
            <a:r>
              <a:rPr lang="en-US" altLang="en-US" sz="3200" b="0" dirty="0">
                <a:latin typeface="楷体_GB2312" pitchFamily="49" charset="-122"/>
                <a:ea typeface="楷体_GB2312" pitchFamily="49" charset="-122"/>
              </a:rPr>
              <a:t>[r-sqrt((x/</a:t>
            </a:r>
            <a:r>
              <a:rPr lang="en-US" altLang="en-US" sz="3200" b="0" dirty="0" err="1">
                <a:latin typeface="楷体_GB2312" pitchFamily="49" charset="-122"/>
                <a:ea typeface="楷体_GB2312" pitchFamily="49" charset="-122"/>
              </a:rPr>
              <a:t>rx</a:t>
            </a:r>
            <a:r>
              <a:rPr lang="en-US" altLang="en-US" sz="3200" b="0" dirty="0">
                <a:latin typeface="楷体_GB2312" pitchFamily="49" charset="-122"/>
                <a:ea typeface="楷体_GB2312" pitchFamily="49" charset="-122"/>
              </a:rPr>
              <a:t>)2+(y/</a:t>
            </a:r>
            <a:r>
              <a:rPr lang="en-US" altLang="en-US" sz="3200" b="0" dirty="0" err="1">
                <a:latin typeface="楷体_GB2312" pitchFamily="49" charset="-122"/>
                <a:ea typeface="楷体_GB2312" pitchFamily="49" charset="-122"/>
              </a:rPr>
              <a:t>ry</a:t>
            </a:r>
            <a:r>
              <a:rPr lang="en-US" altLang="en-US" sz="3200" b="0" dirty="0">
                <a:latin typeface="楷体_GB2312" pitchFamily="49" charset="-122"/>
                <a:ea typeface="楷体_GB2312" pitchFamily="49" charset="-122"/>
              </a:rPr>
              <a:t>)2)]+(z/r2)2=1</a:t>
            </a:r>
          </a:p>
          <a:p>
            <a:pPr lvl="1" eaLnBrk="1" hangingPunct="1">
              <a:lnSpc>
                <a:spcPct val="90000"/>
              </a:lnSpc>
              <a:buFont typeface="Wingdings" panose="05000000000000000000" pitchFamily="2" charset="2"/>
              <a:buNone/>
            </a:pPr>
            <a:r>
              <a:rPr lang="en-US" altLang="en-US" sz="3200" b="0" dirty="0" err="1">
                <a:latin typeface="楷体_GB2312" pitchFamily="49" charset="-122"/>
                <a:ea typeface="楷体_GB2312" pitchFamily="49" charset="-122"/>
              </a:rPr>
              <a:t>或者</a:t>
            </a:r>
            <a:endParaRPr lang="en-US" altLang="en-US" sz="3200" b="0" dirty="0">
              <a:latin typeface="楷体_GB2312" pitchFamily="49" charset="-122"/>
              <a:ea typeface="楷体_GB2312" pitchFamily="49" charset="-122"/>
            </a:endParaRPr>
          </a:p>
          <a:p>
            <a:pPr lvl="1" eaLnBrk="1" hangingPunct="1">
              <a:lnSpc>
                <a:spcPct val="90000"/>
              </a:lnSpc>
              <a:buFont typeface="Wingdings" panose="05000000000000000000" pitchFamily="2" charset="2"/>
              <a:buNone/>
            </a:pPr>
            <a:r>
              <a:rPr lang="en-US" altLang="en-US" sz="3200" b="0" dirty="0">
                <a:latin typeface="楷体_GB2312" pitchFamily="49" charset="-122"/>
                <a:ea typeface="楷体_GB2312" pitchFamily="49" charset="-122"/>
              </a:rPr>
              <a:t>x=</a:t>
            </a:r>
            <a:r>
              <a:rPr lang="en-US" altLang="en-US" sz="3200" b="0" dirty="0" err="1">
                <a:latin typeface="楷体_GB2312" pitchFamily="49" charset="-122"/>
                <a:ea typeface="楷体_GB2312" pitchFamily="49" charset="-122"/>
              </a:rPr>
              <a:t>rx</a:t>
            </a:r>
            <a:r>
              <a:rPr lang="en-US" altLang="en-US" sz="3200" b="0" dirty="0">
                <a:latin typeface="楷体_GB2312" pitchFamily="49" charset="-122"/>
                <a:ea typeface="楷体_GB2312" pitchFamily="49" charset="-122"/>
              </a:rPr>
              <a:t>(</a:t>
            </a:r>
            <a:r>
              <a:rPr lang="en-US" altLang="en-US" sz="3200" b="0" dirty="0" err="1">
                <a:latin typeface="楷体_GB2312" pitchFamily="49" charset="-122"/>
                <a:ea typeface="楷体_GB2312" pitchFamily="49" charset="-122"/>
              </a:rPr>
              <a:t>r+cosΦ</a:t>
            </a:r>
            <a:r>
              <a:rPr lang="en-US" altLang="en-US" sz="3200" b="0" dirty="0">
                <a:latin typeface="楷体_GB2312" pitchFamily="49" charset="-122"/>
                <a:ea typeface="楷体_GB2312" pitchFamily="49" charset="-122"/>
              </a:rPr>
              <a:t>)</a:t>
            </a:r>
            <a:r>
              <a:rPr lang="en-US" altLang="en-US" sz="3200" b="0" dirty="0" err="1">
                <a:latin typeface="楷体_GB2312" pitchFamily="49" charset="-122"/>
                <a:ea typeface="楷体_GB2312" pitchFamily="49" charset="-122"/>
              </a:rPr>
              <a:t>cosθ</a:t>
            </a:r>
            <a:r>
              <a:rPr lang="en-US" altLang="en-US" sz="3200" b="0" dirty="0">
                <a:latin typeface="楷体_GB2312" pitchFamily="49" charset="-122"/>
                <a:ea typeface="楷体_GB2312" pitchFamily="49" charset="-122"/>
              </a:rPr>
              <a:t> -π/2 &lt;=Φ&lt;=π/2</a:t>
            </a:r>
          </a:p>
          <a:p>
            <a:pPr lvl="1" eaLnBrk="1" hangingPunct="1">
              <a:lnSpc>
                <a:spcPct val="90000"/>
              </a:lnSpc>
              <a:buFont typeface="Wingdings" panose="05000000000000000000" pitchFamily="2" charset="2"/>
              <a:buNone/>
            </a:pPr>
            <a:r>
              <a:rPr lang="en-US" altLang="en-US" sz="3200" b="0" dirty="0">
                <a:latin typeface="楷体_GB2312" pitchFamily="49" charset="-122"/>
                <a:ea typeface="楷体_GB2312" pitchFamily="49" charset="-122"/>
              </a:rPr>
              <a:t>y=</a:t>
            </a:r>
            <a:r>
              <a:rPr lang="en-US" altLang="en-US" sz="3200" b="0" dirty="0" err="1">
                <a:latin typeface="楷体_GB2312" pitchFamily="49" charset="-122"/>
                <a:ea typeface="楷体_GB2312" pitchFamily="49" charset="-122"/>
              </a:rPr>
              <a:t>ry</a:t>
            </a:r>
            <a:r>
              <a:rPr lang="en-US" altLang="en-US" sz="3200" b="0" dirty="0">
                <a:latin typeface="楷体_GB2312" pitchFamily="49" charset="-122"/>
                <a:ea typeface="楷体_GB2312" pitchFamily="49" charset="-122"/>
              </a:rPr>
              <a:t>(</a:t>
            </a:r>
            <a:r>
              <a:rPr lang="en-US" altLang="en-US" sz="3200" b="0" dirty="0" err="1">
                <a:latin typeface="楷体_GB2312" pitchFamily="49" charset="-122"/>
                <a:ea typeface="楷体_GB2312" pitchFamily="49" charset="-122"/>
              </a:rPr>
              <a:t>r+cosΦ</a:t>
            </a:r>
            <a:r>
              <a:rPr lang="en-US" altLang="en-US" sz="3200" b="0" dirty="0">
                <a:latin typeface="楷体_GB2312" pitchFamily="49" charset="-122"/>
                <a:ea typeface="楷体_GB2312" pitchFamily="49" charset="-122"/>
              </a:rPr>
              <a:t>)</a:t>
            </a:r>
            <a:r>
              <a:rPr lang="en-US" altLang="en-US" sz="3200" b="0" dirty="0" err="1">
                <a:latin typeface="楷体_GB2312" pitchFamily="49" charset="-122"/>
                <a:ea typeface="楷体_GB2312" pitchFamily="49" charset="-122"/>
              </a:rPr>
              <a:t>sinθ</a:t>
            </a:r>
            <a:r>
              <a:rPr lang="en-US" altLang="en-US" sz="3200" b="0" dirty="0">
                <a:latin typeface="楷体_GB2312" pitchFamily="49" charset="-122"/>
                <a:ea typeface="楷体_GB2312" pitchFamily="49" charset="-122"/>
              </a:rPr>
              <a:t> -π&lt;=θ&lt;=π </a:t>
            </a:r>
          </a:p>
          <a:p>
            <a:pPr lvl="1" eaLnBrk="1" hangingPunct="1">
              <a:lnSpc>
                <a:spcPct val="90000"/>
              </a:lnSpc>
              <a:buFont typeface="Wingdings" panose="05000000000000000000" pitchFamily="2" charset="2"/>
              <a:buNone/>
            </a:pPr>
            <a:r>
              <a:rPr lang="en-US" altLang="en-US" sz="3200" b="0" dirty="0">
                <a:latin typeface="楷体_GB2312" pitchFamily="49" charset="-122"/>
                <a:ea typeface="楷体_GB2312" pitchFamily="49" charset="-122"/>
              </a:rPr>
              <a:t>z=</a:t>
            </a:r>
            <a:r>
              <a:rPr lang="en-US" altLang="en-US" sz="3200" b="0" dirty="0" err="1">
                <a:latin typeface="楷体_GB2312" pitchFamily="49" charset="-122"/>
                <a:ea typeface="楷体_GB2312" pitchFamily="49" charset="-122"/>
              </a:rPr>
              <a:t>rzsinθ</a:t>
            </a:r>
            <a:endParaRPr lang="zh-CN" altLang="en-US" sz="3200" b="0" dirty="0">
              <a:latin typeface="楷体_GB2312" pitchFamily="49" charset="-122"/>
              <a:ea typeface="楷体_GB2312" pitchFamily="49" charset="-122"/>
            </a:endParaRPr>
          </a:p>
        </p:txBody>
      </p:sp>
      <p:pic>
        <p:nvPicPr>
          <p:cNvPr id="475141" name="Picture 5">
            <a:extLst>
              <a:ext uri="{FF2B5EF4-FFF2-40B4-BE49-F238E27FC236}">
                <a16:creationId xmlns:a16="http://schemas.microsoft.com/office/drawing/2014/main" id="{EAECD291-6173-4E50-926F-495D386C2EAE}"/>
              </a:ext>
            </a:extLst>
          </p:cNvPr>
          <p:cNvPicPr>
            <a:picLocks noChangeAspect="1" noChangeArrowheads="1"/>
          </p:cNvPicPr>
          <p:nvPr/>
        </p:nvPicPr>
        <p:blipFill>
          <a:blip r:embed="rId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4211638" y="4508500"/>
            <a:ext cx="352901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1A787C8A-FD50-4CEE-BB21-8140C8FA7696}"/>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475141"/>
                                        </p:tgtEl>
                                        <p:attrNameLst>
                                          <p:attrName>style.visibility</p:attrName>
                                        </p:attrNameLst>
                                      </p:cBhvr>
                                      <p:to>
                                        <p:strVal val="visible"/>
                                      </p:to>
                                    </p:set>
                                    <p:anim calcmode="lin" valueType="num">
                                      <p:cBhvr additive="base">
                                        <p:cTn id="7" dur="500" fill="hold"/>
                                        <p:tgtEl>
                                          <p:spTgt spid="475141"/>
                                        </p:tgtEl>
                                        <p:attrNameLst>
                                          <p:attrName>ppt_x</p:attrName>
                                        </p:attrNameLst>
                                      </p:cBhvr>
                                      <p:tavLst>
                                        <p:tav tm="0">
                                          <p:val>
                                            <p:strVal val="0-#ppt_w/2"/>
                                          </p:val>
                                        </p:tav>
                                        <p:tav tm="100000">
                                          <p:val>
                                            <p:strVal val="#ppt_x"/>
                                          </p:val>
                                        </p:tav>
                                      </p:tavLst>
                                    </p:anim>
                                    <p:anim calcmode="lin" valueType="num">
                                      <p:cBhvr additive="base">
                                        <p:cTn id="8" dur="500" fill="hold"/>
                                        <p:tgtEl>
                                          <p:spTgt spid="4751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D67F350-E08F-4C1E-B640-5E8FA681CD56}"/>
              </a:ext>
            </a:extLst>
          </p:cNvPr>
          <p:cNvSpPr>
            <a:spLocks noGrp="1" noRot="1" noChangeArrowheads="1"/>
          </p:cNvSpPr>
          <p:nvPr>
            <p:ph type="body" idx="1"/>
          </p:nvPr>
        </p:nvSpPr>
        <p:spPr>
          <a:xfrm>
            <a:off x="685800" y="1268413"/>
            <a:ext cx="8153400" cy="3692525"/>
          </a:xfrm>
        </p:spPr>
        <p:txBody>
          <a:bodyPr/>
          <a:lstStyle/>
          <a:p>
            <a:pPr lvl="1" eaLnBrk="1" hangingPunct="1">
              <a:lnSpc>
                <a:spcPct val="90000"/>
              </a:lnSpc>
              <a:buFont typeface="Wingdings" panose="05000000000000000000" pitchFamily="2" charset="2"/>
              <a:buNone/>
            </a:pPr>
            <a:r>
              <a:rPr lang="zh-CN" altLang="en-US" sz="3600" b="0" dirty="0">
                <a:solidFill>
                  <a:schemeClr val="accent2"/>
                </a:solidFill>
                <a:latin typeface="楷体_GB2312" pitchFamily="49" charset="-122"/>
                <a:ea typeface="楷体_GB2312" pitchFamily="49" charset="-122"/>
              </a:rPr>
              <a:t>椭球面</a:t>
            </a:r>
          </a:p>
          <a:p>
            <a:pPr lvl="1" eaLnBrk="1" hangingPunct="1">
              <a:lnSpc>
                <a:spcPct val="90000"/>
              </a:lnSpc>
              <a:buFont typeface="Wingdings" panose="05000000000000000000" pitchFamily="2" charset="2"/>
              <a:buNone/>
            </a:pPr>
            <a:r>
              <a:rPr lang="en-US" altLang="zh-CN" sz="3600" b="0" dirty="0">
                <a:latin typeface="楷体_GB2312" pitchFamily="49" charset="-122"/>
                <a:ea typeface="楷体_GB2312" pitchFamily="49" charset="-122"/>
              </a:rPr>
              <a:t>(x/</a:t>
            </a:r>
            <a:r>
              <a:rPr lang="en-US" altLang="zh-CN" sz="3600" b="0" dirty="0" err="1">
                <a:latin typeface="楷体_GB2312" pitchFamily="49" charset="-122"/>
                <a:ea typeface="楷体_GB2312" pitchFamily="49" charset="-122"/>
              </a:rPr>
              <a:t>r</a:t>
            </a:r>
            <a:r>
              <a:rPr lang="en-US" altLang="zh-CN" sz="3600" b="0" baseline="-25000" dirty="0" err="1">
                <a:latin typeface="楷体_GB2312" pitchFamily="49" charset="-122"/>
                <a:ea typeface="楷体_GB2312" pitchFamily="49" charset="-122"/>
              </a:rPr>
              <a:t>x</a:t>
            </a:r>
            <a:r>
              <a:rPr lang="en-US" altLang="zh-CN" sz="3600" b="0" baseline="-25000" dirty="0">
                <a:latin typeface="楷体_GB2312" pitchFamily="49" charset="-122"/>
                <a:ea typeface="楷体_GB2312" pitchFamily="49" charset="-122"/>
              </a:rPr>
              <a:t>)</a:t>
            </a:r>
            <a:r>
              <a:rPr lang="en-US" altLang="zh-CN" sz="3600" b="0" baseline="30000" dirty="0">
                <a:latin typeface="楷体_GB2312" pitchFamily="49" charset="-122"/>
                <a:ea typeface="楷体_GB2312" pitchFamily="49" charset="-122"/>
              </a:rPr>
              <a:t>2</a:t>
            </a:r>
            <a:r>
              <a:rPr lang="en-US" altLang="zh-CN" sz="3600" b="0" dirty="0">
                <a:latin typeface="楷体_GB2312" pitchFamily="49" charset="-122"/>
                <a:ea typeface="楷体_GB2312" pitchFamily="49" charset="-122"/>
              </a:rPr>
              <a:t>+(y/</a:t>
            </a:r>
            <a:r>
              <a:rPr lang="en-US" altLang="zh-CN" sz="3600" b="0" dirty="0" err="1">
                <a:latin typeface="楷体_GB2312" pitchFamily="49" charset="-122"/>
                <a:ea typeface="楷体_GB2312" pitchFamily="49" charset="-122"/>
              </a:rPr>
              <a:t>r</a:t>
            </a:r>
            <a:r>
              <a:rPr lang="en-US" altLang="zh-CN" sz="3600" b="0" baseline="-25000" dirty="0" err="1">
                <a:latin typeface="楷体_GB2312" pitchFamily="49" charset="-122"/>
                <a:ea typeface="楷体_GB2312" pitchFamily="49" charset="-122"/>
              </a:rPr>
              <a:t>y</a:t>
            </a:r>
            <a:r>
              <a:rPr lang="en-US" altLang="zh-CN" sz="3600" b="0" dirty="0">
                <a:latin typeface="楷体_GB2312" pitchFamily="49" charset="-122"/>
                <a:ea typeface="楷体_GB2312" pitchFamily="49" charset="-122"/>
              </a:rPr>
              <a:t>)</a:t>
            </a:r>
            <a:r>
              <a:rPr lang="en-US" altLang="zh-CN" sz="3600" b="0" baseline="30000" dirty="0">
                <a:latin typeface="楷体_GB2312" pitchFamily="49" charset="-122"/>
                <a:ea typeface="楷体_GB2312" pitchFamily="49" charset="-122"/>
              </a:rPr>
              <a:t>2</a:t>
            </a:r>
            <a:r>
              <a:rPr lang="en-US" altLang="zh-CN" sz="3600" b="0" dirty="0">
                <a:latin typeface="楷体_GB2312" pitchFamily="49" charset="-122"/>
                <a:ea typeface="楷体_GB2312" pitchFamily="49" charset="-122"/>
              </a:rPr>
              <a:t>+(z/</a:t>
            </a:r>
            <a:r>
              <a:rPr lang="en-US" altLang="zh-CN" sz="3600" b="0" dirty="0" err="1">
                <a:latin typeface="楷体_GB2312" pitchFamily="49" charset="-122"/>
                <a:ea typeface="楷体_GB2312" pitchFamily="49" charset="-122"/>
              </a:rPr>
              <a:t>r</a:t>
            </a:r>
            <a:r>
              <a:rPr lang="en-US" altLang="zh-CN" sz="3600" b="0" baseline="-25000" dirty="0" err="1">
                <a:latin typeface="楷体_GB2312" pitchFamily="49" charset="-122"/>
                <a:ea typeface="楷体_GB2312" pitchFamily="49" charset="-122"/>
              </a:rPr>
              <a:t>z</a:t>
            </a:r>
            <a:r>
              <a:rPr lang="en-US" altLang="zh-CN" sz="3600" b="0" dirty="0">
                <a:latin typeface="楷体_GB2312" pitchFamily="49" charset="-122"/>
                <a:ea typeface="楷体_GB2312" pitchFamily="49" charset="-122"/>
              </a:rPr>
              <a:t>)</a:t>
            </a:r>
            <a:r>
              <a:rPr lang="en-US" altLang="zh-CN" sz="3600" b="0" baseline="30000" dirty="0">
                <a:latin typeface="楷体_GB2312" pitchFamily="49" charset="-122"/>
                <a:ea typeface="楷体_GB2312" pitchFamily="49" charset="-122"/>
              </a:rPr>
              <a:t>2</a:t>
            </a:r>
            <a:r>
              <a:rPr lang="en-US" altLang="zh-CN" sz="3600" b="0" dirty="0">
                <a:latin typeface="楷体_GB2312" pitchFamily="49" charset="-122"/>
                <a:ea typeface="楷体_GB2312" pitchFamily="49" charset="-122"/>
              </a:rPr>
              <a:t>=1</a:t>
            </a:r>
            <a:r>
              <a:rPr lang="en-US" altLang="zh-CN" sz="3600" b="0" baseline="30000" dirty="0">
                <a:latin typeface="楷体_GB2312" pitchFamily="49" charset="-122"/>
                <a:ea typeface="楷体_GB2312" pitchFamily="49" charset="-122"/>
              </a:rPr>
              <a:t>  </a:t>
            </a:r>
            <a:r>
              <a:rPr lang="zh-CN" altLang="en-US" sz="3600" b="0" dirty="0">
                <a:latin typeface="楷体_GB2312" pitchFamily="49" charset="-122"/>
                <a:ea typeface="楷体_GB2312" pitchFamily="49" charset="-122"/>
              </a:rPr>
              <a:t>或者</a:t>
            </a:r>
          </a:p>
          <a:p>
            <a:pPr lvl="1" eaLnBrk="1" hangingPunct="1">
              <a:lnSpc>
                <a:spcPct val="90000"/>
              </a:lnSpc>
              <a:buFont typeface="Wingdings" panose="05000000000000000000" pitchFamily="2" charset="2"/>
              <a:buNone/>
            </a:pPr>
            <a:r>
              <a:rPr lang="en-US" altLang="zh-CN" sz="3600" b="0" dirty="0">
                <a:latin typeface="楷体_GB2312" pitchFamily="49" charset="-122"/>
                <a:ea typeface="楷体_GB2312" pitchFamily="49" charset="-122"/>
              </a:rPr>
              <a:t>x=</a:t>
            </a:r>
            <a:r>
              <a:rPr lang="en-US" altLang="zh-CN" sz="3600" b="0" dirty="0" err="1">
                <a:latin typeface="楷体_GB2312" pitchFamily="49" charset="-122"/>
                <a:ea typeface="楷体_GB2312" pitchFamily="49" charset="-122"/>
              </a:rPr>
              <a:t>r</a:t>
            </a:r>
            <a:r>
              <a:rPr lang="en-US" altLang="zh-CN" sz="3600" b="0" baseline="-25000" dirty="0" err="1">
                <a:latin typeface="楷体_GB2312" pitchFamily="49" charset="-122"/>
                <a:ea typeface="楷体_GB2312" pitchFamily="49" charset="-122"/>
              </a:rPr>
              <a:t>x</a:t>
            </a:r>
            <a:r>
              <a:rPr lang="en-US" altLang="zh-CN" sz="3600" b="0" dirty="0" err="1">
                <a:latin typeface="楷体_GB2312" pitchFamily="49" charset="-122"/>
                <a:ea typeface="楷体_GB2312" pitchFamily="49" charset="-122"/>
              </a:rPr>
              <a:t>cos</a:t>
            </a:r>
            <a:r>
              <a:rPr lang="el-GR" altLang="zh-CN" sz="3600" b="0" dirty="0">
                <a:latin typeface="楷体_GB2312" pitchFamily="49" charset="-122"/>
                <a:ea typeface="楷体_GB2312" pitchFamily="49" charset="-122"/>
              </a:rPr>
              <a:t>Φ</a:t>
            </a:r>
            <a:r>
              <a:rPr lang="en-US" altLang="zh-CN" sz="3600" b="0" dirty="0">
                <a:latin typeface="楷体_GB2312" pitchFamily="49" charset="-122"/>
                <a:ea typeface="楷体_GB2312" pitchFamily="49" charset="-122"/>
              </a:rPr>
              <a:t>cos</a:t>
            </a:r>
            <a:r>
              <a:rPr lang="el-GR" altLang="zh-CN" sz="3600" b="0" dirty="0">
                <a:latin typeface="楷体_GB2312" pitchFamily="49" charset="-122"/>
                <a:ea typeface="楷体_GB2312" pitchFamily="49" charset="-122"/>
              </a:rPr>
              <a:t>θ</a:t>
            </a:r>
            <a:r>
              <a:rPr lang="en-US" altLang="zh-CN" sz="3600" b="0" dirty="0">
                <a:latin typeface="楷体_GB2312" pitchFamily="49" charset="-122"/>
                <a:ea typeface="楷体_GB2312" pitchFamily="49" charset="-122"/>
              </a:rPr>
              <a:t> -</a:t>
            </a:r>
            <a:r>
              <a:rPr lang="el-GR" altLang="zh-CN" sz="3600" b="0" dirty="0">
                <a:latin typeface="楷体_GB2312" pitchFamily="49" charset="-122"/>
                <a:ea typeface="楷体_GB2312" pitchFamily="49" charset="-122"/>
              </a:rPr>
              <a:t>π</a:t>
            </a:r>
            <a:r>
              <a:rPr lang="en-US" altLang="zh-CN" sz="3600" b="0" dirty="0">
                <a:latin typeface="楷体_GB2312" pitchFamily="49" charset="-122"/>
                <a:ea typeface="楷体_GB2312" pitchFamily="49" charset="-122"/>
              </a:rPr>
              <a:t>/2 &lt;=</a:t>
            </a:r>
            <a:r>
              <a:rPr lang="el-GR" altLang="zh-CN" sz="3600" b="0" dirty="0">
                <a:latin typeface="楷体_GB2312" pitchFamily="49" charset="-122"/>
                <a:ea typeface="楷体_GB2312" pitchFamily="49" charset="-122"/>
              </a:rPr>
              <a:t>Φ</a:t>
            </a:r>
            <a:r>
              <a:rPr lang="en-US" altLang="zh-CN" sz="3600" b="0" dirty="0">
                <a:latin typeface="楷体_GB2312" pitchFamily="49" charset="-122"/>
                <a:ea typeface="楷体_GB2312" pitchFamily="49" charset="-122"/>
              </a:rPr>
              <a:t>&lt;=</a:t>
            </a:r>
            <a:r>
              <a:rPr lang="el-GR" altLang="zh-CN" sz="3600" b="0" dirty="0">
                <a:latin typeface="楷体_GB2312" pitchFamily="49" charset="-122"/>
                <a:ea typeface="楷体_GB2312" pitchFamily="49" charset="-122"/>
              </a:rPr>
              <a:t>π</a:t>
            </a:r>
            <a:r>
              <a:rPr lang="en-US" altLang="zh-CN" sz="3600" b="0" dirty="0">
                <a:latin typeface="楷体_GB2312" pitchFamily="49" charset="-122"/>
                <a:ea typeface="楷体_GB2312" pitchFamily="49" charset="-122"/>
              </a:rPr>
              <a:t>/2</a:t>
            </a:r>
            <a:endParaRPr lang="el-GR" altLang="zh-CN" sz="3600" b="0" dirty="0">
              <a:latin typeface="楷体_GB2312" pitchFamily="49" charset="-122"/>
              <a:ea typeface="楷体_GB2312" pitchFamily="49" charset="-122"/>
            </a:endParaRPr>
          </a:p>
          <a:p>
            <a:pPr lvl="1" eaLnBrk="1" hangingPunct="1">
              <a:lnSpc>
                <a:spcPct val="90000"/>
              </a:lnSpc>
              <a:buFont typeface="Wingdings" panose="05000000000000000000" pitchFamily="2" charset="2"/>
              <a:buNone/>
            </a:pPr>
            <a:r>
              <a:rPr lang="en-US" altLang="zh-CN" sz="3600" b="0" dirty="0">
                <a:latin typeface="楷体_GB2312" pitchFamily="49" charset="-122"/>
                <a:ea typeface="楷体_GB2312" pitchFamily="49" charset="-122"/>
              </a:rPr>
              <a:t>y=</a:t>
            </a:r>
            <a:r>
              <a:rPr lang="en-US" altLang="zh-CN" sz="3600" b="0" dirty="0" err="1">
                <a:latin typeface="楷体_GB2312" pitchFamily="49" charset="-122"/>
                <a:ea typeface="楷体_GB2312" pitchFamily="49" charset="-122"/>
              </a:rPr>
              <a:t>r</a:t>
            </a:r>
            <a:r>
              <a:rPr lang="en-US" altLang="zh-CN" sz="3600" b="0" baseline="-25000" dirty="0" err="1">
                <a:latin typeface="楷体_GB2312" pitchFamily="49" charset="-122"/>
                <a:ea typeface="楷体_GB2312" pitchFamily="49" charset="-122"/>
              </a:rPr>
              <a:t>y</a:t>
            </a:r>
            <a:r>
              <a:rPr lang="en-US" altLang="zh-CN" sz="3600" b="0" dirty="0" err="1">
                <a:latin typeface="楷体_GB2312" pitchFamily="49" charset="-122"/>
                <a:ea typeface="楷体_GB2312" pitchFamily="49" charset="-122"/>
              </a:rPr>
              <a:t>cos</a:t>
            </a:r>
            <a:r>
              <a:rPr lang="el-GR" altLang="zh-CN" sz="3600" b="0" dirty="0">
                <a:latin typeface="楷体_GB2312" pitchFamily="49" charset="-122"/>
                <a:ea typeface="楷体_GB2312" pitchFamily="49" charset="-122"/>
              </a:rPr>
              <a:t>Φ</a:t>
            </a:r>
            <a:r>
              <a:rPr lang="en-US" altLang="zh-CN" sz="3600" b="0" dirty="0">
                <a:latin typeface="楷体_GB2312" pitchFamily="49" charset="-122"/>
                <a:ea typeface="楷体_GB2312" pitchFamily="49" charset="-122"/>
              </a:rPr>
              <a:t>sin</a:t>
            </a:r>
            <a:r>
              <a:rPr lang="el-GR" altLang="zh-CN" sz="3600" b="0" dirty="0">
                <a:latin typeface="楷体_GB2312" pitchFamily="49" charset="-122"/>
                <a:ea typeface="楷体_GB2312" pitchFamily="49" charset="-122"/>
              </a:rPr>
              <a:t>θ </a:t>
            </a:r>
            <a:r>
              <a:rPr lang="en-US" altLang="zh-CN" sz="3600" b="0" dirty="0">
                <a:latin typeface="楷体_GB2312" pitchFamily="49" charset="-122"/>
                <a:ea typeface="楷体_GB2312" pitchFamily="49" charset="-122"/>
              </a:rPr>
              <a:t>-</a:t>
            </a:r>
            <a:r>
              <a:rPr lang="el-GR" altLang="zh-CN" sz="3600" b="0" dirty="0">
                <a:latin typeface="楷体_GB2312" pitchFamily="49" charset="-122"/>
                <a:ea typeface="楷体_GB2312" pitchFamily="49" charset="-122"/>
              </a:rPr>
              <a:t>π</a:t>
            </a:r>
            <a:r>
              <a:rPr lang="en-US" altLang="zh-CN" sz="3600" b="0" dirty="0">
                <a:latin typeface="楷体_GB2312" pitchFamily="49" charset="-122"/>
                <a:ea typeface="楷体_GB2312" pitchFamily="49" charset="-122"/>
              </a:rPr>
              <a:t>&lt;=</a:t>
            </a:r>
            <a:r>
              <a:rPr lang="el-GR" altLang="zh-CN" sz="3600" b="0" dirty="0">
                <a:latin typeface="楷体_GB2312" pitchFamily="49" charset="-122"/>
                <a:ea typeface="楷体_GB2312" pitchFamily="49" charset="-122"/>
              </a:rPr>
              <a:t>θ</a:t>
            </a:r>
            <a:r>
              <a:rPr lang="en-US" altLang="zh-CN" sz="3600" b="0" dirty="0">
                <a:latin typeface="楷体_GB2312" pitchFamily="49" charset="-122"/>
                <a:ea typeface="楷体_GB2312" pitchFamily="49" charset="-122"/>
              </a:rPr>
              <a:t>&lt;=</a:t>
            </a:r>
            <a:r>
              <a:rPr lang="el-GR" altLang="zh-CN" sz="3600" b="0" dirty="0">
                <a:latin typeface="楷体_GB2312" pitchFamily="49" charset="-122"/>
                <a:ea typeface="楷体_GB2312" pitchFamily="49" charset="-122"/>
              </a:rPr>
              <a:t>π</a:t>
            </a:r>
            <a:r>
              <a:rPr lang="en-US" altLang="zh-CN" sz="3600" b="0" dirty="0">
                <a:latin typeface="楷体_GB2312" pitchFamily="49" charset="-122"/>
                <a:ea typeface="楷体_GB2312" pitchFamily="49" charset="-122"/>
              </a:rPr>
              <a:t> </a:t>
            </a:r>
          </a:p>
          <a:p>
            <a:pPr lvl="1" eaLnBrk="1" hangingPunct="1">
              <a:lnSpc>
                <a:spcPct val="90000"/>
              </a:lnSpc>
              <a:buFont typeface="Wingdings" panose="05000000000000000000" pitchFamily="2" charset="2"/>
              <a:buNone/>
            </a:pPr>
            <a:r>
              <a:rPr lang="en-US" altLang="zh-CN" sz="3600" b="0" dirty="0">
                <a:latin typeface="楷体_GB2312" pitchFamily="49" charset="-122"/>
                <a:ea typeface="楷体_GB2312" pitchFamily="49" charset="-122"/>
              </a:rPr>
              <a:t>z=</a:t>
            </a:r>
            <a:r>
              <a:rPr lang="en-US" altLang="zh-CN" sz="3600" b="0" dirty="0" err="1">
                <a:latin typeface="楷体_GB2312" pitchFamily="49" charset="-122"/>
                <a:ea typeface="楷体_GB2312" pitchFamily="49" charset="-122"/>
              </a:rPr>
              <a:t>r</a:t>
            </a:r>
            <a:r>
              <a:rPr lang="en-US" altLang="zh-CN" sz="3600" b="0" baseline="-25000" dirty="0" err="1">
                <a:latin typeface="楷体_GB2312" pitchFamily="49" charset="-122"/>
                <a:ea typeface="楷体_GB2312" pitchFamily="49" charset="-122"/>
              </a:rPr>
              <a:t>z</a:t>
            </a:r>
            <a:r>
              <a:rPr lang="en-US" altLang="zh-CN" sz="3600" b="0" dirty="0" err="1">
                <a:latin typeface="楷体_GB2312" pitchFamily="49" charset="-122"/>
                <a:ea typeface="楷体_GB2312" pitchFamily="49" charset="-122"/>
              </a:rPr>
              <a:t>sin</a:t>
            </a:r>
            <a:r>
              <a:rPr lang="el-GR" altLang="zh-CN" sz="3600" b="0" dirty="0">
                <a:latin typeface="楷体_GB2312" pitchFamily="49" charset="-122"/>
                <a:ea typeface="楷体_GB2312" pitchFamily="49" charset="-122"/>
              </a:rPr>
              <a:t>θ</a:t>
            </a:r>
            <a:endParaRPr lang="zh-CN" altLang="en-US" sz="3600" b="0" dirty="0">
              <a:latin typeface="楷体_GB2312" pitchFamily="49" charset="-122"/>
              <a:ea typeface="楷体_GB2312" pitchFamily="49" charset="-122"/>
            </a:endParaRPr>
          </a:p>
        </p:txBody>
      </p:sp>
      <p:pic>
        <p:nvPicPr>
          <p:cNvPr id="477189" name="Picture 5">
            <a:extLst>
              <a:ext uri="{FF2B5EF4-FFF2-40B4-BE49-F238E27FC236}">
                <a16:creationId xmlns:a16="http://schemas.microsoft.com/office/drawing/2014/main" id="{2B0C49D7-8B58-4533-B88D-9270002E2403}"/>
              </a:ext>
            </a:extLst>
          </p:cNvPr>
          <p:cNvPicPr>
            <a:picLocks noChangeAspect="1" noChangeArrowheads="1"/>
          </p:cNvPicPr>
          <p:nvPr/>
        </p:nvPicPr>
        <p:blipFill>
          <a:blip r:embed="rId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3563938" y="4437063"/>
            <a:ext cx="3455987"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0A0660FF-BEE4-4F2D-8C04-1BC9A66A116C}"/>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477189"/>
                                        </p:tgtEl>
                                        <p:attrNameLst>
                                          <p:attrName>style.visibility</p:attrName>
                                        </p:attrNameLst>
                                      </p:cBhvr>
                                      <p:to>
                                        <p:strVal val="visible"/>
                                      </p:to>
                                    </p:set>
                                    <p:anim calcmode="lin" valueType="num">
                                      <p:cBhvr additive="base">
                                        <p:cTn id="7" dur="500" fill="hold"/>
                                        <p:tgtEl>
                                          <p:spTgt spid="477189"/>
                                        </p:tgtEl>
                                        <p:attrNameLst>
                                          <p:attrName>ppt_x</p:attrName>
                                        </p:attrNameLst>
                                      </p:cBhvr>
                                      <p:tavLst>
                                        <p:tav tm="0">
                                          <p:val>
                                            <p:strVal val="0-#ppt_w/2"/>
                                          </p:val>
                                        </p:tav>
                                        <p:tav tm="100000">
                                          <p:val>
                                            <p:strVal val="#ppt_x"/>
                                          </p:val>
                                        </p:tav>
                                      </p:tavLst>
                                    </p:anim>
                                    <p:anim calcmode="lin" valueType="num">
                                      <p:cBhvr additive="base">
                                        <p:cTn id="8" dur="500" fill="hold"/>
                                        <p:tgtEl>
                                          <p:spTgt spid="47718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6B05008-4158-4465-B4E0-FEE216E27A80}"/>
              </a:ext>
            </a:extLst>
          </p:cNvPr>
          <p:cNvSpPr>
            <a:spLocks noGrp="1" noRot="1" noChangeArrowheads="1"/>
          </p:cNvSpPr>
          <p:nvPr>
            <p:ph type="body" idx="1"/>
          </p:nvPr>
        </p:nvSpPr>
        <p:spPr>
          <a:xfrm>
            <a:off x="683568" y="1268760"/>
            <a:ext cx="8153400" cy="3011487"/>
          </a:xfrm>
        </p:spPr>
        <p:txBody>
          <a:bodyPr/>
          <a:lstStyle/>
          <a:p>
            <a:pPr marL="627063" lvl="1" indent="0" eaLnBrk="1" hangingPunct="1">
              <a:lnSpc>
                <a:spcPct val="90000"/>
              </a:lnSpc>
              <a:buFont typeface="Wingdings" panose="05000000000000000000" pitchFamily="2" charset="2"/>
              <a:buNone/>
            </a:pPr>
            <a:r>
              <a:rPr lang="zh-CN" altLang="en-US" sz="3600" b="0" dirty="0">
                <a:solidFill>
                  <a:schemeClr val="accent2"/>
                </a:solidFill>
                <a:latin typeface="宋体" panose="02010600030101010101" pitchFamily="2" charset="-122"/>
              </a:rPr>
              <a:t>超二次曲面</a:t>
            </a:r>
          </a:p>
          <a:p>
            <a:pPr marL="627063" lvl="1" indent="0" eaLnBrk="1" hangingPunct="1">
              <a:lnSpc>
                <a:spcPct val="90000"/>
              </a:lnSpc>
              <a:buFont typeface="Wingdings" panose="05000000000000000000" pitchFamily="2" charset="2"/>
              <a:buNone/>
            </a:pPr>
            <a:r>
              <a:rPr lang="en-US" altLang="zh-CN" sz="2400" b="0" dirty="0">
                <a:latin typeface="宋体" panose="02010600030101010101" pitchFamily="2" charset="-122"/>
              </a:rPr>
              <a:t>通过将额外的参数插入二次方程而形成,从而便于调整物体的形状.增加的参数数目等同于物体的维数:为曲线增加一个参数,而对于曲面,则增加两个参数.</a:t>
            </a:r>
            <a:endParaRPr lang="zh-CN" altLang="en-US" sz="2400" b="0" dirty="0">
              <a:latin typeface="宋体" panose="02010600030101010101" pitchFamily="2" charset="-122"/>
            </a:endParaRPr>
          </a:p>
        </p:txBody>
      </p:sp>
      <p:pic>
        <p:nvPicPr>
          <p:cNvPr id="479237" name="Picture 5">
            <a:extLst>
              <a:ext uri="{FF2B5EF4-FFF2-40B4-BE49-F238E27FC236}">
                <a16:creationId xmlns:a16="http://schemas.microsoft.com/office/drawing/2014/main" id="{3F707B4D-9CF8-4E34-946C-F46C768239B3}"/>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908175" y="4508500"/>
            <a:ext cx="151130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9238" name="Picture 6">
            <a:extLst>
              <a:ext uri="{FF2B5EF4-FFF2-40B4-BE49-F238E27FC236}">
                <a16:creationId xmlns:a16="http://schemas.microsoft.com/office/drawing/2014/main" id="{90EB7606-679C-47B6-9EAF-0B725686BFDE}"/>
              </a:ext>
            </a:extLst>
          </p:cNvPr>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2000" y="4437063"/>
            <a:ext cx="1657350"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78C32CB3-D18D-41CE-A011-EBC98B41D871}"/>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79237"/>
                                        </p:tgtEl>
                                        <p:attrNameLst>
                                          <p:attrName>style.visibility</p:attrName>
                                        </p:attrNameLst>
                                      </p:cBhvr>
                                      <p:to>
                                        <p:strVal val="visible"/>
                                      </p:to>
                                    </p:set>
                                    <p:anim calcmode="lin" valueType="num">
                                      <p:cBhvr additive="base">
                                        <p:cTn id="7" dur="500" fill="hold"/>
                                        <p:tgtEl>
                                          <p:spTgt spid="479237"/>
                                        </p:tgtEl>
                                        <p:attrNameLst>
                                          <p:attrName>ppt_x</p:attrName>
                                        </p:attrNameLst>
                                      </p:cBhvr>
                                      <p:tavLst>
                                        <p:tav tm="0">
                                          <p:val>
                                            <p:strVal val="0-#ppt_w/2"/>
                                          </p:val>
                                        </p:tav>
                                        <p:tav tm="100000">
                                          <p:val>
                                            <p:strVal val="#ppt_x"/>
                                          </p:val>
                                        </p:tav>
                                      </p:tavLst>
                                    </p:anim>
                                    <p:anim calcmode="lin" valueType="num">
                                      <p:cBhvr additive="base">
                                        <p:cTn id="8" dur="500" fill="hold"/>
                                        <p:tgtEl>
                                          <p:spTgt spid="47923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nodeType="afterEffect">
                                  <p:stCondLst>
                                    <p:cond delay="0"/>
                                  </p:stCondLst>
                                  <p:childTnLst>
                                    <p:set>
                                      <p:cBhvr>
                                        <p:cTn id="11" dur="1" fill="hold">
                                          <p:stCondLst>
                                            <p:cond delay="0"/>
                                          </p:stCondLst>
                                        </p:cTn>
                                        <p:tgtEl>
                                          <p:spTgt spid="479238"/>
                                        </p:tgtEl>
                                        <p:attrNameLst>
                                          <p:attrName>style.visibility</p:attrName>
                                        </p:attrNameLst>
                                      </p:cBhvr>
                                      <p:to>
                                        <p:strVal val="visible"/>
                                      </p:to>
                                    </p:set>
                                    <p:anim calcmode="lin" valueType="num">
                                      <p:cBhvr additive="base">
                                        <p:cTn id="12" dur="500" fill="hold"/>
                                        <p:tgtEl>
                                          <p:spTgt spid="479238"/>
                                        </p:tgtEl>
                                        <p:attrNameLst>
                                          <p:attrName>ppt_x</p:attrName>
                                        </p:attrNameLst>
                                      </p:cBhvr>
                                      <p:tavLst>
                                        <p:tav tm="0">
                                          <p:val>
                                            <p:strVal val="1+#ppt_w/2"/>
                                          </p:val>
                                        </p:tav>
                                        <p:tav tm="100000">
                                          <p:val>
                                            <p:strVal val="#ppt_x"/>
                                          </p:val>
                                        </p:tav>
                                      </p:tavLst>
                                    </p:anim>
                                    <p:anim calcmode="lin" valueType="num">
                                      <p:cBhvr additive="base">
                                        <p:cTn id="13" dur="500" fill="hold"/>
                                        <p:tgtEl>
                                          <p:spTgt spid="479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a:extLst>
              <a:ext uri="{FF2B5EF4-FFF2-40B4-BE49-F238E27FC236}">
                <a16:creationId xmlns:a16="http://schemas.microsoft.com/office/drawing/2014/main" id="{57427533-0922-4407-B639-4C1856C04BF0}"/>
              </a:ext>
            </a:extLst>
          </p:cNvPr>
          <p:cNvSpPr>
            <a:spLocks noGrp="1" noRot="1" noChangeArrowheads="1"/>
          </p:cNvSpPr>
          <p:nvPr>
            <p:ph type="body" idx="1"/>
          </p:nvPr>
        </p:nvSpPr>
        <p:spPr>
          <a:xfrm>
            <a:off x="539552" y="1772816"/>
            <a:ext cx="7848600" cy="5543550"/>
          </a:xfrm>
        </p:spPr>
        <p:txBody>
          <a:bodyPr>
            <a:normAutofit/>
          </a:bodyPr>
          <a:lstStyle/>
          <a:p>
            <a:pPr eaLnBrk="1" hangingPunct="1">
              <a:lnSpc>
                <a:spcPct val="110000"/>
              </a:lnSpc>
            </a:pPr>
            <a:r>
              <a:rPr lang="zh-CN" altLang="en-US" sz="2400" dirty="0"/>
              <a:t>给定控制点方式</a:t>
            </a:r>
          </a:p>
          <a:p>
            <a:pPr lvl="1" eaLnBrk="1" hangingPunct="1">
              <a:lnSpc>
                <a:spcPct val="110000"/>
              </a:lnSpc>
            </a:pPr>
            <a:r>
              <a:rPr lang="zh-CN" altLang="en-US" sz="2400" dirty="0"/>
              <a:t>样条：通过一组指定点集而生成平滑曲线的柔性带。</a:t>
            </a:r>
          </a:p>
          <a:p>
            <a:pPr lvl="1" eaLnBrk="1" hangingPunct="1">
              <a:lnSpc>
                <a:spcPct val="110000"/>
              </a:lnSpc>
            </a:pPr>
            <a:r>
              <a:rPr lang="zh-CN" altLang="en-US" sz="2400" dirty="0"/>
              <a:t>样条曲线在计算机图形学中的含义</a:t>
            </a:r>
          </a:p>
          <a:p>
            <a:pPr lvl="2" eaLnBrk="1" hangingPunct="1">
              <a:lnSpc>
                <a:spcPct val="110000"/>
              </a:lnSpc>
            </a:pPr>
            <a:r>
              <a:rPr lang="zh-CN" altLang="en-US" sz="2400" dirty="0"/>
              <a:t>由多项式曲线段连接而成的曲线</a:t>
            </a:r>
          </a:p>
          <a:p>
            <a:pPr lvl="2" eaLnBrk="1" hangingPunct="1">
              <a:lnSpc>
                <a:spcPct val="110000"/>
              </a:lnSpc>
            </a:pPr>
            <a:r>
              <a:rPr lang="zh-CN" altLang="en-US" sz="2400" dirty="0"/>
              <a:t>在每段的边界处满足特定的连续性条件</a:t>
            </a:r>
          </a:p>
          <a:p>
            <a:pPr lvl="1" eaLnBrk="1" hangingPunct="1">
              <a:lnSpc>
                <a:spcPct val="110000"/>
              </a:lnSpc>
            </a:pPr>
            <a:r>
              <a:rPr lang="zh-CN" altLang="en-US" sz="2400" dirty="0"/>
              <a:t>样条曲面</a:t>
            </a:r>
          </a:p>
          <a:p>
            <a:pPr lvl="2" eaLnBrk="1" hangingPunct="1">
              <a:lnSpc>
                <a:spcPct val="110000"/>
              </a:lnSpc>
            </a:pPr>
            <a:r>
              <a:rPr lang="zh-CN" altLang="en-US" sz="2400" dirty="0"/>
              <a:t>使用两组正交样条曲线进行描述</a:t>
            </a:r>
          </a:p>
          <a:p>
            <a:pPr lvl="1" eaLnBrk="1" hangingPunct="1">
              <a:lnSpc>
                <a:spcPct val="110000"/>
              </a:lnSpc>
            </a:pPr>
            <a:r>
              <a:rPr lang="zh-CN" altLang="en-US" sz="2400" dirty="0"/>
              <a:t>样条在图形学中的应用</a:t>
            </a:r>
          </a:p>
          <a:p>
            <a:pPr lvl="2" eaLnBrk="1" hangingPunct="1">
              <a:lnSpc>
                <a:spcPct val="110000"/>
              </a:lnSpc>
            </a:pPr>
            <a:r>
              <a:rPr lang="zh-CN" altLang="en-US" sz="2400" dirty="0"/>
              <a:t>设计曲线、曲面</a:t>
            </a:r>
            <a:endParaRPr lang="zh-CN" altLang="zh-CN" sz="2400" dirty="0"/>
          </a:p>
        </p:txBody>
      </p:sp>
      <p:sp>
        <p:nvSpPr>
          <p:cNvPr id="6" name="Rectangle 2">
            <a:extLst>
              <a:ext uri="{FF2B5EF4-FFF2-40B4-BE49-F238E27FC236}">
                <a16:creationId xmlns:a16="http://schemas.microsoft.com/office/drawing/2014/main" id="{B6FDDFBF-9D26-4869-89E2-59F850EC2978}"/>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365570">
                                            <p:txEl>
                                              <p:pRg st="0" end="0"/>
                                            </p:txEl>
                                          </p:spTgt>
                                        </p:tgtEl>
                                        <p:attrNameLst>
                                          <p:attrName>style.visibility</p:attrName>
                                        </p:attrNameLst>
                                      </p:cBhvr>
                                      <p:to>
                                        <p:strVal val="visible"/>
                                      </p:to>
                                    </p:set>
                                    <p:animEffect transition="in" filter="wipe(down)">
                                      <p:cBhvr>
                                        <p:cTn id="7" dur="580">
                                          <p:stCondLst>
                                            <p:cond delay="0"/>
                                          </p:stCondLst>
                                        </p:cTn>
                                        <p:tgtEl>
                                          <p:spTgt spid="365570">
                                            <p:txEl>
                                              <p:pRg st="0" end="0"/>
                                            </p:txEl>
                                          </p:spTgt>
                                        </p:tgtEl>
                                      </p:cBhvr>
                                    </p:animEffect>
                                    <p:anim calcmode="lin" valueType="num">
                                      <p:cBhvr>
                                        <p:cTn id="8" dur="1822" tmFilter="0,0; 0.14,0.36; 0.43,0.73; 0.71,0.91; 1.0,1.0">
                                          <p:stCondLst>
                                            <p:cond delay="0"/>
                                          </p:stCondLst>
                                        </p:cTn>
                                        <p:tgtEl>
                                          <p:spTgt spid="36557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6557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6557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6557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6557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65570">
                                            <p:txEl>
                                              <p:pRg st="0" end="0"/>
                                            </p:txEl>
                                          </p:spTgt>
                                        </p:tgtEl>
                                      </p:cBhvr>
                                      <p:to x="100000" y="60000"/>
                                    </p:animScale>
                                    <p:animScale>
                                      <p:cBhvr>
                                        <p:cTn id="14" dur="166" decel="50000">
                                          <p:stCondLst>
                                            <p:cond delay="676"/>
                                          </p:stCondLst>
                                        </p:cTn>
                                        <p:tgtEl>
                                          <p:spTgt spid="365570">
                                            <p:txEl>
                                              <p:pRg st="0" end="0"/>
                                            </p:txEl>
                                          </p:spTgt>
                                        </p:tgtEl>
                                      </p:cBhvr>
                                      <p:to x="100000" y="100000"/>
                                    </p:animScale>
                                    <p:animScale>
                                      <p:cBhvr>
                                        <p:cTn id="15" dur="26">
                                          <p:stCondLst>
                                            <p:cond delay="1312"/>
                                          </p:stCondLst>
                                        </p:cTn>
                                        <p:tgtEl>
                                          <p:spTgt spid="365570">
                                            <p:txEl>
                                              <p:pRg st="0" end="0"/>
                                            </p:txEl>
                                          </p:spTgt>
                                        </p:tgtEl>
                                      </p:cBhvr>
                                      <p:to x="100000" y="80000"/>
                                    </p:animScale>
                                    <p:animScale>
                                      <p:cBhvr>
                                        <p:cTn id="16" dur="166" decel="50000">
                                          <p:stCondLst>
                                            <p:cond delay="1338"/>
                                          </p:stCondLst>
                                        </p:cTn>
                                        <p:tgtEl>
                                          <p:spTgt spid="365570">
                                            <p:txEl>
                                              <p:pRg st="0" end="0"/>
                                            </p:txEl>
                                          </p:spTgt>
                                        </p:tgtEl>
                                      </p:cBhvr>
                                      <p:to x="100000" y="100000"/>
                                    </p:animScale>
                                    <p:animScale>
                                      <p:cBhvr>
                                        <p:cTn id="17" dur="26">
                                          <p:stCondLst>
                                            <p:cond delay="1642"/>
                                          </p:stCondLst>
                                        </p:cTn>
                                        <p:tgtEl>
                                          <p:spTgt spid="365570">
                                            <p:txEl>
                                              <p:pRg st="0" end="0"/>
                                            </p:txEl>
                                          </p:spTgt>
                                        </p:tgtEl>
                                      </p:cBhvr>
                                      <p:to x="100000" y="90000"/>
                                    </p:animScale>
                                    <p:animScale>
                                      <p:cBhvr>
                                        <p:cTn id="18" dur="166" decel="50000">
                                          <p:stCondLst>
                                            <p:cond delay="1668"/>
                                          </p:stCondLst>
                                        </p:cTn>
                                        <p:tgtEl>
                                          <p:spTgt spid="365570">
                                            <p:txEl>
                                              <p:pRg st="0" end="0"/>
                                            </p:txEl>
                                          </p:spTgt>
                                        </p:tgtEl>
                                      </p:cBhvr>
                                      <p:to x="100000" y="100000"/>
                                    </p:animScale>
                                    <p:animScale>
                                      <p:cBhvr>
                                        <p:cTn id="19" dur="26">
                                          <p:stCondLst>
                                            <p:cond delay="1808"/>
                                          </p:stCondLst>
                                        </p:cTn>
                                        <p:tgtEl>
                                          <p:spTgt spid="365570">
                                            <p:txEl>
                                              <p:pRg st="0" end="0"/>
                                            </p:txEl>
                                          </p:spTgt>
                                        </p:tgtEl>
                                      </p:cBhvr>
                                      <p:to x="100000" y="95000"/>
                                    </p:animScale>
                                    <p:animScale>
                                      <p:cBhvr>
                                        <p:cTn id="20" dur="166" decel="50000">
                                          <p:stCondLst>
                                            <p:cond delay="1834"/>
                                          </p:stCondLst>
                                        </p:cTn>
                                        <p:tgtEl>
                                          <p:spTgt spid="365570">
                                            <p:txEl>
                                              <p:pRg st="0" end="0"/>
                                            </p:txEl>
                                          </p:spTgt>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56" presetClass="entr" presetSubtype="0" fill="hold" nodeType="clickEffect">
                                  <p:stCondLst>
                                    <p:cond delay="0"/>
                                  </p:stCondLst>
                                  <p:iterate type="lt">
                                    <p:tmPct val="10000"/>
                                  </p:iterate>
                                  <p:childTnLst>
                                    <p:set>
                                      <p:cBhvr>
                                        <p:cTn id="24" dur="1" fill="hold">
                                          <p:stCondLst>
                                            <p:cond delay="0"/>
                                          </p:stCondLst>
                                        </p:cTn>
                                        <p:tgtEl>
                                          <p:spTgt spid="365570">
                                            <p:txEl>
                                              <p:pRg st="1" end="1"/>
                                            </p:txEl>
                                          </p:spTgt>
                                        </p:tgtEl>
                                        <p:attrNameLst>
                                          <p:attrName>style.visibility</p:attrName>
                                        </p:attrNameLst>
                                      </p:cBhvr>
                                      <p:to>
                                        <p:strVal val="visible"/>
                                      </p:to>
                                    </p:set>
                                    <p:anim by="(-#ppt_w*2)" calcmode="lin" valueType="num">
                                      <p:cBhvr rctx="PPT">
                                        <p:cTn id="25" dur="500" autoRev="1" fill="hold">
                                          <p:stCondLst>
                                            <p:cond delay="0"/>
                                          </p:stCondLst>
                                        </p:cTn>
                                        <p:tgtEl>
                                          <p:spTgt spid="365570">
                                            <p:txEl>
                                              <p:pRg st="1" end="1"/>
                                            </p:txEl>
                                          </p:spTgt>
                                        </p:tgtEl>
                                        <p:attrNameLst>
                                          <p:attrName>ppt_w</p:attrName>
                                        </p:attrNameLst>
                                      </p:cBhvr>
                                    </p:anim>
                                    <p:anim by="(#ppt_w*0.50)" calcmode="lin" valueType="num">
                                      <p:cBhvr>
                                        <p:cTn id="26" dur="500" decel="50000" autoRev="1" fill="hold">
                                          <p:stCondLst>
                                            <p:cond delay="0"/>
                                          </p:stCondLst>
                                        </p:cTn>
                                        <p:tgtEl>
                                          <p:spTgt spid="365570">
                                            <p:txEl>
                                              <p:pRg st="1" end="1"/>
                                            </p:txEl>
                                          </p:spTgt>
                                        </p:tgtEl>
                                        <p:attrNameLst>
                                          <p:attrName>ppt_x</p:attrName>
                                        </p:attrNameLst>
                                      </p:cBhvr>
                                    </p:anim>
                                    <p:anim from="(-#ppt_h/2)" to="(#ppt_y)" calcmode="lin" valueType="num">
                                      <p:cBhvr>
                                        <p:cTn id="27" dur="1000" fill="hold">
                                          <p:stCondLst>
                                            <p:cond delay="0"/>
                                          </p:stCondLst>
                                        </p:cTn>
                                        <p:tgtEl>
                                          <p:spTgt spid="365570">
                                            <p:txEl>
                                              <p:pRg st="1" end="1"/>
                                            </p:txEl>
                                          </p:spTgt>
                                        </p:tgtEl>
                                        <p:attrNameLst>
                                          <p:attrName>ppt_y</p:attrName>
                                        </p:attrNameLst>
                                      </p:cBhvr>
                                    </p:anim>
                                    <p:animRot by="21600000">
                                      <p:cBhvr>
                                        <p:cTn id="28" dur="1000" fill="hold">
                                          <p:stCondLst>
                                            <p:cond delay="0"/>
                                          </p:stCondLst>
                                        </p:cTn>
                                        <p:tgtEl>
                                          <p:spTgt spid="365570">
                                            <p:txEl>
                                              <p:pRg st="1" end="1"/>
                                            </p:txEl>
                                          </p:spTgt>
                                        </p:tgtEl>
                                        <p:attrNameLst>
                                          <p:attrName>r</p:attrName>
                                        </p:attrNameLst>
                                      </p:cBhvr>
                                    </p:animRo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xit" presetSubtype="26" fill="hold" nodeType="clickEffect">
                                  <p:stCondLst>
                                    <p:cond delay="0"/>
                                  </p:stCondLst>
                                  <p:iterate type="lt">
                                    <p:tmPct val="0"/>
                                  </p:iterate>
                                  <p:childTnLst>
                                    <p:animEffect transition="out" filter="barn(inHorizontal)">
                                      <p:cBhvr>
                                        <p:cTn id="32" dur="500"/>
                                        <p:tgtEl>
                                          <p:spTgt spid="365570">
                                            <p:txEl>
                                              <p:pRg st="1" end="1"/>
                                            </p:txEl>
                                          </p:spTgt>
                                        </p:tgtEl>
                                      </p:cBhvr>
                                    </p:animEffect>
                                    <p:set>
                                      <p:cBhvr>
                                        <p:cTn id="33" dur="1" fill="hold">
                                          <p:stCondLst>
                                            <p:cond delay="499"/>
                                          </p:stCondLst>
                                        </p:cTn>
                                        <p:tgtEl>
                                          <p:spTgt spid="365570">
                                            <p:txEl>
                                              <p:pRg st="1" end="1"/>
                                            </p:txEl>
                                          </p:spTgt>
                                        </p:tgtEl>
                                        <p:attrNameLst>
                                          <p:attrName>style.visibility</p:attrName>
                                        </p:attrNameLst>
                                      </p:cBhvr>
                                      <p:to>
                                        <p:strVal val="hidden"/>
                                      </p:to>
                                    </p:set>
                                  </p:childTnLst>
                                </p:cTn>
                              </p:par>
                            </p:childTnLst>
                          </p:cTn>
                        </p:par>
                        <p:par>
                          <p:cTn id="34" fill="hold" nodeType="afterGroup">
                            <p:stCondLst>
                              <p:cond delay="500"/>
                            </p:stCondLst>
                            <p:childTnLst>
                              <p:par>
                                <p:cTn id="35" presetID="30" presetClass="entr" presetSubtype="0" fill="hold" nodeType="afterEffect">
                                  <p:stCondLst>
                                    <p:cond delay="0"/>
                                  </p:stCondLst>
                                  <p:childTnLst>
                                    <p:set>
                                      <p:cBhvr>
                                        <p:cTn id="36" dur="1" fill="hold">
                                          <p:stCondLst>
                                            <p:cond delay="0"/>
                                          </p:stCondLst>
                                        </p:cTn>
                                        <p:tgtEl>
                                          <p:spTgt spid="365570">
                                            <p:txEl>
                                              <p:pRg st="2" end="2"/>
                                            </p:txEl>
                                          </p:spTgt>
                                        </p:tgtEl>
                                        <p:attrNameLst>
                                          <p:attrName>style.visibility</p:attrName>
                                        </p:attrNameLst>
                                      </p:cBhvr>
                                      <p:to>
                                        <p:strVal val="visible"/>
                                      </p:to>
                                    </p:set>
                                    <p:animEffect transition="in" filter="fade">
                                      <p:cBhvr>
                                        <p:cTn id="37" dur="800" decel="100000"/>
                                        <p:tgtEl>
                                          <p:spTgt spid="365570">
                                            <p:txEl>
                                              <p:pRg st="2" end="2"/>
                                            </p:txEl>
                                          </p:spTgt>
                                        </p:tgtEl>
                                      </p:cBhvr>
                                    </p:animEffect>
                                    <p:anim calcmode="lin" valueType="num">
                                      <p:cBhvr>
                                        <p:cTn id="38" dur="800" decel="100000" fill="hold"/>
                                        <p:tgtEl>
                                          <p:spTgt spid="365570">
                                            <p:txEl>
                                              <p:pRg st="2" end="2"/>
                                            </p:txEl>
                                          </p:spTgt>
                                        </p:tgtEl>
                                        <p:attrNameLst>
                                          <p:attrName>style.rotation</p:attrName>
                                        </p:attrNameLst>
                                      </p:cBhvr>
                                      <p:tavLst>
                                        <p:tav tm="0">
                                          <p:val>
                                            <p:fltVal val="-90"/>
                                          </p:val>
                                        </p:tav>
                                        <p:tav tm="100000">
                                          <p:val>
                                            <p:fltVal val="0"/>
                                          </p:val>
                                        </p:tav>
                                      </p:tavLst>
                                    </p:anim>
                                    <p:anim calcmode="lin" valueType="num">
                                      <p:cBhvr>
                                        <p:cTn id="39" dur="800" decel="100000" fill="hold"/>
                                        <p:tgtEl>
                                          <p:spTgt spid="365570">
                                            <p:txEl>
                                              <p:pRg st="2" end="2"/>
                                            </p:txEl>
                                          </p:spTgt>
                                        </p:tgtEl>
                                        <p:attrNameLst>
                                          <p:attrName>ppt_x</p:attrName>
                                        </p:attrNameLst>
                                      </p:cBhvr>
                                      <p:tavLst>
                                        <p:tav tm="0">
                                          <p:val>
                                            <p:strVal val="#ppt_x+0.4"/>
                                          </p:val>
                                        </p:tav>
                                        <p:tav tm="100000">
                                          <p:val>
                                            <p:strVal val="#ppt_x-0.05"/>
                                          </p:val>
                                        </p:tav>
                                      </p:tavLst>
                                    </p:anim>
                                    <p:anim calcmode="lin" valueType="num">
                                      <p:cBhvr>
                                        <p:cTn id="40" dur="800" decel="100000" fill="hold"/>
                                        <p:tgtEl>
                                          <p:spTgt spid="365570">
                                            <p:txEl>
                                              <p:pRg st="2" end="2"/>
                                            </p:txEl>
                                          </p:spTgt>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365570">
                                            <p:txEl>
                                              <p:pRg st="2" end="2"/>
                                            </p:txEl>
                                          </p:spTgt>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365570">
                                            <p:txEl>
                                              <p:pRg st="2" end="2"/>
                                            </p:txEl>
                                          </p:spTgt>
                                        </p:tgtEl>
                                        <p:attrNameLst>
                                          <p:attrName>ppt_y</p:attrName>
                                        </p:attrNameLst>
                                      </p:cBhvr>
                                      <p:tavLst>
                                        <p:tav tm="0">
                                          <p:val>
                                            <p:strVal val="#ppt_y+0.1"/>
                                          </p:val>
                                        </p:tav>
                                        <p:tav tm="100000">
                                          <p:val>
                                            <p:strVal val="#ppt_y"/>
                                          </p:val>
                                        </p:tav>
                                      </p:tavLst>
                                    </p:anim>
                                  </p:childTnLst>
                                </p:cTn>
                              </p:par>
                              <p:par>
                                <p:cTn id="43" presetID="30" presetClass="entr" presetSubtype="0" fill="hold" nodeType="withEffect">
                                  <p:stCondLst>
                                    <p:cond delay="0"/>
                                  </p:stCondLst>
                                  <p:childTnLst>
                                    <p:set>
                                      <p:cBhvr>
                                        <p:cTn id="44" dur="1" fill="hold">
                                          <p:stCondLst>
                                            <p:cond delay="0"/>
                                          </p:stCondLst>
                                        </p:cTn>
                                        <p:tgtEl>
                                          <p:spTgt spid="365570">
                                            <p:txEl>
                                              <p:pRg st="3" end="3"/>
                                            </p:txEl>
                                          </p:spTgt>
                                        </p:tgtEl>
                                        <p:attrNameLst>
                                          <p:attrName>style.visibility</p:attrName>
                                        </p:attrNameLst>
                                      </p:cBhvr>
                                      <p:to>
                                        <p:strVal val="visible"/>
                                      </p:to>
                                    </p:set>
                                    <p:animEffect transition="in" filter="fade">
                                      <p:cBhvr>
                                        <p:cTn id="45" dur="800" decel="100000"/>
                                        <p:tgtEl>
                                          <p:spTgt spid="365570">
                                            <p:txEl>
                                              <p:pRg st="3" end="3"/>
                                            </p:txEl>
                                          </p:spTgt>
                                        </p:tgtEl>
                                      </p:cBhvr>
                                    </p:animEffect>
                                    <p:anim calcmode="lin" valueType="num">
                                      <p:cBhvr>
                                        <p:cTn id="46" dur="800" decel="100000" fill="hold"/>
                                        <p:tgtEl>
                                          <p:spTgt spid="365570">
                                            <p:txEl>
                                              <p:pRg st="3" end="3"/>
                                            </p:txEl>
                                          </p:spTgt>
                                        </p:tgtEl>
                                        <p:attrNameLst>
                                          <p:attrName>style.rotation</p:attrName>
                                        </p:attrNameLst>
                                      </p:cBhvr>
                                      <p:tavLst>
                                        <p:tav tm="0">
                                          <p:val>
                                            <p:fltVal val="-90"/>
                                          </p:val>
                                        </p:tav>
                                        <p:tav tm="100000">
                                          <p:val>
                                            <p:fltVal val="0"/>
                                          </p:val>
                                        </p:tav>
                                      </p:tavLst>
                                    </p:anim>
                                    <p:anim calcmode="lin" valueType="num">
                                      <p:cBhvr>
                                        <p:cTn id="47" dur="800" decel="100000" fill="hold"/>
                                        <p:tgtEl>
                                          <p:spTgt spid="365570">
                                            <p:txEl>
                                              <p:pRg st="3" end="3"/>
                                            </p:txEl>
                                          </p:spTgt>
                                        </p:tgtEl>
                                        <p:attrNameLst>
                                          <p:attrName>ppt_x</p:attrName>
                                        </p:attrNameLst>
                                      </p:cBhvr>
                                      <p:tavLst>
                                        <p:tav tm="0">
                                          <p:val>
                                            <p:strVal val="#ppt_x+0.4"/>
                                          </p:val>
                                        </p:tav>
                                        <p:tav tm="100000">
                                          <p:val>
                                            <p:strVal val="#ppt_x-0.05"/>
                                          </p:val>
                                        </p:tav>
                                      </p:tavLst>
                                    </p:anim>
                                    <p:anim calcmode="lin" valueType="num">
                                      <p:cBhvr>
                                        <p:cTn id="48" dur="800" decel="100000" fill="hold"/>
                                        <p:tgtEl>
                                          <p:spTgt spid="365570">
                                            <p:txEl>
                                              <p:pRg st="3" end="3"/>
                                            </p:txEl>
                                          </p:spTgt>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365570">
                                            <p:txEl>
                                              <p:pRg st="3" end="3"/>
                                            </p:txEl>
                                          </p:spTgt>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365570">
                                            <p:txEl>
                                              <p:pRg st="3" end="3"/>
                                            </p:txEl>
                                          </p:spTgt>
                                        </p:tgtEl>
                                        <p:attrNameLst>
                                          <p:attrName>ppt_y</p:attrName>
                                        </p:attrNameLst>
                                      </p:cBhvr>
                                      <p:tavLst>
                                        <p:tav tm="0">
                                          <p:val>
                                            <p:strVal val="#ppt_y+0.1"/>
                                          </p:val>
                                        </p:tav>
                                        <p:tav tm="100000">
                                          <p:val>
                                            <p:strVal val="#ppt_y"/>
                                          </p:val>
                                        </p:tav>
                                      </p:tavLst>
                                    </p:anim>
                                  </p:childTnLst>
                                </p:cTn>
                              </p:par>
                              <p:par>
                                <p:cTn id="51" presetID="30" presetClass="entr" presetSubtype="0" fill="hold" nodeType="withEffect">
                                  <p:stCondLst>
                                    <p:cond delay="0"/>
                                  </p:stCondLst>
                                  <p:childTnLst>
                                    <p:set>
                                      <p:cBhvr>
                                        <p:cTn id="52" dur="1" fill="hold">
                                          <p:stCondLst>
                                            <p:cond delay="0"/>
                                          </p:stCondLst>
                                        </p:cTn>
                                        <p:tgtEl>
                                          <p:spTgt spid="365570">
                                            <p:txEl>
                                              <p:pRg st="4" end="4"/>
                                            </p:txEl>
                                          </p:spTgt>
                                        </p:tgtEl>
                                        <p:attrNameLst>
                                          <p:attrName>style.visibility</p:attrName>
                                        </p:attrNameLst>
                                      </p:cBhvr>
                                      <p:to>
                                        <p:strVal val="visible"/>
                                      </p:to>
                                    </p:set>
                                    <p:animEffect transition="in" filter="fade">
                                      <p:cBhvr>
                                        <p:cTn id="53" dur="800" decel="100000"/>
                                        <p:tgtEl>
                                          <p:spTgt spid="365570">
                                            <p:txEl>
                                              <p:pRg st="4" end="4"/>
                                            </p:txEl>
                                          </p:spTgt>
                                        </p:tgtEl>
                                      </p:cBhvr>
                                    </p:animEffect>
                                    <p:anim calcmode="lin" valueType="num">
                                      <p:cBhvr>
                                        <p:cTn id="54" dur="800" decel="100000" fill="hold"/>
                                        <p:tgtEl>
                                          <p:spTgt spid="365570">
                                            <p:txEl>
                                              <p:pRg st="4" end="4"/>
                                            </p:txEl>
                                          </p:spTgt>
                                        </p:tgtEl>
                                        <p:attrNameLst>
                                          <p:attrName>style.rotation</p:attrName>
                                        </p:attrNameLst>
                                      </p:cBhvr>
                                      <p:tavLst>
                                        <p:tav tm="0">
                                          <p:val>
                                            <p:fltVal val="-90"/>
                                          </p:val>
                                        </p:tav>
                                        <p:tav tm="100000">
                                          <p:val>
                                            <p:fltVal val="0"/>
                                          </p:val>
                                        </p:tav>
                                      </p:tavLst>
                                    </p:anim>
                                    <p:anim calcmode="lin" valueType="num">
                                      <p:cBhvr>
                                        <p:cTn id="55" dur="800" decel="100000" fill="hold"/>
                                        <p:tgtEl>
                                          <p:spTgt spid="365570">
                                            <p:txEl>
                                              <p:pRg st="4" end="4"/>
                                            </p:txEl>
                                          </p:spTgt>
                                        </p:tgtEl>
                                        <p:attrNameLst>
                                          <p:attrName>ppt_x</p:attrName>
                                        </p:attrNameLst>
                                      </p:cBhvr>
                                      <p:tavLst>
                                        <p:tav tm="0">
                                          <p:val>
                                            <p:strVal val="#ppt_x+0.4"/>
                                          </p:val>
                                        </p:tav>
                                        <p:tav tm="100000">
                                          <p:val>
                                            <p:strVal val="#ppt_x-0.05"/>
                                          </p:val>
                                        </p:tav>
                                      </p:tavLst>
                                    </p:anim>
                                    <p:anim calcmode="lin" valueType="num">
                                      <p:cBhvr>
                                        <p:cTn id="56" dur="800" decel="100000" fill="hold"/>
                                        <p:tgtEl>
                                          <p:spTgt spid="365570">
                                            <p:txEl>
                                              <p:pRg st="4" end="4"/>
                                            </p:txEl>
                                          </p:spTgt>
                                        </p:tgtEl>
                                        <p:attrNameLst>
                                          <p:attrName>ppt_y</p:attrName>
                                        </p:attrNameLst>
                                      </p:cBhvr>
                                      <p:tavLst>
                                        <p:tav tm="0">
                                          <p:val>
                                            <p:strVal val="#ppt_y-0.4"/>
                                          </p:val>
                                        </p:tav>
                                        <p:tav tm="100000">
                                          <p:val>
                                            <p:strVal val="#ppt_y+0.1"/>
                                          </p:val>
                                        </p:tav>
                                      </p:tavLst>
                                    </p:anim>
                                    <p:anim calcmode="lin" valueType="num">
                                      <p:cBhvr>
                                        <p:cTn id="57" dur="200" accel="100000" fill="hold">
                                          <p:stCondLst>
                                            <p:cond delay="800"/>
                                          </p:stCondLst>
                                        </p:cTn>
                                        <p:tgtEl>
                                          <p:spTgt spid="365570">
                                            <p:txEl>
                                              <p:pRg st="4" end="4"/>
                                            </p:txEl>
                                          </p:spTgt>
                                        </p:tgtEl>
                                        <p:attrNameLst>
                                          <p:attrName>ppt_x</p:attrName>
                                        </p:attrNameLst>
                                      </p:cBhvr>
                                      <p:tavLst>
                                        <p:tav tm="0">
                                          <p:val>
                                            <p:strVal val="#ppt_x-0.05"/>
                                          </p:val>
                                        </p:tav>
                                        <p:tav tm="100000">
                                          <p:val>
                                            <p:strVal val="#ppt_x"/>
                                          </p:val>
                                        </p:tav>
                                      </p:tavLst>
                                    </p:anim>
                                    <p:anim calcmode="lin" valueType="num">
                                      <p:cBhvr>
                                        <p:cTn id="58" dur="200" accel="100000" fill="hold">
                                          <p:stCondLst>
                                            <p:cond delay="800"/>
                                          </p:stCondLst>
                                        </p:cTn>
                                        <p:tgtEl>
                                          <p:spTgt spid="365570">
                                            <p:txEl>
                                              <p:pRg st="4" end="4"/>
                                            </p:txEl>
                                          </p:spTgt>
                                        </p:tgtEl>
                                        <p:attrNameLst>
                                          <p:attrName>ppt_y</p:attrName>
                                        </p:attrNameLst>
                                      </p:cBhvr>
                                      <p:tavLst>
                                        <p:tav tm="0">
                                          <p:val>
                                            <p:strVal val="#ppt_y+0.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3" presetClass="exit" presetSubtype="16" fill="hold" nodeType="clickEffect">
                                  <p:stCondLst>
                                    <p:cond delay="0"/>
                                  </p:stCondLst>
                                  <p:childTnLst>
                                    <p:animEffect transition="out" filter="plus(in)">
                                      <p:cBhvr>
                                        <p:cTn id="62" dur="2000"/>
                                        <p:tgtEl>
                                          <p:spTgt spid="365570">
                                            <p:txEl>
                                              <p:pRg st="2" end="2"/>
                                            </p:txEl>
                                          </p:spTgt>
                                        </p:tgtEl>
                                      </p:cBhvr>
                                    </p:animEffect>
                                    <p:set>
                                      <p:cBhvr>
                                        <p:cTn id="63" dur="1" fill="hold">
                                          <p:stCondLst>
                                            <p:cond delay="1999"/>
                                          </p:stCondLst>
                                        </p:cTn>
                                        <p:tgtEl>
                                          <p:spTgt spid="365570">
                                            <p:txEl>
                                              <p:pRg st="2" end="2"/>
                                            </p:txEl>
                                          </p:spTgt>
                                        </p:tgtEl>
                                        <p:attrNameLst>
                                          <p:attrName>style.visibility</p:attrName>
                                        </p:attrNameLst>
                                      </p:cBhvr>
                                      <p:to>
                                        <p:strVal val="hidden"/>
                                      </p:to>
                                    </p:set>
                                  </p:childTnLst>
                                </p:cTn>
                              </p:par>
                              <p:par>
                                <p:cTn id="64" presetID="13" presetClass="exit" presetSubtype="16" fill="hold" nodeType="withEffect">
                                  <p:stCondLst>
                                    <p:cond delay="0"/>
                                  </p:stCondLst>
                                  <p:childTnLst>
                                    <p:animEffect transition="out" filter="plus(in)">
                                      <p:cBhvr>
                                        <p:cTn id="65" dur="2000"/>
                                        <p:tgtEl>
                                          <p:spTgt spid="365570">
                                            <p:txEl>
                                              <p:pRg st="3" end="3"/>
                                            </p:txEl>
                                          </p:spTgt>
                                        </p:tgtEl>
                                      </p:cBhvr>
                                    </p:animEffect>
                                    <p:set>
                                      <p:cBhvr>
                                        <p:cTn id="66" dur="1" fill="hold">
                                          <p:stCondLst>
                                            <p:cond delay="1999"/>
                                          </p:stCondLst>
                                        </p:cTn>
                                        <p:tgtEl>
                                          <p:spTgt spid="365570">
                                            <p:txEl>
                                              <p:pRg st="3" end="3"/>
                                            </p:txEl>
                                          </p:spTgt>
                                        </p:tgtEl>
                                        <p:attrNameLst>
                                          <p:attrName>style.visibility</p:attrName>
                                        </p:attrNameLst>
                                      </p:cBhvr>
                                      <p:to>
                                        <p:strVal val="hidden"/>
                                      </p:to>
                                    </p:set>
                                  </p:childTnLst>
                                </p:cTn>
                              </p:par>
                              <p:par>
                                <p:cTn id="67" presetID="13" presetClass="exit" presetSubtype="16" fill="hold" nodeType="withEffect">
                                  <p:stCondLst>
                                    <p:cond delay="0"/>
                                  </p:stCondLst>
                                  <p:childTnLst>
                                    <p:animEffect transition="out" filter="plus(in)">
                                      <p:cBhvr>
                                        <p:cTn id="68" dur="2000"/>
                                        <p:tgtEl>
                                          <p:spTgt spid="365570">
                                            <p:txEl>
                                              <p:pRg st="4" end="4"/>
                                            </p:txEl>
                                          </p:spTgt>
                                        </p:tgtEl>
                                      </p:cBhvr>
                                    </p:animEffect>
                                    <p:set>
                                      <p:cBhvr>
                                        <p:cTn id="69" dur="1" fill="hold">
                                          <p:stCondLst>
                                            <p:cond delay="1999"/>
                                          </p:stCondLst>
                                        </p:cTn>
                                        <p:tgtEl>
                                          <p:spTgt spid="365570">
                                            <p:txEl>
                                              <p:pRg st="4" end="4"/>
                                            </p:txEl>
                                          </p:spTgt>
                                        </p:tgtEl>
                                        <p:attrNameLst>
                                          <p:attrName>style.visibility</p:attrName>
                                        </p:attrNameLst>
                                      </p:cBhvr>
                                      <p:to>
                                        <p:strVal val="hidden"/>
                                      </p:to>
                                    </p:set>
                                  </p:childTnLst>
                                </p:cTn>
                              </p:par>
                            </p:childTnLst>
                          </p:cTn>
                        </p:par>
                        <p:par>
                          <p:cTn id="70" fill="hold" nodeType="afterGroup">
                            <p:stCondLst>
                              <p:cond delay="2000"/>
                            </p:stCondLst>
                            <p:childTnLst>
                              <p:par>
                                <p:cTn id="71" presetID="48" presetClass="entr" presetSubtype="0" accel="50000" fill="hold" nodeType="afterEffect">
                                  <p:stCondLst>
                                    <p:cond delay="0"/>
                                  </p:stCondLst>
                                  <p:childTnLst>
                                    <p:set>
                                      <p:cBhvr>
                                        <p:cTn id="72" dur="1" fill="hold">
                                          <p:stCondLst>
                                            <p:cond delay="0"/>
                                          </p:stCondLst>
                                        </p:cTn>
                                        <p:tgtEl>
                                          <p:spTgt spid="365570">
                                            <p:txEl>
                                              <p:pRg st="5" end="5"/>
                                            </p:txEl>
                                          </p:spTgt>
                                        </p:tgtEl>
                                        <p:attrNameLst>
                                          <p:attrName>style.visibility</p:attrName>
                                        </p:attrNameLst>
                                      </p:cBhvr>
                                      <p:to>
                                        <p:strVal val="visible"/>
                                      </p:to>
                                    </p:set>
                                    <p:anim calcmode="lin" valueType="num">
                                      <p:cBhvr>
                                        <p:cTn id="73" dur="1000" fill="hold"/>
                                        <p:tgtEl>
                                          <p:spTgt spid="365570">
                                            <p:txEl>
                                              <p:pRg st="5" end="5"/>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74" dur="1000" fill="hold"/>
                                        <p:tgtEl>
                                          <p:spTgt spid="365570">
                                            <p:txEl>
                                              <p:pRg st="5" end="5"/>
                                            </p:txEl>
                                          </p:spTgt>
                                        </p:tgtEl>
                                        <p:attrNameLst>
                                          <p:attrName>ppt_x</p:attrName>
                                        </p:attrNameLst>
                                      </p:cBhvr>
                                      <p:tavLst>
                                        <p:tav tm="0">
                                          <p:val>
                                            <p:fltVal val="-1"/>
                                          </p:val>
                                        </p:tav>
                                        <p:tav tm="50000">
                                          <p:val>
                                            <p:fltVal val="0.95"/>
                                          </p:val>
                                        </p:tav>
                                        <p:tav tm="100000">
                                          <p:val>
                                            <p:strVal val="#ppt_x"/>
                                          </p:val>
                                        </p:tav>
                                      </p:tavLst>
                                    </p:anim>
                                    <p:anim calcmode="lin" valueType="num">
                                      <p:cBhvr>
                                        <p:cTn id="75" dur="1000" fill="hold"/>
                                        <p:tgtEl>
                                          <p:spTgt spid="365570">
                                            <p:txEl>
                                              <p:pRg st="5" end="5"/>
                                            </p:txEl>
                                          </p:spTgt>
                                        </p:tgtEl>
                                        <p:attrNameLst>
                                          <p:attrName>ppt_y</p:attrName>
                                        </p:attrNameLst>
                                      </p:cBhvr>
                                      <p:tavLst>
                                        <p:tav tm="0">
                                          <p:val>
                                            <p:strVal val="#ppt_y"/>
                                          </p:val>
                                        </p:tav>
                                        <p:tav tm="100000">
                                          <p:val>
                                            <p:strVal val="#ppt_y"/>
                                          </p:val>
                                        </p:tav>
                                      </p:tavLst>
                                    </p:anim>
                                    <p:animEffect transition="in" filter="fade">
                                      <p:cBhvr>
                                        <p:cTn id="76" dur="1000"/>
                                        <p:tgtEl>
                                          <p:spTgt spid="365570">
                                            <p:txEl>
                                              <p:pRg st="5" end="5"/>
                                            </p:txEl>
                                          </p:spTgt>
                                        </p:tgtEl>
                                      </p:cBhvr>
                                    </p:animEffect>
                                  </p:childTnLst>
                                </p:cTn>
                              </p:par>
                              <p:par>
                                <p:cTn id="77" presetID="48" presetClass="entr" presetSubtype="0" accel="50000" fill="hold" nodeType="withEffect">
                                  <p:stCondLst>
                                    <p:cond delay="0"/>
                                  </p:stCondLst>
                                  <p:childTnLst>
                                    <p:set>
                                      <p:cBhvr>
                                        <p:cTn id="78" dur="1" fill="hold">
                                          <p:stCondLst>
                                            <p:cond delay="0"/>
                                          </p:stCondLst>
                                        </p:cTn>
                                        <p:tgtEl>
                                          <p:spTgt spid="365570">
                                            <p:txEl>
                                              <p:pRg st="6" end="6"/>
                                            </p:txEl>
                                          </p:spTgt>
                                        </p:tgtEl>
                                        <p:attrNameLst>
                                          <p:attrName>style.visibility</p:attrName>
                                        </p:attrNameLst>
                                      </p:cBhvr>
                                      <p:to>
                                        <p:strVal val="visible"/>
                                      </p:to>
                                    </p:set>
                                    <p:anim calcmode="lin" valueType="num">
                                      <p:cBhvr>
                                        <p:cTn id="79" dur="1000" fill="hold"/>
                                        <p:tgtEl>
                                          <p:spTgt spid="365570">
                                            <p:txEl>
                                              <p:pRg st="6" end="6"/>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0" dur="1000" fill="hold"/>
                                        <p:tgtEl>
                                          <p:spTgt spid="365570">
                                            <p:txEl>
                                              <p:pRg st="6" end="6"/>
                                            </p:txEl>
                                          </p:spTgt>
                                        </p:tgtEl>
                                        <p:attrNameLst>
                                          <p:attrName>ppt_x</p:attrName>
                                        </p:attrNameLst>
                                      </p:cBhvr>
                                      <p:tavLst>
                                        <p:tav tm="0">
                                          <p:val>
                                            <p:fltVal val="-1"/>
                                          </p:val>
                                        </p:tav>
                                        <p:tav tm="50000">
                                          <p:val>
                                            <p:fltVal val="0.95"/>
                                          </p:val>
                                        </p:tav>
                                        <p:tav tm="100000">
                                          <p:val>
                                            <p:strVal val="#ppt_x"/>
                                          </p:val>
                                        </p:tav>
                                      </p:tavLst>
                                    </p:anim>
                                    <p:anim calcmode="lin" valueType="num">
                                      <p:cBhvr>
                                        <p:cTn id="81" dur="1000" fill="hold"/>
                                        <p:tgtEl>
                                          <p:spTgt spid="365570">
                                            <p:txEl>
                                              <p:pRg st="6" end="6"/>
                                            </p:txEl>
                                          </p:spTgt>
                                        </p:tgtEl>
                                        <p:attrNameLst>
                                          <p:attrName>ppt_y</p:attrName>
                                        </p:attrNameLst>
                                      </p:cBhvr>
                                      <p:tavLst>
                                        <p:tav tm="0">
                                          <p:val>
                                            <p:strVal val="#ppt_y"/>
                                          </p:val>
                                        </p:tav>
                                        <p:tav tm="100000">
                                          <p:val>
                                            <p:strVal val="#ppt_y"/>
                                          </p:val>
                                        </p:tav>
                                      </p:tavLst>
                                    </p:anim>
                                    <p:animEffect transition="in" filter="fade">
                                      <p:cBhvr>
                                        <p:cTn id="82" dur="1000"/>
                                        <p:tgtEl>
                                          <p:spTgt spid="365570">
                                            <p:txEl>
                                              <p:pRg st="6" end="6"/>
                                            </p:txEl>
                                          </p:spTgt>
                                        </p:tgtEl>
                                      </p:cBhvr>
                                    </p:animEffect>
                                  </p:childTnLst>
                                </p:cTn>
                              </p:par>
                              <p:par>
                                <p:cTn id="83" presetID="48" presetClass="entr" presetSubtype="0" accel="50000" fill="hold" nodeType="withEffect">
                                  <p:stCondLst>
                                    <p:cond delay="0"/>
                                  </p:stCondLst>
                                  <p:childTnLst>
                                    <p:set>
                                      <p:cBhvr>
                                        <p:cTn id="84" dur="1" fill="hold">
                                          <p:stCondLst>
                                            <p:cond delay="0"/>
                                          </p:stCondLst>
                                        </p:cTn>
                                        <p:tgtEl>
                                          <p:spTgt spid="365570">
                                            <p:txEl>
                                              <p:pRg st="7" end="7"/>
                                            </p:txEl>
                                          </p:spTgt>
                                        </p:tgtEl>
                                        <p:attrNameLst>
                                          <p:attrName>style.visibility</p:attrName>
                                        </p:attrNameLst>
                                      </p:cBhvr>
                                      <p:to>
                                        <p:strVal val="visible"/>
                                      </p:to>
                                    </p:set>
                                    <p:anim calcmode="lin" valueType="num">
                                      <p:cBhvr>
                                        <p:cTn id="85" dur="1000" fill="hold"/>
                                        <p:tgtEl>
                                          <p:spTgt spid="365570">
                                            <p:txEl>
                                              <p:pRg st="7" end="7"/>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6" dur="1000" fill="hold"/>
                                        <p:tgtEl>
                                          <p:spTgt spid="365570">
                                            <p:txEl>
                                              <p:pRg st="7" end="7"/>
                                            </p:txEl>
                                          </p:spTgt>
                                        </p:tgtEl>
                                        <p:attrNameLst>
                                          <p:attrName>ppt_x</p:attrName>
                                        </p:attrNameLst>
                                      </p:cBhvr>
                                      <p:tavLst>
                                        <p:tav tm="0">
                                          <p:val>
                                            <p:fltVal val="-1"/>
                                          </p:val>
                                        </p:tav>
                                        <p:tav tm="50000">
                                          <p:val>
                                            <p:fltVal val="0.95"/>
                                          </p:val>
                                        </p:tav>
                                        <p:tav tm="100000">
                                          <p:val>
                                            <p:strVal val="#ppt_x"/>
                                          </p:val>
                                        </p:tav>
                                      </p:tavLst>
                                    </p:anim>
                                    <p:anim calcmode="lin" valueType="num">
                                      <p:cBhvr>
                                        <p:cTn id="87" dur="1000" fill="hold"/>
                                        <p:tgtEl>
                                          <p:spTgt spid="365570">
                                            <p:txEl>
                                              <p:pRg st="7" end="7"/>
                                            </p:txEl>
                                          </p:spTgt>
                                        </p:tgtEl>
                                        <p:attrNameLst>
                                          <p:attrName>ppt_y</p:attrName>
                                        </p:attrNameLst>
                                      </p:cBhvr>
                                      <p:tavLst>
                                        <p:tav tm="0">
                                          <p:val>
                                            <p:strVal val="#ppt_y"/>
                                          </p:val>
                                        </p:tav>
                                        <p:tav tm="100000">
                                          <p:val>
                                            <p:strVal val="#ppt_y"/>
                                          </p:val>
                                        </p:tav>
                                      </p:tavLst>
                                    </p:anim>
                                    <p:animEffect transition="in" filter="fade">
                                      <p:cBhvr>
                                        <p:cTn id="88" dur="1000"/>
                                        <p:tgtEl>
                                          <p:spTgt spid="365570">
                                            <p:txEl>
                                              <p:pRg st="7" end="7"/>
                                            </p:txEl>
                                          </p:spTgt>
                                        </p:tgtEl>
                                      </p:cBhvr>
                                    </p:animEffect>
                                  </p:childTnLst>
                                </p:cTn>
                              </p:par>
                              <p:par>
                                <p:cTn id="89" presetID="48" presetClass="entr" presetSubtype="0" accel="50000" fill="hold" nodeType="withEffect">
                                  <p:stCondLst>
                                    <p:cond delay="0"/>
                                  </p:stCondLst>
                                  <p:childTnLst>
                                    <p:set>
                                      <p:cBhvr>
                                        <p:cTn id="90" dur="1" fill="hold">
                                          <p:stCondLst>
                                            <p:cond delay="0"/>
                                          </p:stCondLst>
                                        </p:cTn>
                                        <p:tgtEl>
                                          <p:spTgt spid="365570">
                                            <p:txEl>
                                              <p:pRg st="8" end="8"/>
                                            </p:txEl>
                                          </p:spTgt>
                                        </p:tgtEl>
                                        <p:attrNameLst>
                                          <p:attrName>style.visibility</p:attrName>
                                        </p:attrNameLst>
                                      </p:cBhvr>
                                      <p:to>
                                        <p:strVal val="visible"/>
                                      </p:to>
                                    </p:set>
                                    <p:anim calcmode="lin" valueType="num">
                                      <p:cBhvr>
                                        <p:cTn id="91" dur="1000" fill="hold"/>
                                        <p:tgtEl>
                                          <p:spTgt spid="365570">
                                            <p:txEl>
                                              <p:pRg st="8" end="8"/>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92" dur="1000" fill="hold"/>
                                        <p:tgtEl>
                                          <p:spTgt spid="365570">
                                            <p:txEl>
                                              <p:pRg st="8" end="8"/>
                                            </p:txEl>
                                          </p:spTgt>
                                        </p:tgtEl>
                                        <p:attrNameLst>
                                          <p:attrName>ppt_x</p:attrName>
                                        </p:attrNameLst>
                                      </p:cBhvr>
                                      <p:tavLst>
                                        <p:tav tm="0">
                                          <p:val>
                                            <p:fltVal val="-1"/>
                                          </p:val>
                                        </p:tav>
                                        <p:tav tm="50000">
                                          <p:val>
                                            <p:fltVal val="0.95"/>
                                          </p:val>
                                        </p:tav>
                                        <p:tav tm="100000">
                                          <p:val>
                                            <p:strVal val="#ppt_x"/>
                                          </p:val>
                                        </p:tav>
                                      </p:tavLst>
                                    </p:anim>
                                    <p:anim calcmode="lin" valueType="num">
                                      <p:cBhvr>
                                        <p:cTn id="93" dur="1000" fill="hold"/>
                                        <p:tgtEl>
                                          <p:spTgt spid="365570">
                                            <p:txEl>
                                              <p:pRg st="8" end="8"/>
                                            </p:txEl>
                                          </p:spTgt>
                                        </p:tgtEl>
                                        <p:attrNameLst>
                                          <p:attrName>ppt_y</p:attrName>
                                        </p:attrNameLst>
                                      </p:cBhvr>
                                      <p:tavLst>
                                        <p:tav tm="0">
                                          <p:val>
                                            <p:strVal val="#ppt_y"/>
                                          </p:val>
                                        </p:tav>
                                        <p:tav tm="100000">
                                          <p:val>
                                            <p:strVal val="#ppt_y"/>
                                          </p:val>
                                        </p:tav>
                                      </p:tavLst>
                                    </p:anim>
                                    <p:animEffect transition="in" filter="fade">
                                      <p:cBhvr>
                                        <p:cTn id="94" dur="1000"/>
                                        <p:tgtEl>
                                          <p:spTgt spid="3655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a:extLst>
              <a:ext uri="{FF2B5EF4-FFF2-40B4-BE49-F238E27FC236}">
                <a16:creationId xmlns:a16="http://schemas.microsoft.com/office/drawing/2014/main" id="{D790819C-2901-4DCB-AFCC-94F4C7BC8ED0}"/>
              </a:ext>
            </a:extLst>
          </p:cNvPr>
          <p:cNvSpPr>
            <a:spLocks noGrp="1" noRot="1" noChangeArrowheads="1"/>
          </p:cNvSpPr>
          <p:nvPr>
            <p:ph type="body" idx="1"/>
          </p:nvPr>
        </p:nvSpPr>
        <p:spPr>
          <a:xfrm>
            <a:off x="304800" y="1981200"/>
            <a:ext cx="5562600" cy="3497263"/>
          </a:xfrm>
        </p:spPr>
        <p:txBody>
          <a:bodyPr>
            <a:normAutofit/>
          </a:bodyPr>
          <a:lstStyle/>
          <a:p>
            <a:pPr eaLnBrk="1" hangingPunct="1"/>
            <a:r>
              <a:rPr lang="zh-CN" altLang="en-US" sz="2400" dirty="0"/>
              <a:t>样条的历史</a:t>
            </a:r>
          </a:p>
          <a:p>
            <a:pPr lvl="1" eaLnBrk="1" hangingPunct="1"/>
            <a:r>
              <a:rPr lang="zh-CN" altLang="en-US" sz="2400" dirty="0"/>
              <a:t>很早的绘图员利用“</a:t>
            </a:r>
            <a:r>
              <a:rPr lang="en-US" altLang="zh-CN" sz="2400" dirty="0"/>
              <a:t>ducks”</a:t>
            </a:r>
            <a:r>
              <a:rPr lang="zh-CN" altLang="en-US" sz="2400" dirty="0"/>
              <a:t>和有柔性的木条（样条）来绘制曲线</a:t>
            </a:r>
          </a:p>
          <a:p>
            <a:pPr lvl="1" eaLnBrk="1" hangingPunct="1"/>
            <a:r>
              <a:rPr lang="zh-CN" altLang="en-US" sz="2400" dirty="0"/>
              <a:t>木质的样条具有二阶连续</a:t>
            </a:r>
          </a:p>
          <a:p>
            <a:pPr lvl="1" eaLnBrk="1" hangingPunct="1"/>
            <a:r>
              <a:rPr lang="zh-CN" altLang="en-US" sz="2400" dirty="0"/>
              <a:t>并且通过所有的控制点</a:t>
            </a:r>
          </a:p>
        </p:txBody>
      </p:sp>
      <p:pic>
        <p:nvPicPr>
          <p:cNvPr id="470020" name="Picture 4" descr="draftweight01">
            <a:extLst>
              <a:ext uri="{FF2B5EF4-FFF2-40B4-BE49-F238E27FC236}">
                <a16:creationId xmlns:a16="http://schemas.microsoft.com/office/drawing/2014/main" id="{DD5A4450-7C01-4AC6-B4CF-F383AA5FB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0" y="1412875"/>
            <a:ext cx="2808288"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0021" name="Picture 5" descr="draftweight02">
            <a:extLst>
              <a:ext uri="{FF2B5EF4-FFF2-40B4-BE49-F238E27FC236}">
                <a16:creationId xmlns:a16="http://schemas.microsoft.com/office/drawing/2014/main" id="{097DF5F2-5B8F-42D6-8238-902B99ED2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025" y="3775075"/>
            <a:ext cx="3000375"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0022" name="Text Box 6">
            <a:extLst>
              <a:ext uri="{FF2B5EF4-FFF2-40B4-BE49-F238E27FC236}">
                <a16:creationId xmlns:a16="http://schemas.microsoft.com/office/drawing/2014/main" id="{E38C7246-5CDC-4579-8A47-CBB77C36B9C2}"/>
              </a:ext>
            </a:extLst>
          </p:cNvPr>
          <p:cNvSpPr txBox="1">
            <a:spLocks noChangeArrowheads="1"/>
          </p:cNvSpPr>
          <p:nvPr/>
        </p:nvSpPr>
        <p:spPr bwMode="auto">
          <a:xfrm>
            <a:off x="6172200" y="3317875"/>
            <a:ext cx="2249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A Duck (weight)</a:t>
            </a:r>
          </a:p>
        </p:txBody>
      </p:sp>
      <p:sp>
        <p:nvSpPr>
          <p:cNvPr id="470023" name="Text Box 7">
            <a:extLst>
              <a:ext uri="{FF2B5EF4-FFF2-40B4-BE49-F238E27FC236}">
                <a16:creationId xmlns:a16="http://schemas.microsoft.com/office/drawing/2014/main" id="{F755D8CB-23EC-4C51-BF33-2DC0C11D57C4}"/>
              </a:ext>
            </a:extLst>
          </p:cNvPr>
          <p:cNvSpPr txBox="1">
            <a:spLocks noChangeArrowheads="1"/>
          </p:cNvSpPr>
          <p:nvPr/>
        </p:nvSpPr>
        <p:spPr bwMode="auto">
          <a:xfrm>
            <a:off x="5829300" y="5756275"/>
            <a:ext cx="2847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Ducks trace out curve</a:t>
            </a:r>
          </a:p>
        </p:txBody>
      </p:sp>
      <p:sp>
        <p:nvSpPr>
          <p:cNvPr id="10" name="Rectangle 2">
            <a:extLst>
              <a:ext uri="{FF2B5EF4-FFF2-40B4-BE49-F238E27FC236}">
                <a16:creationId xmlns:a16="http://schemas.microsoft.com/office/drawing/2014/main" id="{E03467E6-06CA-4153-A56F-898014BE5FFA}"/>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70018">
                                            <p:txEl>
                                              <p:pRg st="1" end="1"/>
                                            </p:txEl>
                                          </p:spTgt>
                                        </p:tgtEl>
                                        <p:attrNameLst>
                                          <p:attrName>style.visibility</p:attrName>
                                        </p:attrNameLst>
                                      </p:cBhvr>
                                      <p:to>
                                        <p:strVal val="visible"/>
                                      </p:to>
                                    </p:set>
                                    <p:anim calcmode="lin" valueType="num">
                                      <p:cBhvr additive="base">
                                        <p:cTn id="7" dur="500" fill="hold"/>
                                        <p:tgtEl>
                                          <p:spTgt spid="47001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001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70018">
                                            <p:txEl>
                                              <p:pRg st="2" end="2"/>
                                            </p:txEl>
                                          </p:spTgt>
                                        </p:tgtEl>
                                        <p:attrNameLst>
                                          <p:attrName>style.visibility</p:attrName>
                                        </p:attrNameLst>
                                      </p:cBhvr>
                                      <p:to>
                                        <p:strVal val="visible"/>
                                      </p:to>
                                    </p:set>
                                    <p:anim calcmode="lin" valueType="num">
                                      <p:cBhvr additive="base">
                                        <p:cTn id="11" dur="500" fill="hold"/>
                                        <p:tgtEl>
                                          <p:spTgt spid="47001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70018">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70018">
                                            <p:txEl>
                                              <p:pRg st="3" end="3"/>
                                            </p:txEl>
                                          </p:spTgt>
                                        </p:tgtEl>
                                        <p:attrNameLst>
                                          <p:attrName>style.visibility</p:attrName>
                                        </p:attrNameLst>
                                      </p:cBhvr>
                                      <p:to>
                                        <p:strVal val="visible"/>
                                      </p:to>
                                    </p:set>
                                    <p:anim calcmode="lin" valueType="num">
                                      <p:cBhvr additive="base">
                                        <p:cTn id="15" dur="500" fill="hold"/>
                                        <p:tgtEl>
                                          <p:spTgt spid="470018">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700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470020"/>
                                        </p:tgtEl>
                                        <p:attrNameLst>
                                          <p:attrName>style.visibility</p:attrName>
                                        </p:attrNameLst>
                                      </p:cBhvr>
                                      <p:to>
                                        <p:strVal val="visible"/>
                                      </p:to>
                                    </p:set>
                                    <p:anim calcmode="lin" valueType="num">
                                      <p:cBhvr additive="base">
                                        <p:cTn id="21" dur="500" fill="hold"/>
                                        <p:tgtEl>
                                          <p:spTgt spid="470020"/>
                                        </p:tgtEl>
                                        <p:attrNameLst>
                                          <p:attrName>ppt_x</p:attrName>
                                        </p:attrNameLst>
                                      </p:cBhvr>
                                      <p:tavLst>
                                        <p:tav tm="0">
                                          <p:val>
                                            <p:strVal val="#ppt_x"/>
                                          </p:val>
                                        </p:tav>
                                        <p:tav tm="100000">
                                          <p:val>
                                            <p:strVal val="#ppt_x"/>
                                          </p:val>
                                        </p:tav>
                                      </p:tavLst>
                                    </p:anim>
                                    <p:anim calcmode="lin" valueType="num">
                                      <p:cBhvr additive="base">
                                        <p:cTn id="22" dur="500" fill="hold"/>
                                        <p:tgtEl>
                                          <p:spTgt spid="4700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70022"/>
                                        </p:tgtEl>
                                        <p:attrNameLst>
                                          <p:attrName>style.visibility</p:attrName>
                                        </p:attrNameLst>
                                      </p:cBhvr>
                                      <p:to>
                                        <p:strVal val="visible"/>
                                      </p:to>
                                    </p:set>
                                    <p:anim calcmode="lin" valueType="num">
                                      <p:cBhvr additive="base">
                                        <p:cTn id="25" dur="500" fill="hold"/>
                                        <p:tgtEl>
                                          <p:spTgt spid="470022"/>
                                        </p:tgtEl>
                                        <p:attrNameLst>
                                          <p:attrName>ppt_x</p:attrName>
                                        </p:attrNameLst>
                                      </p:cBhvr>
                                      <p:tavLst>
                                        <p:tav tm="0">
                                          <p:val>
                                            <p:strVal val="#ppt_x"/>
                                          </p:val>
                                        </p:tav>
                                        <p:tav tm="100000">
                                          <p:val>
                                            <p:strVal val="#ppt_x"/>
                                          </p:val>
                                        </p:tav>
                                      </p:tavLst>
                                    </p:anim>
                                    <p:anim calcmode="lin" valueType="num">
                                      <p:cBhvr additive="base">
                                        <p:cTn id="26" dur="500" fill="hold"/>
                                        <p:tgtEl>
                                          <p:spTgt spid="47002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470021"/>
                                        </p:tgtEl>
                                        <p:attrNameLst>
                                          <p:attrName>style.visibility</p:attrName>
                                        </p:attrNameLst>
                                      </p:cBhvr>
                                      <p:to>
                                        <p:strVal val="visible"/>
                                      </p:to>
                                    </p:set>
                                    <p:anim calcmode="lin" valueType="num">
                                      <p:cBhvr additive="base">
                                        <p:cTn id="30" dur="500" fill="hold"/>
                                        <p:tgtEl>
                                          <p:spTgt spid="470021"/>
                                        </p:tgtEl>
                                        <p:attrNameLst>
                                          <p:attrName>ppt_x</p:attrName>
                                        </p:attrNameLst>
                                      </p:cBhvr>
                                      <p:tavLst>
                                        <p:tav tm="0">
                                          <p:val>
                                            <p:strVal val="#ppt_x"/>
                                          </p:val>
                                        </p:tav>
                                        <p:tav tm="100000">
                                          <p:val>
                                            <p:strVal val="#ppt_x"/>
                                          </p:val>
                                        </p:tav>
                                      </p:tavLst>
                                    </p:anim>
                                    <p:anim calcmode="lin" valueType="num">
                                      <p:cBhvr additive="base">
                                        <p:cTn id="31" dur="500" fill="hold"/>
                                        <p:tgtEl>
                                          <p:spTgt spid="47002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470023"/>
                                        </p:tgtEl>
                                        <p:attrNameLst>
                                          <p:attrName>style.visibility</p:attrName>
                                        </p:attrNameLst>
                                      </p:cBhvr>
                                      <p:to>
                                        <p:strVal val="visible"/>
                                      </p:to>
                                    </p:set>
                                    <p:anim calcmode="lin" valueType="num">
                                      <p:cBhvr additive="base">
                                        <p:cTn id="34" dur="500" fill="hold"/>
                                        <p:tgtEl>
                                          <p:spTgt spid="470023"/>
                                        </p:tgtEl>
                                        <p:attrNameLst>
                                          <p:attrName>ppt_x</p:attrName>
                                        </p:attrNameLst>
                                      </p:cBhvr>
                                      <p:tavLst>
                                        <p:tav tm="0">
                                          <p:val>
                                            <p:strVal val="#ppt_x"/>
                                          </p:val>
                                        </p:tav>
                                        <p:tav tm="100000">
                                          <p:val>
                                            <p:strVal val="#ppt_x"/>
                                          </p:val>
                                        </p:tav>
                                      </p:tavLst>
                                    </p:anim>
                                    <p:anim calcmode="lin" valueType="num">
                                      <p:cBhvr additive="base">
                                        <p:cTn id="35" dur="500" fill="hold"/>
                                        <p:tgtEl>
                                          <p:spTgt spid="4700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2" grpId="0"/>
      <p:bldP spid="4700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CDFFBD13-311B-4618-83CF-0FBDB853E9CF}"/>
              </a:ext>
            </a:extLst>
          </p:cNvPr>
          <p:cNvSpPr>
            <a:spLocks noGrp="1" noRot="1" noChangeArrowheads="1"/>
          </p:cNvSpPr>
          <p:nvPr>
            <p:ph type="body" idx="1"/>
          </p:nvPr>
        </p:nvSpPr>
        <p:spPr>
          <a:xfrm>
            <a:off x="1116013" y="1828800"/>
            <a:ext cx="7799387" cy="1357313"/>
          </a:xfrm>
        </p:spPr>
        <p:txBody>
          <a:bodyPr/>
          <a:lstStyle/>
          <a:p>
            <a:pPr eaLnBrk="1" hangingPunct="1"/>
            <a:r>
              <a:rPr lang="zh-CN" altLang="en-US" sz="2800" dirty="0"/>
              <a:t>曲线的产生</a:t>
            </a:r>
          </a:p>
          <a:p>
            <a:pPr lvl="1" eaLnBrk="1" hangingPunct="1"/>
            <a:endParaRPr lang="zh-CN" altLang="zh-CN" sz="3200" dirty="0"/>
          </a:p>
        </p:txBody>
      </p:sp>
      <p:sp>
        <p:nvSpPr>
          <p:cNvPr id="288775" name="Rectangle 7">
            <a:extLst>
              <a:ext uri="{FF2B5EF4-FFF2-40B4-BE49-F238E27FC236}">
                <a16:creationId xmlns:a16="http://schemas.microsoft.com/office/drawing/2014/main" id="{85DF18C7-9DA0-48AE-B7C8-78BCE3D65DA1}"/>
              </a:ext>
            </a:extLst>
          </p:cNvPr>
          <p:cNvSpPr>
            <a:spLocks noChangeArrowheads="1"/>
          </p:cNvSpPr>
          <p:nvPr/>
        </p:nvSpPr>
        <p:spPr bwMode="auto">
          <a:xfrm>
            <a:off x="755650" y="2852738"/>
            <a:ext cx="2376488" cy="10795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8777" name="Text Box 9">
            <a:extLst>
              <a:ext uri="{FF2B5EF4-FFF2-40B4-BE49-F238E27FC236}">
                <a16:creationId xmlns:a16="http://schemas.microsoft.com/office/drawing/2014/main" id="{E43BFC34-4862-4EB4-8E4B-BBED5A8586A2}"/>
              </a:ext>
            </a:extLst>
          </p:cNvPr>
          <p:cNvSpPr txBox="1">
            <a:spLocks noChangeArrowheads="1"/>
          </p:cNvSpPr>
          <p:nvPr/>
        </p:nvSpPr>
        <p:spPr bwMode="auto">
          <a:xfrm>
            <a:off x="971550" y="2995613"/>
            <a:ext cx="1873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t>给定一组离散的坐标点</a:t>
            </a:r>
          </a:p>
        </p:txBody>
      </p:sp>
      <p:sp>
        <p:nvSpPr>
          <p:cNvPr id="288778" name="Rectangle 10">
            <a:extLst>
              <a:ext uri="{FF2B5EF4-FFF2-40B4-BE49-F238E27FC236}">
                <a16:creationId xmlns:a16="http://schemas.microsoft.com/office/drawing/2014/main" id="{5F7E5536-6E0E-4471-8BB9-1A357199155A}"/>
              </a:ext>
            </a:extLst>
          </p:cNvPr>
          <p:cNvSpPr>
            <a:spLocks noChangeArrowheads="1"/>
          </p:cNvSpPr>
          <p:nvPr/>
        </p:nvSpPr>
        <p:spPr bwMode="auto">
          <a:xfrm>
            <a:off x="3419475" y="3860800"/>
            <a:ext cx="2376488" cy="10795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8779" name="Text Box 11">
            <a:extLst>
              <a:ext uri="{FF2B5EF4-FFF2-40B4-BE49-F238E27FC236}">
                <a16:creationId xmlns:a16="http://schemas.microsoft.com/office/drawing/2014/main" id="{4C59EB4C-DC05-4D73-B1BF-B6D3246E7DD7}"/>
              </a:ext>
            </a:extLst>
          </p:cNvPr>
          <p:cNvSpPr txBox="1">
            <a:spLocks noChangeArrowheads="1"/>
          </p:cNvSpPr>
          <p:nvPr/>
        </p:nvSpPr>
        <p:spPr bwMode="auto">
          <a:xfrm>
            <a:off x="3635375" y="4003675"/>
            <a:ext cx="1873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t>拟合成指定的曲线函数</a:t>
            </a:r>
          </a:p>
        </p:txBody>
      </p:sp>
      <p:sp>
        <p:nvSpPr>
          <p:cNvPr id="288780" name="Rectangle 12">
            <a:extLst>
              <a:ext uri="{FF2B5EF4-FFF2-40B4-BE49-F238E27FC236}">
                <a16:creationId xmlns:a16="http://schemas.microsoft.com/office/drawing/2014/main" id="{390D1903-C144-4048-83F2-0429830C7375}"/>
              </a:ext>
            </a:extLst>
          </p:cNvPr>
          <p:cNvSpPr>
            <a:spLocks noChangeArrowheads="1"/>
          </p:cNvSpPr>
          <p:nvPr/>
        </p:nvSpPr>
        <p:spPr bwMode="auto">
          <a:xfrm>
            <a:off x="6444208" y="2852738"/>
            <a:ext cx="2376488" cy="10795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8781" name="Text Box 13">
            <a:extLst>
              <a:ext uri="{FF2B5EF4-FFF2-40B4-BE49-F238E27FC236}">
                <a16:creationId xmlns:a16="http://schemas.microsoft.com/office/drawing/2014/main" id="{5B25D190-0857-41AA-8364-C957191D6B05}"/>
              </a:ext>
            </a:extLst>
          </p:cNvPr>
          <p:cNvSpPr txBox="1">
            <a:spLocks noChangeArrowheads="1"/>
          </p:cNvSpPr>
          <p:nvPr/>
        </p:nvSpPr>
        <p:spPr bwMode="auto">
          <a:xfrm>
            <a:off x="6660108" y="2995613"/>
            <a:ext cx="1873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t>根据曲线函数得到曲线的图形</a:t>
            </a:r>
          </a:p>
        </p:txBody>
      </p:sp>
      <p:sp>
        <p:nvSpPr>
          <p:cNvPr id="288782" name="AutoShape 14">
            <a:extLst>
              <a:ext uri="{FF2B5EF4-FFF2-40B4-BE49-F238E27FC236}">
                <a16:creationId xmlns:a16="http://schemas.microsoft.com/office/drawing/2014/main" id="{FC730F9B-63A1-4055-B43A-87E7358B5973}"/>
              </a:ext>
            </a:extLst>
          </p:cNvPr>
          <p:cNvSpPr>
            <a:spLocks noChangeArrowheads="1"/>
          </p:cNvSpPr>
          <p:nvPr/>
        </p:nvSpPr>
        <p:spPr bwMode="auto">
          <a:xfrm>
            <a:off x="2411413" y="4365625"/>
            <a:ext cx="792162" cy="287338"/>
          </a:xfrm>
          <a:custGeom>
            <a:avLst/>
            <a:gdLst>
              <a:gd name="T0" fmla="*/ 21788929 w 21600"/>
              <a:gd name="T1" fmla="*/ 0 h 21600"/>
              <a:gd name="T2" fmla="*/ 0 w 21600"/>
              <a:gd name="T3" fmla="*/ 1911183 h 21600"/>
              <a:gd name="T4" fmla="*/ 21788929 w 21600"/>
              <a:gd name="T5" fmla="*/ 3822367 h 21600"/>
              <a:gd name="T6" fmla="*/ 29051881 w 21600"/>
              <a:gd name="T7" fmla="*/ 191118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783" name="AutoShape 15">
            <a:extLst>
              <a:ext uri="{FF2B5EF4-FFF2-40B4-BE49-F238E27FC236}">
                <a16:creationId xmlns:a16="http://schemas.microsoft.com/office/drawing/2014/main" id="{44F99CF7-AB86-47E9-A0DB-0771D0EFE03D}"/>
              </a:ext>
            </a:extLst>
          </p:cNvPr>
          <p:cNvSpPr>
            <a:spLocks noChangeArrowheads="1"/>
          </p:cNvSpPr>
          <p:nvPr/>
        </p:nvSpPr>
        <p:spPr bwMode="auto">
          <a:xfrm>
            <a:off x="5615533" y="3429000"/>
            <a:ext cx="720725" cy="358775"/>
          </a:xfrm>
          <a:custGeom>
            <a:avLst/>
            <a:gdLst>
              <a:gd name="T0" fmla="*/ 18036277 w 21600"/>
              <a:gd name="T1" fmla="*/ 0 h 21600"/>
              <a:gd name="T2" fmla="*/ 0 w 21600"/>
              <a:gd name="T3" fmla="*/ 2979626 h 21600"/>
              <a:gd name="T4" fmla="*/ 18036277 w 21600"/>
              <a:gd name="T5" fmla="*/ 5959236 h 21600"/>
              <a:gd name="T6" fmla="*/ 24048358 w 21600"/>
              <a:gd name="T7" fmla="*/ 297962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2">
            <a:extLst>
              <a:ext uri="{FF2B5EF4-FFF2-40B4-BE49-F238E27FC236}">
                <a16:creationId xmlns:a16="http://schemas.microsoft.com/office/drawing/2014/main" id="{52B8F5E0-BC8D-4C2F-A240-3F8BB13FC518}"/>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8775"/>
                                        </p:tgtEl>
                                        <p:attrNameLst>
                                          <p:attrName>style.visibility</p:attrName>
                                        </p:attrNameLst>
                                      </p:cBhvr>
                                      <p:to>
                                        <p:strVal val="visible"/>
                                      </p:to>
                                    </p:set>
                                    <p:anim calcmode="lin" valueType="num">
                                      <p:cBhvr additive="base">
                                        <p:cTn id="7" dur="500" fill="hold"/>
                                        <p:tgtEl>
                                          <p:spTgt spid="288775"/>
                                        </p:tgtEl>
                                        <p:attrNameLst>
                                          <p:attrName>ppt_x</p:attrName>
                                        </p:attrNameLst>
                                      </p:cBhvr>
                                      <p:tavLst>
                                        <p:tav tm="0">
                                          <p:val>
                                            <p:strVal val="#ppt_x"/>
                                          </p:val>
                                        </p:tav>
                                        <p:tav tm="100000">
                                          <p:val>
                                            <p:strVal val="#ppt_x"/>
                                          </p:val>
                                        </p:tav>
                                      </p:tavLst>
                                    </p:anim>
                                    <p:anim calcmode="lin" valueType="num">
                                      <p:cBhvr additive="base">
                                        <p:cTn id="8" dur="500" fill="hold"/>
                                        <p:tgtEl>
                                          <p:spTgt spid="288775"/>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288777"/>
                                        </p:tgtEl>
                                        <p:attrNameLst>
                                          <p:attrName>style.visibility</p:attrName>
                                        </p:attrNameLst>
                                      </p:cBhvr>
                                      <p:to>
                                        <p:strVal val="visible"/>
                                      </p:to>
                                    </p:set>
                                    <p:anim calcmode="lin" valueType="num">
                                      <p:cBhvr additive="base">
                                        <p:cTn id="11" dur="500" fill="hold"/>
                                        <p:tgtEl>
                                          <p:spTgt spid="288777"/>
                                        </p:tgtEl>
                                        <p:attrNameLst>
                                          <p:attrName>ppt_x</p:attrName>
                                        </p:attrNameLst>
                                      </p:cBhvr>
                                      <p:tavLst>
                                        <p:tav tm="0">
                                          <p:val>
                                            <p:strVal val="#ppt_x"/>
                                          </p:val>
                                        </p:tav>
                                        <p:tav tm="100000">
                                          <p:val>
                                            <p:strVal val="#ppt_x"/>
                                          </p:val>
                                        </p:tav>
                                      </p:tavLst>
                                    </p:anim>
                                    <p:anim calcmode="lin" valueType="num">
                                      <p:cBhvr additive="base">
                                        <p:cTn id="12" dur="500" fill="hold"/>
                                        <p:tgtEl>
                                          <p:spTgt spid="288777"/>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31" presetClass="path" presetSubtype="0" accel="50000" decel="50000" fill="hold" grpId="1" nodeType="afterEffect">
                                  <p:stCondLst>
                                    <p:cond delay="0"/>
                                  </p:stCondLst>
                                  <p:childTnLst>
                                    <p:animMotion origin="layout" path="M 0 0  C 0.002 -0.004  0.012 -0.04528  0.037 -0.04262  C 0.075 -0.03862  0.09 -0.00932  0.125 -0.03862  C 0.147 -0.05594  0.173 -0.09988  0.192 -0.09855  C 0.235 -0.09722  0.244 -0.05194  0.244 -0.01065  C 0.245 0.04794  0.189 0.09722  0.121 0.10255  C 0.052 0.10654  -0.005 0.04395  0 0  Z" pathEditMode="relative" ptsTypes="">
                                      <p:cBhvr>
                                        <p:cTn id="15" dur="2000" fill="hold"/>
                                        <p:tgtEl>
                                          <p:spTgt spid="288775"/>
                                        </p:tgtEl>
                                        <p:attrNameLst>
                                          <p:attrName>ppt_x</p:attrName>
                                          <p:attrName>ppt_y</p:attrName>
                                        </p:attrNameLst>
                                      </p:cBhvr>
                                    </p:animMotion>
                                  </p:childTnLst>
                                </p:cTn>
                              </p:par>
                              <p:par>
                                <p:cTn id="16" presetID="31" presetClass="path" presetSubtype="0" accel="50000" decel="50000" fill="hold" grpId="0" nodeType="withEffect">
                                  <p:stCondLst>
                                    <p:cond delay="0"/>
                                  </p:stCondLst>
                                  <p:childTnLst>
                                    <p:animMotion origin="layout" path="M 0 0  C 0.002 -0.004  0.012 -0.04528  0.037 -0.04262  C 0.075 -0.03862  0.09 -0.00932  0.125 -0.03862  C 0.147 -0.05594  0.173 -0.09988  0.192 -0.09855  C 0.235 -0.09722  0.244 -0.05194  0.244 -0.01065  C 0.245 0.04794  0.189 0.09722  0.121 0.10255  C 0.052 0.10654  -0.005 0.04395  0 0  Z" pathEditMode="relative" ptsTypes="">
                                      <p:cBhvr>
                                        <p:cTn id="17" dur="2000" fill="hold"/>
                                        <p:tgtEl>
                                          <p:spTgt spid="288777"/>
                                        </p:tgtEl>
                                        <p:attrNameLst>
                                          <p:attrName>ppt_x</p:attrName>
                                          <p:attrName>ppt_y</p:attrName>
                                        </p:attrNameLst>
                                      </p:cBhvr>
                                    </p:animMotion>
                                  </p:childTnLst>
                                </p:cTn>
                              </p:par>
                            </p:childTnLst>
                          </p:cTn>
                        </p:par>
                        <p:par>
                          <p:cTn id="18" fill="hold" nodeType="afterGroup">
                            <p:stCondLst>
                              <p:cond delay="2500"/>
                            </p:stCondLst>
                            <p:childTnLst>
                              <p:par>
                                <p:cTn id="19" presetID="3" presetClass="entr" presetSubtype="10" fill="hold" grpId="0" nodeType="afterEffect" nodePh="1">
                                  <p:stCondLst>
                                    <p:cond delay="0"/>
                                  </p:stCondLst>
                                  <p:endCondLst>
                                    <p:cond evt="begin" delay="0">
                                      <p:tn val="19"/>
                                    </p:cond>
                                  </p:endCondLst>
                                  <p:childTnLst>
                                    <p:set>
                                      <p:cBhvr>
                                        <p:cTn id="20" dur="1" fill="hold">
                                          <p:stCondLst>
                                            <p:cond delay="0"/>
                                          </p:stCondLst>
                                        </p:cTn>
                                        <p:tgtEl>
                                          <p:spTgt spid="288782">
                                            <p:txEl>
                                              <p:charRg st="4294967295" end="4294967295"/>
                                            </p:txEl>
                                          </p:spTgt>
                                        </p:tgtEl>
                                        <p:attrNameLst>
                                          <p:attrName>style.visibility</p:attrName>
                                        </p:attrNameLst>
                                      </p:cBhvr>
                                      <p:to>
                                        <p:strVal val="visible"/>
                                      </p:to>
                                    </p:set>
                                    <p:animEffect transition="in" filter="blinds(horizontal)">
                                      <p:cBhvr>
                                        <p:cTn id="21" dur="500"/>
                                        <p:tgtEl>
                                          <p:spTgt spid="288782">
                                            <p:txEl>
                                              <p:charRg st="4294967295" end="4294967295"/>
                                            </p:txEl>
                                          </p:spTgt>
                                        </p:tgtEl>
                                      </p:cBhvr>
                                    </p:animEffect>
                                  </p:childTnLst>
                                </p:cTn>
                              </p:par>
                            </p:childTnLst>
                          </p:cTn>
                        </p:par>
                        <p:par>
                          <p:cTn id="22" fill="hold" nodeType="afterGroup">
                            <p:stCondLst>
                              <p:cond delay="3000"/>
                            </p:stCondLst>
                            <p:childTnLst>
                              <p:par>
                                <p:cTn id="23" presetID="4" presetClass="entr" presetSubtype="16" fill="hold" grpId="1" nodeType="afterEffect">
                                  <p:stCondLst>
                                    <p:cond delay="0"/>
                                  </p:stCondLst>
                                  <p:childTnLst>
                                    <p:set>
                                      <p:cBhvr>
                                        <p:cTn id="24" dur="1" fill="hold">
                                          <p:stCondLst>
                                            <p:cond delay="0"/>
                                          </p:stCondLst>
                                        </p:cTn>
                                        <p:tgtEl>
                                          <p:spTgt spid="288782"/>
                                        </p:tgtEl>
                                        <p:attrNameLst>
                                          <p:attrName>style.visibility</p:attrName>
                                        </p:attrNameLst>
                                      </p:cBhvr>
                                      <p:to>
                                        <p:strVal val="visible"/>
                                      </p:to>
                                    </p:set>
                                    <p:animEffect transition="in" filter="box(in)">
                                      <p:cBhvr>
                                        <p:cTn id="25" dur="500"/>
                                        <p:tgtEl>
                                          <p:spTgt spid="288782"/>
                                        </p:tgtEl>
                                      </p:cBhvr>
                                    </p:animEffect>
                                  </p:childTnLst>
                                </p:cTn>
                              </p:par>
                            </p:childTnLst>
                          </p:cTn>
                        </p:par>
                        <p:par>
                          <p:cTn id="26" fill="hold" nodeType="afterGroup">
                            <p:stCondLst>
                              <p:cond delay="3500"/>
                            </p:stCondLst>
                            <p:childTnLst>
                              <p:par>
                                <p:cTn id="27" presetID="1" presetClass="emph" presetSubtype="6" fill="hold" nodeType="afterEffect">
                                  <p:stCondLst>
                                    <p:cond delay="0"/>
                                  </p:stCondLst>
                                  <p:childTnLst>
                                    <p:animClr clrSpc="hsl" dir="cw">
                                      <p:cBhvr>
                                        <p:cTn id="28" dur="2000" fill="hold"/>
                                        <p:tgtEl>
                                          <p:spTgt spid="288782"/>
                                        </p:tgtEl>
                                        <p:attrNameLst>
                                          <p:attrName>fillcolor</p:attrName>
                                        </p:attrNameLst>
                                      </p:cBhvr>
                                      <p:to>
                                        <a:schemeClr val="accent2"/>
                                      </p:to>
                                    </p:animClr>
                                    <p:set>
                                      <p:cBhvr>
                                        <p:cTn id="29" dur="2000" fill="hold"/>
                                        <p:tgtEl>
                                          <p:spTgt spid="288782"/>
                                        </p:tgtEl>
                                        <p:attrNameLst>
                                          <p:attrName>fill.type</p:attrName>
                                        </p:attrNameLst>
                                      </p:cBhvr>
                                      <p:to>
                                        <p:strVal val="solid"/>
                                      </p:to>
                                    </p:set>
                                    <p:set>
                                      <p:cBhvr>
                                        <p:cTn id="30" dur="2000" fill="hold"/>
                                        <p:tgtEl>
                                          <p:spTgt spid="288782"/>
                                        </p:tgtEl>
                                        <p:attrNameLst>
                                          <p:attrName>fill.on</p:attrName>
                                        </p:attrNameLst>
                                      </p:cBhvr>
                                      <p:to>
                                        <p:strVal val="tru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88778"/>
                                        </p:tgtEl>
                                        <p:attrNameLst>
                                          <p:attrName>style.visibility</p:attrName>
                                        </p:attrNameLst>
                                      </p:cBhvr>
                                      <p:to>
                                        <p:strVal val="visible"/>
                                      </p:to>
                                    </p:set>
                                    <p:animEffect transition="in" filter="box(in)">
                                      <p:cBhvr>
                                        <p:cTn id="35" dur="500"/>
                                        <p:tgtEl>
                                          <p:spTgt spid="288778"/>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288779"/>
                                        </p:tgtEl>
                                        <p:attrNameLst>
                                          <p:attrName>style.visibility</p:attrName>
                                        </p:attrNameLst>
                                      </p:cBhvr>
                                      <p:to>
                                        <p:strVal val="visible"/>
                                      </p:to>
                                    </p:set>
                                    <p:animEffect transition="in" filter="box(in)">
                                      <p:cBhvr>
                                        <p:cTn id="38" dur="500"/>
                                        <p:tgtEl>
                                          <p:spTgt spid="288779"/>
                                        </p:tgtEl>
                                      </p:cBhvr>
                                    </p:animEffect>
                                  </p:childTnLst>
                                </p:cTn>
                              </p:par>
                            </p:childTnLst>
                          </p:cTn>
                        </p:par>
                        <p:par>
                          <p:cTn id="39" fill="hold" nodeType="afterGroup">
                            <p:stCondLst>
                              <p:cond delay="500"/>
                            </p:stCondLst>
                            <p:childTnLst>
                              <p:par>
                                <p:cTn id="40" presetID="4" presetClass="entr" presetSubtype="16" fill="hold" grpId="1" nodeType="afterEffect">
                                  <p:stCondLst>
                                    <p:cond delay="0"/>
                                  </p:stCondLst>
                                  <p:childTnLst>
                                    <p:set>
                                      <p:cBhvr>
                                        <p:cTn id="41" dur="1" fill="hold">
                                          <p:stCondLst>
                                            <p:cond delay="0"/>
                                          </p:stCondLst>
                                        </p:cTn>
                                        <p:tgtEl>
                                          <p:spTgt spid="288783"/>
                                        </p:tgtEl>
                                        <p:attrNameLst>
                                          <p:attrName>style.visibility</p:attrName>
                                        </p:attrNameLst>
                                      </p:cBhvr>
                                      <p:to>
                                        <p:strVal val="visible"/>
                                      </p:to>
                                    </p:set>
                                    <p:animEffect transition="in" filter="box(in)">
                                      <p:cBhvr>
                                        <p:cTn id="42" dur="500"/>
                                        <p:tgtEl>
                                          <p:spTgt spid="288783"/>
                                        </p:tgtEl>
                                      </p:cBhvr>
                                    </p:animEffect>
                                  </p:childTnLst>
                                </p:cTn>
                              </p:par>
                            </p:childTnLst>
                          </p:cTn>
                        </p:par>
                        <p:par>
                          <p:cTn id="43" fill="hold" nodeType="afterGroup">
                            <p:stCondLst>
                              <p:cond delay="1000"/>
                            </p:stCondLst>
                            <p:childTnLst>
                              <p:par>
                                <p:cTn id="44" presetID="26" presetClass="emph" presetSubtype="0" fill="hold" grpId="0" nodeType="afterEffect">
                                  <p:stCondLst>
                                    <p:cond delay="0"/>
                                  </p:stCondLst>
                                  <p:childTnLst>
                                    <p:animEffect transition="out" filter="fade">
                                      <p:cBhvr>
                                        <p:cTn id="45" dur="500" tmFilter="0, 0; .2, .5; .8, .5; 1, 0"/>
                                        <p:tgtEl>
                                          <p:spTgt spid="288783"/>
                                        </p:tgtEl>
                                      </p:cBhvr>
                                    </p:animEffect>
                                    <p:animScale>
                                      <p:cBhvr>
                                        <p:cTn id="46" dur="250" autoRev="1" fill="hold"/>
                                        <p:tgtEl>
                                          <p:spTgt spid="288783"/>
                                        </p:tgtEl>
                                      </p:cBhvr>
                                      <p:by x="105000" y="105000"/>
                                    </p:animScale>
                                  </p:childTnLst>
                                </p:cTn>
                              </p:par>
                            </p:childTnLst>
                          </p:cTn>
                        </p:par>
                      </p:childTnLst>
                    </p:cTn>
                  </p:par>
                  <p:par>
                    <p:cTn id="47" fill="hold" nodeType="clickPar">
                      <p:stCondLst>
                        <p:cond delay="indefinite"/>
                      </p:stCondLst>
                      <p:childTnLst>
                        <p:par>
                          <p:cTn id="48" fill="hold" nodeType="withGroup">
                            <p:stCondLst>
                              <p:cond delay="0"/>
                            </p:stCondLst>
                            <p:childTnLst>
                              <p:par>
                                <p:cTn id="49" presetID="8" presetClass="entr" presetSubtype="16" fill="hold" grpId="0" nodeType="clickEffect">
                                  <p:stCondLst>
                                    <p:cond delay="0"/>
                                  </p:stCondLst>
                                  <p:childTnLst>
                                    <p:set>
                                      <p:cBhvr>
                                        <p:cTn id="50" dur="1" fill="hold">
                                          <p:stCondLst>
                                            <p:cond delay="0"/>
                                          </p:stCondLst>
                                        </p:cTn>
                                        <p:tgtEl>
                                          <p:spTgt spid="288780"/>
                                        </p:tgtEl>
                                        <p:attrNameLst>
                                          <p:attrName>style.visibility</p:attrName>
                                        </p:attrNameLst>
                                      </p:cBhvr>
                                      <p:to>
                                        <p:strVal val="visible"/>
                                      </p:to>
                                    </p:set>
                                    <p:animEffect transition="in" filter="diamond(in)">
                                      <p:cBhvr>
                                        <p:cTn id="51" dur="500"/>
                                        <p:tgtEl>
                                          <p:spTgt spid="288780"/>
                                        </p:tgtEl>
                                      </p:cBhvr>
                                    </p:animEffect>
                                  </p:childTnLst>
                                </p:cTn>
                              </p:par>
                              <p:par>
                                <p:cTn id="52" presetID="8" presetClass="entr" presetSubtype="16" fill="hold" grpId="1" nodeType="withEffect">
                                  <p:stCondLst>
                                    <p:cond delay="0"/>
                                  </p:stCondLst>
                                  <p:childTnLst>
                                    <p:set>
                                      <p:cBhvr>
                                        <p:cTn id="53" dur="1" fill="hold">
                                          <p:stCondLst>
                                            <p:cond delay="0"/>
                                          </p:stCondLst>
                                        </p:cTn>
                                        <p:tgtEl>
                                          <p:spTgt spid="288781"/>
                                        </p:tgtEl>
                                        <p:attrNameLst>
                                          <p:attrName>style.visibility</p:attrName>
                                        </p:attrNameLst>
                                      </p:cBhvr>
                                      <p:to>
                                        <p:strVal val="visible"/>
                                      </p:to>
                                    </p:set>
                                    <p:animEffect transition="in" filter="diamond(in)">
                                      <p:cBhvr>
                                        <p:cTn id="54" dur="500"/>
                                        <p:tgtEl>
                                          <p:spTgt spid="288781"/>
                                        </p:tgtEl>
                                      </p:cBhvr>
                                    </p:animEffect>
                                  </p:childTnLst>
                                </p:cTn>
                              </p:par>
                            </p:childTnLst>
                          </p:cTn>
                        </p:par>
                        <p:par>
                          <p:cTn id="55" fill="hold" nodeType="afterGroup">
                            <p:stCondLst>
                              <p:cond delay="500"/>
                            </p:stCondLst>
                            <p:childTnLst>
                              <p:par>
                                <p:cTn id="56" presetID="54" presetClass="path" presetSubtype="0" accel="50000" decel="50000" fill="hold" grpId="1" nodeType="afterEffect">
                                  <p:stCondLst>
                                    <p:cond delay="0"/>
                                  </p:stCondLst>
                                  <p:childTnLst>
                                    <p:animMotion origin="layout" path="M 0 0  c 0.004 -0.01065  0.018 -0.02131  0.023 -0.02131  c 0.031 0  0.063 0.16647  0.063 0.33295  c 0 -0.0839  0.016 -0.16647  0.031 -0.16647  c 0.016 0  0.031 0.0839  0.031 0.16647  c 0 -0.04129  0.008 -0.0839  0.016 -0.0839  c 0.008 0  0.016 0.04129  0.016 0.0839  c 0 -0.02131  0.004 -0.04129  0.008 -0.04129  c 0.004 0  0.008 0.02131  0.008 0.04129  c 0 -0.01065  0.002 -0.02131  0.004 -0.02131  c 0.001 0  0.004 0.01065  0.004 0.02131  c 0 -0.00533  0.001 -0.01065  0.002 -0.01065  c 0 0.00133  0.002 0.00533  0.002 0.01065  c 0 -0.00266  0 -0.00533  0.001 -0.00533  c 0 0.00133  0.001 0.00266  0.001 0.00533  c 0 -0.00133  0 -0.00266  0 -0.004  c 0.001 0  0.001 0.00133  0.001 0.00266  c 0.001 0  0.001 -0.00133  0.001 -0.00266  c 0.001 0  0.001 0.00133  0.001 0.00266  E" pathEditMode="relative" ptsTypes="">
                                      <p:cBhvr>
                                        <p:cTn id="57" dur="2000" fill="hold"/>
                                        <p:tgtEl>
                                          <p:spTgt spid="288780"/>
                                        </p:tgtEl>
                                        <p:attrNameLst>
                                          <p:attrName>ppt_x</p:attrName>
                                          <p:attrName>ppt_y</p:attrName>
                                        </p:attrNameLst>
                                      </p:cBhvr>
                                    </p:animMotion>
                                  </p:childTnLst>
                                </p:cTn>
                              </p:par>
                              <p:par>
                                <p:cTn id="58" presetID="54" presetClass="path" presetSubtype="0" accel="50000" decel="50000" fill="hold" grpId="0" nodeType="withEffect">
                                  <p:stCondLst>
                                    <p:cond delay="0"/>
                                  </p:stCondLst>
                                  <p:childTnLst>
                                    <p:animMotion origin="layout" path="M 0 0  c 0.004 -0.01065  0.018 -0.02131  0.023 -0.02131  c 0.031 0  0.063 0.16647  0.063 0.33295  c 0 -0.0839  0.016 -0.16647  0.031 -0.16647  c 0.016 0  0.031 0.0839  0.031 0.16647  c 0 -0.04129  0.008 -0.0839  0.016 -0.0839  c 0.008 0  0.016 0.04129  0.016 0.0839  c 0 -0.02131  0.004 -0.04129  0.008 -0.04129  c 0.004 0  0.008 0.02131  0.008 0.04129  c 0 -0.01065  0.002 -0.02131  0.004 -0.02131  c 0.001 0  0.004 0.01065  0.004 0.02131  c 0 -0.00533  0.001 -0.01065  0.002 -0.01065  c 0 0.00133  0.002 0.00533  0.002 0.01065  c 0 -0.00266  0 -0.00533  0.001 -0.00533  c 0 0.00133  0.001 0.00266  0.001 0.00533  c 0 -0.00133  0 -0.00266  0 -0.004  c 0.001 0  0.001 0.00133  0.001 0.00266  c 0.001 0  0.001 -0.00133  0.001 -0.00266  c 0.001 0  0.001 0.00133  0.001 0.00266  E" pathEditMode="relative" ptsTypes="">
                                      <p:cBhvr>
                                        <p:cTn id="59" dur="2000" fill="hold"/>
                                        <p:tgtEl>
                                          <p:spTgt spid="28878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5" grpId="0" animBg="1"/>
      <p:bldP spid="288775" grpId="1" animBg="1"/>
      <p:bldP spid="288777" grpId="0"/>
      <p:bldP spid="288777" grpId="1"/>
      <p:bldP spid="288778" grpId="0" animBg="1"/>
      <p:bldP spid="288779" grpId="0"/>
      <p:bldP spid="288780" grpId="0" animBg="1"/>
      <p:bldP spid="288780" grpId="1" animBg="1"/>
      <p:bldP spid="288781" grpId="0"/>
      <p:bldP spid="288781" grpId="1"/>
      <p:bldP spid="288782" grpId="0"/>
      <p:bldP spid="288782" grpId="1" animBg="1"/>
      <p:bldP spid="288783" grpId="0" animBg="1"/>
      <p:bldP spid="28878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E63A799B-06EE-4966-A665-0BD1D5860834}"/>
              </a:ext>
            </a:extLst>
          </p:cNvPr>
          <p:cNvSpPr>
            <a:spLocks noGrp="1" noRot="1" noChangeArrowheads="1"/>
          </p:cNvSpPr>
          <p:nvPr>
            <p:ph type="body" idx="1"/>
          </p:nvPr>
        </p:nvSpPr>
        <p:spPr>
          <a:xfrm>
            <a:off x="684213" y="1628775"/>
            <a:ext cx="7777162" cy="3694113"/>
          </a:xfrm>
        </p:spPr>
        <p:txBody>
          <a:bodyPr>
            <a:normAutofit/>
          </a:bodyPr>
          <a:lstStyle/>
          <a:p>
            <a:pPr eaLnBrk="1" hangingPunct="1"/>
            <a:r>
              <a:rPr lang="zh-CN" altLang="en-US" sz="2800" dirty="0"/>
              <a:t>给定一组称为</a:t>
            </a:r>
            <a:r>
              <a:rPr lang="zh-CN" altLang="en-US" sz="2800" dirty="0">
                <a:solidFill>
                  <a:srgbClr val="FF0000"/>
                </a:solidFill>
              </a:rPr>
              <a:t>控制点</a:t>
            </a:r>
            <a:r>
              <a:rPr lang="zh-CN" altLang="en-US" sz="2800" dirty="0"/>
              <a:t>的坐标点，可以得到一条样条曲线，这些点给出了曲线的大致形状</a:t>
            </a:r>
          </a:p>
          <a:p>
            <a:pPr eaLnBrk="1" hangingPunct="1"/>
            <a:r>
              <a:rPr lang="zh-CN" altLang="en-US" sz="2800" dirty="0"/>
              <a:t>根据这些控制点，可以使用下面将要介绍的两种方法之一选取分段连续多项式函数</a:t>
            </a:r>
            <a:endParaRPr lang="zh-CN" altLang="zh-CN" sz="2800" dirty="0"/>
          </a:p>
        </p:txBody>
      </p:sp>
      <p:sp>
        <p:nvSpPr>
          <p:cNvPr id="6" name="Rectangle 2">
            <a:extLst>
              <a:ext uri="{FF2B5EF4-FFF2-40B4-BE49-F238E27FC236}">
                <a16:creationId xmlns:a16="http://schemas.microsoft.com/office/drawing/2014/main" id="{77F20F6B-84EC-4142-B5F5-4D5DF99C4D34}"/>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8818" name="Group 2">
            <a:extLst>
              <a:ext uri="{FF2B5EF4-FFF2-40B4-BE49-F238E27FC236}">
                <a16:creationId xmlns:a16="http://schemas.microsoft.com/office/drawing/2014/main" id="{1B753B08-72CD-4D73-8B9F-F225A98ABF76}"/>
              </a:ext>
            </a:extLst>
          </p:cNvPr>
          <p:cNvGrpSpPr>
            <a:grpSpLocks/>
          </p:cNvGrpSpPr>
          <p:nvPr/>
        </p:nvGrpSpPr>
        <p:grpSpPr bwMode="auto">
          <a:xfrm>
            <a:off x="4648200" y="4572000"/>
            <a:ext cx="4495800" cy="1143000"/>
            <a:chOff x="2928" y="2640"/>
            <a:chExt cx="2832" cy="720"/>
          </a:xfrm>
        </p:grpSpPr>
        <p:sp>
          <p:nvSpPr>
            <p:cNvPr id="23589" name="Rectangle 3">
              <a:extLst>
                <a:ext uri="{FF2B5EF4-FFF2-40B4-BE49-F238E27FC236}">
                  <a16:creationId xmlns:a16="http://schemas.microsoft.com/office/drawing/2014/main" id="{88D6D5AE-324B-4E54-BBBC-E191A94515D2}"/>
                </a:ext>
              </a:extLst>
            </p:cNvPr>
            <p:cNvSpPr>
              <a:spLocks noChangeArrowheads="1"/>
            </p:cNvSpPr>
            <p:nvPr/>
          </p:nvSpPr>
          <p:spPr bwMode="auto">
            <a:xfrm>
              <a:off x="2928" y="2640"/>
              <a:ext cx="2832" cy="72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3590" name="Group 4">
              <a:extLst>
                <a:ext uri="{FF2B5EF4-FFF2-40B4-BE49-F238E27FC236}">
                  <a16:creationId xmlns:a16="http://schemas.microsoft.com/office/drawing/2014/main" id="{275C5C58-55C9-4835-A229-E732FB0FB3FF}"/>
                </a:ext>
              </a:extLst>
            </p:cNvPr>
            <p:cNvGrpSpPr>
              <a:grpSpLocks/>
            </p:cNvGrpSpPr>
            <p:nvPr/>
          </p:nvGrpSpPr>
          <p:grpSpPr bwMode="auto">
            <a:xfrm>
              <a:off x="3264" y="2784"/>
              <a:ext cx="2304" cy="528"/>
              <a:chOff x="3264" y="3456"/>
              <a:chExt cx="2304" cy="480"/>
            </a:xfrm>
          </p:grpSpPr>
          <p:sp>
            <p:nvSpPr>
              <p:cNvPr id="23591" name="Rectangle 5">
                <a:extLst>
                  <a:ext uri="{FF2B5EF4-FFF2-40B4-BE49-F238E27FC236}">
                    <a16:creationId xmlns:a16="http://schemas.microsoft.com/office/drawing/2014/main" id="{774EBAEC-4EFC-42E0-AAE5-12844F1C7416}"/>
                  </a:ext>
                </a:extLst>
              </p:cNvPr>
              <p:cNvSpPr>
                <a:spLocks noChangeArrowheads="1"/>
              </p:cNvSpPr>
              <p:nvPr/>
            </p:nvSpPr>
            <p:spPr bwMode="auto">
              <a:xfrm>
                <a:off x="3264" y="3552"/>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2" name="Rectangle 6">
                <a:extLst>
                  <a:ext uri="{FF2B5EF4-FFF2-40B4-BE49-F238E27FC236}">
                    <a16:creationId xmlns:a16="http://schemas.microsoft.com/office/drawing/2014/main" id="{EB0644E4-5823-4499-8775-A42A6D4AF1D3}"/>
                  </a:ext>
                </a:extLst>
              </p:cNvPr>
              <p:cNvSpPr>
                <a:spLocks noChangeArrowheads="1"/>
              </p:cNvSpPr>
              <p:nvPr/>
            </p:nvSpPr>
            <p:spPr bwMode="auto">
              <a:xfrm>
                <a:off x="3600" y="3456"/>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3" name="Rectangle 7">
                <a:extLst>
                  <a:ext uri="{FF2B5EF4-FFF2-40B4-BE49-F238E27FC236}">
                    <a16:creationId xmlns:a16="http://schemas.microsoft.com/office/drawing/2014/main" id="{26F9C7B4-D81D-497B-B308-B3E36854DEB7}"/>
                  </a:ext>
                </a:extLst>
              </p:cNvPr>
              <p:cNvSpPr>
                <a:spLocks noChangeArrowheads="1"/>
              </p:cNvSpPr>
              <p:nvPr/>
            </p:nvSpPr>
            <p:spPr bwMode="auto">
              <a:xfrm>
                <a:off x="4080" y="3504"/>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4" name="Rectangle 8">
                <a:extLst>
                  <a:ext uri="{FF2B5EF4-FFF2-40B4-BE49-F238E27FC236}">
                    <a16:creationId xmlns:a16="http://schemas.microsoft.com/office/drawing/2014/main" id="{69967F54-8104-47E2-9883-EDF00167483F}"/>
                  </a:ext>
                </a:extLst>
              </p:cNvPr>
              <p:cNvSpPr>
                <a:spLocks noChangeArrowheads="1"/>
              </p:cNvSpPr>
              <p:nvPr/>
            </p:nvSpPr>
            <p:spPr bwMode="auto">
              <a:xfrm>
                <a:off x="4416" y="3792"/>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5" name="Rectangle 9">
                <a:extLst>
                  <a:ext uri="{FF2B5EF4-FFF2-40B4-BE49-F238E27FC236}">
                    <a16:creationId xmlns:a16="http://schemas.microsoft.com/office/drawing/2014/main" id="{42124A45-6E40-4826-8F4B-ED1C19DDBD17}"/>
                  </a:ext>
                </a:extLst>
              </p:cNvPr>
              <p:cNvSpPr>
                <a:spLocks noChangeArrowheads="1"/>
              </p:cNvSpPr>
              <p:nvPr/>
            </p:nvSpPr>
            <p:spPr bwMode="auto">
              <a:xfrm>
                <a:off x="4896" y="3888"/>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6" name="Rectangle 10">
                <a:extLst>
                  <a:ext uri="{FF2B5EF4-FFF2-40B4-BE49-F238E27FC236}">
                    <a16:creationId xmlns:a16="http://schemas.microsoft.com/office/drawing/2014/main" id="{C5859469-0CDA-4C07-8CFE-CAA8014C1381}"/>
                  </a:ext>
                </a:extLst>
              </p:cNvPr>
              <p:cNvSpPr>
                <a:spLocks noChangeArrowheads="1"/>
              </p:cNvSpPr>
              <p:nvPr/>
            </p:nvSpPr>
            <p:spPr bwMode="auto">
              <a:xfrm>
                <a:off x="5376" y="3792"/>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7" name="Rectangle 11">
                <a:extLst>
                  <a:ext uri="{FF2B5EF4-FFF2-40B4-BE49-F238E27FC236}">
                    <a16:creationId xmlns:a16="http://schemas.microsoft.com/office/drawing/2014/main" id="{3A66433E-8160-4903-8534-D22CC89CE609}"/>
                  </a:ext>
                </a:extLst>
              </p:cNvPr>
              <p:cNvSpPr>
                <a:spLocks noChangeArrowheads="1"/>
              </p:cNvSpPr>
              <p:nvPr/>
            </p:nvSpPr>
            <p:spPr bwMode="auto">
              <a:xfrm>
                <a:off x="5520" y="3552"/>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23555" name="Rectangle 12">
            <a:extLst>
              <a:ext uri="{FF2B5EF4-FFF2-40B4-BE49-F238E27FC236}">
                <a16:creationId xmlns:a16="http://schemas.microsoft.com/office/drawing/2014/main" id="{2CE450FC-9EFB-4A19-A95E-75A8BFB541C1}"/>
              </a:ext>
            </a:extLst>
          </p:cNvPr>
          <p:cNvSpPr>
            <a:spLocks noGrp="1" noRot="1" noChangeArrowheads="1"/>
          </p:cNvSpPr>
          <p:nvPr>
            <p:ph type="body" idx="1"/>
          </p:nvPr>
        </p:nvSpPr>
        <p:spPr>
          <a:xfrm>
            <a:off x="228600" y="1341438"/>
            <a:ext cx="4724400" cy="585787"/>
          </a:xfrm>
        </p:spPr>
        <p:txBody>
          <a:bodyPr/>
          <a:lstStyle/>
          <a:p>
            <a:pPr eaLnBrk="1" hangingPunct="1">
              <a:lnSpc>
                <a:spcPct val="90000"/>
              </a:lnSpc>
            </a:pPr>
            <a:r>
              <a:rPr lang="zh-CN" altLang="en-US" sz="3600" dirty="0"/>
              <a:t>样条曲线的类型</a:t>
            </a:r>
            <a:endParaRPr lang="zh-CN" altLang="zh-CN" sz="3600" dirty="0"/>
          </a:p>
        </p:txBody>
      </p:sp>
      <p:sp>
        <p:nvSpPr>
          <p:cNvPr id="418829" name="Freeform 13">
            <a:extLst>
              <a:ext uri="{FF2B5EF4-FFF2-40B4-BE49-F238E27FC236}">
                <a16:creationId xmlns:a16="http://schemas.microsoft.com/office/drawing/2014/main" id="{B2997082-2C3B-448C-A185-EBDACDC062C0}"/>
              </a:ext>
            </a:extLst>
          </p:cNvPr>
          <p:cNvSpPr>
            <a:spLocks/>
          </p:cNvSpPr>
          <p:nvPr/>
        </p:nvSpPr>
        <p:spPr bwMode="auto">
          <a:xfrm>
            <a:off x="5257800" y="4851400"/>
            <a:ext cx="3657600" cy="508000"/>
          </a:xfrm>
          <a:custGeom>
            <a:avLst/>
            <a:gdLst>
              <a:gd name="T0" fmla="*/ 0 w 2304"/>
              <a:gd name="T1" fmla="*/ 282257500 h 320"/>
              <a:gd name="T2" fmla="*/ 1572577500 w 2304"/>
              <a:gd name="T3" fmla="*/ 40322500 h 320"/>
              <a:gd name="T4" fmla="*/ 2147483647 w 2304"/>
              <a:gd name="T5" fmla="*/ 524192500 h 320"/>
              <a:gd name="T6" fmla="*/ 2147483647 w 2304"/>
              <a:gd name="T7" fmla="*/ 766127500 h 320"/>
              <a:gd name="T8" fmla="*/ 2147483647 w 2304"/>
              <a:gd name="T9" fmla="*/ 282257500 h 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4" h="320">
                <a:moveTo>
                  <a:pt x="0" y="112"/>
                </a:moveTo>
                <a:cubicBezTo>
                  <a:pt x="212" y="56"/>
                  <a:pt x="424" y="0"/>
                  <a:pt x="624" y="16"/>
                </a:cubicBezTo>
                <a:cubicBezTo>
                  <a:pt x="824" y="32"/>
                  <a:pt x="1024" y="160"/>
                  <a:pt x="1200" y="208"/>
                </a:cubicBezTo>
                <a:cubicBezTo>
                  <a:pt x="1376" y="256"/>
                  <a:pt x="1496" y="320"/>
                  <a:pt x="1680" y="304"/>
                </a:cubicBezTo>
                <a:cubicBezTo>
                  <a:pt x="1864" y="288"/>
                  <a:pt x="2200" y="152"/>
                  <a:pt x="2304" y="112"/>
                </a:cubicBezTo>
              </a:path>
            </a:pathLst>
          </a:custGeom>
          <a:noFill/>
          <a:ln w="381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nvGrpSpPr>
          <p:cNvPr id="418831" name="Group 15">
            <a:extLst>
              <a:ext uri="{FF2B5EF4-FFF2-40B4-BE49-F238E27FC236}">
                <a16:creationId xmlns:a16="http://schemas.microsoft.com/office/drawing/2014/main" id="{27BF78D9-88AB-4F73-91EA-02EE1831C453}"/>
              </a:ext>
            </a:extLst>
          </p:cNvPr>
          <p:cNvGrpSpPr>
            <a:grpSpLocks/>
          </p:cNvGrpSpPr>
          <p:nvPr/>
        </p:nvGrpSpPr>
        <p:grpSpPr bwMode="auto">
          <a:xfrm>
            <a:off x="5715000" y="1600200"/>
            <a:ext cx="2438400" cy="2667000"/>
            <a:chOff x="4608" y="1152"/>
            <a:chExt cx="1536" cy="1680"/>
          </a:xfrm>
        </p:grpSpPr>
        <p:sp>
          <p:nvSpPr>
            <p:cNvPr id="23579" name="Rectangle 16">
              <a:extLst>
                <a:ext uri="{FF2B5EF4-FFF2-40B4-BE49-F238E27FC236}">
                  <a16:creationId xmlns:a16="http://schemas.microsoft.com/office/drawing/2014/main" id="{A8D1697C-54CE-4073-B316-3232CA421F5F}"/>
                </a:ext>
              </a:extLst>
            </p:cNvPr>
            <p:cNvSpPr>
              <a:spLocks noChangeArrowheads="1"/>
            </p:cNvSpPr>
            <p:nvPr/>
          </p:nvSpPr>
          <p:spPr bwMode="auto">
            <a:xfrm>
              <a:off x="4608" y="1152"/>
              <a:ext cx="1536" cy="16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3580" name="Group 17">
              <a:extLst>
                <a:ext uri="{FF2B5EF4-FFF2-40B4-BE49-F238E27FC236}">
                  <a16:creationId xmlns:a16="http://schemas.microsoft.com/office/drawing/2014/main" id="{B11173FE-B456-421F-932D-E6FCBBBD3D9E}"/>
                </a:ext>
              </a:extLst>
            </p:cNvPr>
            <p:cNvGrpSpPr>
              <a:grpSpLocks/>
            </p:cNvGrpSpPr>
            <p:nvPr/>
          </p:nvGrpSpPr>
          <p:grpSpPr bwMode="auto">
            <a:xfrm>
              <a:off x="4992" y="1296"/>
              <a:ext cx="720" cy="1349"/>
              <a:chOff x="3888" y="1296"/>
              <a:chExt cx="720" cy="1349"/>
            </a:xfrm>
          </p:grpSpPr>
          <p:sp>
            <p:nvSpPr>
              <p:cNvPr id="23581" name="Rectangle 18">
                <a:extLst>
                  <a:ext uri="{FF2B5EF4-FFF2-40B4-BE49-F238E27FC236}">
                    <a16:creationId xmlns:a16="http://schemas.microsoft.com/office/drawing/2014/main" id="{73685509-15AC-4007-A2D4-B00D047AD4F8}"/>
                  </a:ext>
                </a:extLst>
              </p:cNvPr>
              <p:cNvSpPr>
                <a:spLocks noChangeArrowheads="1"/>
              </p:cNvSpPr>
              <p:nvPr/>
            </p:nvSpPr>
            <p:spPr bwMode="auto">
              <a:xfrm>
                <a:off x="4259" y="1665"/>
                <a:ext cx="53" cy="52"/>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82" name="Rectangle 19">
                <a:extLst>
                  <a:ext uri="{FF2B5EF4-FFF2-40B4-BE49-F238E27FC236}">
                    <a16:creationId xmlns:a16="http://schemas.microsoft.com/office/drawing/2014/main" id="{3A7F877B-E106-4339-BC10-8DA3B36C8DD8}"/>
                  </a:ext>
                </a:extLst>
              </p:cNvPr>
              <p:cNvSpPr>
                <a:spLocks noChangeArrowheads="1"/>
              </p:cNvSpPr>
              <p:nvPr/>
            </p:nvSpPr>
            <p:spPr bwMode="auto">
              <a:xfrm>
                <a:off x="3888" y="1507"/>
                <a:ext cx="53" cy="52"/>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83" name="Rectangle 20">
                <a:extLst>
                  <a:ext uri="{FF2B5EF4-FFF2-40B4-BE49-F238E27FC236}">
                    <a16:creationId xmlns:a16="http://schemas.microsoft.com/office/drawing/2014/main" id="{FE70CA0B-FFC6-420C-A29F-ADAC5886A966}"/>
                  </a:ext>
                </a:extLst>
              </p:cNvPr>
              <p:cNvSpPr>
                <a:spLocks noChangeArrowheads="1"/>
              </p:cNvSpPr>
              <p:nvPr/>
            </p:nvSpPr>
            <p:spPr bwMode="auto">
              <a:xfrm>
                <a:off x="4320" y="1296"/>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84" name="Rectangle 21">
                <a:extLst>
                  <a:ext uri="{FF2B5EF4-FFF2-40B4-BE49-F238E27FC236}">
                    <a16:creationId xmlns:a16="http://schemas.microsoft.com/office/drawing/2014/main" id="{373BCEC1-CEA6-47B1-99DB-A0E43242F111}"/>
                  </a:ext>
                </a:extLst>
              </p:cNvPr>
              <p:cNvSpPr>
                <a:spLocks noChangeArrowheads="1"/>
              </p:cNvSpPr>
              <p:nvPr/>
            </p:nvSpPr>
            <p:spPr bwMode="auto">
              <a:xfrm>
                <a:off x="4512" y="1612"/>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85" name="Rectangle 22">
                <a:extLst>
                  <a:ext uri="{FF2B5EF4-FFF2-40B4-BE49-F238E27FC236}">
                    <a16:creationId xmlns:a16="http://schemas.microsoft.com/office/drawing/2014/main" id="{CAE29425-6526-4995-B552-E9F2C5019C52}"/>
                  </a:ext>
                </a:extLst>
              </p:cNvPr>
              <p:cNvSpPr>
                <a:spLocks noChangeArrowheads="1"/>
              </p:cNvSpPr>
              <p:nvPr/>
            </p:nvSpPr>
            <p:spPr bwMode="auto">
              <a:xfrm>
                <a:off x="4272" y="1875"/>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86" name="Rectangle 23">
                <a:extLst>
                  <a:ext uri="{FF2B5EF4-FFF2-40B4-BE49-F238E27FC236}">
                    <a16:creationId xmlns:a16="http://schemas.microsoft.com/office/drawing/2014/main" id="{C9325ED9-FE31-4707-A92B-9474000EF762}"/>
                  </a:ext>
                </a:extLst>
              </p:cNvPr>
              <p:cNvSpPr>
                <a:spLocks noChangeArrowheads="1"/>
              </p:cNvSpPr>
              <p:nvPr/>
            </p:nvSpPr>
            <p:spPr bwMode="auto">
              <a:xfrm>
                <a:off x="3931" y="2138"/>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87" name="Rectangle 24">
                <a:extLst>
                  <a:ext uri="{FF2B5EF4-FFF2-40B4-BE49-F238E27FC236}">
                    <a16:creationId xmlns:a16="http://schemas.microsoft.com/office/drawing/2014/main" id="{93A2F1C7-3FD3-447A-A7E9-5E5CFFD3E1F2}"/>
                  </a:ext>
                </a:extLst>
              </p:cNvPr>
              <p:cNvSpPr>
                <a:spLocks noChangeArrowheads="1"/>
              </p:cNvSpPr>
              <p:nvPr/>
            </p:nvSpPr>
            <p:spPr bwMode="auto">
              <a:xfrm>
                <a:off x="4128" y="2544"/>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88" name="Rectangle 25">
                <a:extLst>
                  <a:ext uri="{FF2B5EF4-FFF2-40B4-BE49-F238E27FC236}">
                    <a16:creationId xmlns:a16="http://schemas.microsoft.com/office/drawing/2014/main" id="{268F5748-CC00-4B26-AC3D-139FE1198E54}"/>
                  </a:ext>
                </a:extLst>
              </p:cNvPr>
              <p:cNvSpPr>
                <a:spLocks noChangeArrowheads="1"/>
              </p:cNvSpPr>
              <p:nvPr/>
            </p:nvSpPr>
            <p:spPr bwMode="auto">
              <a:xfrm>
                <a:off x="4555" y="2592"/>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418842" name="Freeform 26">
            <a:extLst>
              <a:ext uri="{FF2B5EF4-FFF2-40B4-BE49-F238E27FC236}">
                <a16:creationId xmlns:a16="http://schemas.microsoft.com/office/drawing/2014/main" id="{A2C087C2-982F-4C39-8422-D0BFA9FA4238}"/>
              </a:ext>
            </a:extLst>
          </p:cNvPr>
          <p:cNvSpPr>
            <a:spLocks/>
          </p:cNvSpPr>
          <p:nvPr/>
        </p:nvSpPr>
        <p:spPr bwMode="auto">
          <a:xfrm>
            <a:off x="6324600" y="1828800"/>
            <a:ext cx="1104900" cy="2120900"/>
          </a:xfrm>
          <a:custGeom>
            <a:avLst/>
            <a:gdLst>
              <a:gd name="T0" fmla="*/ 907256250 w 696"/>
              <a:gd name="T1" fmla="*/ 947578750 h 1336"/>
              <a:gd name="T2" fmla="*/ 60483750 w 696"/>
              <a:gd name="T3" fmla="*/ 463708750 h 1336"/>
              <a:gd name="T4" fmla="*/ 1270158750 w 696"/>
              <a:gd name="T5" fmla="*/ 100806250 h 1336"/>
              <a:gd name="T6" fmla="*/ 1633061250 w 696"/>
              <a:gd name="T7" fmla="*/ 1068546250 h 1336"/>
              <a:gd name="T8" fmla="*/ 786288750 w 696"/>
              <a:gd name="T9" fmla="*/ 1673383750 h 1336"/>
              <a:gd name="T10" fmla="*/ 181451250 w 696"/>
              <a:gd name="T11" fmla="*/ 2036286250 h 1336"/>
              <a:gd name="T12" fmla="*/ 181451250 w 696"/>
              <a:gd name="T13" fmla="*/ 2147483647 h 1336"/>
              <a:gd name="T14" fmla="*/ 544353750 w 696"/>
              <a:gd name="T15" fmla="*/ 2147483647 h 1336"/>
              <a:gd name="T16" fmla="*/ 1754028750 w 696"/>
              <a:gd name="T17" fmla="*/ 2147483647 h 1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 h="1336">
                <a:moveTo>
                  <a:pt x="360" y="376"/>
                </a:moveTo>
                <a:cubicBezTo>
                  <a:pt x="180" y="308"/>
                  <a:pt x="0" y="240"/>
                  <a:pt x="24" y="184"/>
                </a:cubicBezTo>
                <a:cubicBezTo>
                  <a:pt x="48" y="128"/>
                  <a:pt x="400" y="0"/>
                  <a:pt x="504" y="40"/>
                </a:cubicBezTo>
                <a:cubicBezTo>
                  <a:pt x="608" y="80"/>
                  <a:pt x="680" y="320"/>
                  <a:pt x="648" y="424"/>
                </a:cubicBezTo>
                <a:cubicBezTo>
                  <a:pt x="616" y="528"/>
                  <a:pt x="408" y="600"/>
                  <a:pt x="312" y="664"/>
                </a:cubicBezTo>
                <a:cubicBezTo>
                  <a:pt x="216" y="728"/>
                  <a:pt x="112" y="760"/>
                  <a:pt x="72" y="808"/>
                </a:cubicBezTo>
                <a:cubicBezTo>
                  <a:pt x="32" y="856"/>
                  <a:pt x="48" y="880"/>
                  <a:pt x="72" y="952"/>
                </a:cubicBezTo>
                <a:cubicBezTo>
                  <a:pt x="96" y="1024"/>
                  <a:pt x="112" y="1176"/>
                  <a:pt x="216" y="1240"/>
                </a:cubicBezTo>
                <a:cubicBezTo>
                  <a:pt x="320" y="1304"/>
                  <a:pt x="508" y="1320"/>
                  <a:pt x="696" y="13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nvGrpSpPr>
          <p:cNvPr id="418843" name="Group 27">
            <a:extLst>
              <a:ext uri="{FF2B5EF4-FFF2-40B4-BE49-F238E27FC236}">
                <a16:creationId xmlns:a16="http://schemas.microsoft.com/office/drawing/2014/main" id="{30E623EF-B0D4-448A-91F1-156FD1F7F074}"/>
              </a:ext>
            </a:extLst>
          </p:cNvPr>
          <p:cNvGrpSpPr>
            <a:grpSpLocks/>
          </p:cNvGrpSpPr>
          <p:nvPr/>
        </p:nvGrpSpPr>
        <p:grpSpPr bwMode="auto">
          <a:xfrm>
            <a:off x="6324600" y="1828800"/>
            <a:ext cx="1143000" cy="2141538"/>
            <a:chOff x="3888" y="1296"/>
            <a:chExt cx="720" cy="1349"/>
          </a:xfrm>
        </p:grpSpPr>
        <p:sp>
          <p:nvSpPr>
            <p:cNvPr id="23571" name="Rectangle 28">
              <a:extLst>
                <a:ext uri="{FF2B5EF4-FFF2-40B4-BE49-F238E27FC236}">
                  <a16:creationId xmlns:a16="http://schemas.microsoft.com/office/drawing/2014/main" id="{38BDCFAC-74D9-43D3-9B45-B9D777731774}"/>
                </a:ext>
              </a:extLst>
            </p:cNvPr>
            <p:cNvSpPr>
              <a:spLocks noChangeArrowheads="1"/>
            </p:cNvSpPr>
            <p:nvPr/>
          </p:nvSpPr>
          <p:spPr bwMode="auto">
            <a:xfrm>
              <a:off x="4259" y="1665"/>
              <a:ext cx="53" cy="52"/>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2" name="Rectangle 29">
              <a:extLst>
                <a:ext uri="{FF2B5EF4-FFF2-40B4-BE49-F238E27FC236}">
                  <a16:creationId xmlns:a16="http://schemas.microsoft.com/office/drawing/2014/main" id="{E74F400A-F7CD-48B1-97F4-D0A863EDB73D}"/>
                </a:ext>
              </a:extLst>
            </p:cNvPr>
            <p:cNvSpPr>
              <a:spLocks noChangeArrowheads="1"/>
            </p:cNvSpPr>
            <p:nvPr/>
          </p:nvSpPr>
          <p:spPr bwMode="auto">
            <a:xfrm>
              <a:off x="3888" y="1507"/>
              <a:ext cx="53" cy="52"/>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3" name="Rectangle 30">
              <a:extLst>
                <a:ext uri="{FF2B5EF4-FFF2-40B4-BE49-F238E27FC236}">
                  <a16:creationId xmlns:a16="http://schemas.microsoft.com/office/drawing/2014/main" id="{B7202873-902E-4940-8A72-1190110C42DA}"/>
                </a:ext>
              </a:extLst>
            </p:cNvPr>
            <p:cNvSpPr>
              <a:spLocks noChangeArrowheads="1"/>
            </p:cNvSpPr>
            <p:nvPr/>
          </p:nvSpPr>
          <p:spPr bwMode="auto">
            <a:xfrm>
              <a:off x="4320" y="1296"/>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4" name="Rectangle 31">
              <a:extLst>
                <a:ext uri="{FF2B5EF4-FFF2-40B4-BE49-F238E27FC236}">
                  <a16:creationId xmlns:a16="http://schemas.microsoft.com/office/drawing/2014/main" id="{726898EB-A198-4FFA-926A-A2393E1D7B6F}"/>
                </a:ext>
              </a:extLst>
            </p:cNvPr>
            <p:cNvSpPr>
              <a:spLocks noChangeArrowheads="1"/>
            </p:cNvSpPr>
            <p:nvPr/>
          </p:nvSpPr>
          <p:spPr bwMode="auto">
            <a:xfrm>
              <a:off x="4512" y="1612"/>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5" name="Rectangle 32">
              <a:extLst>
                <a:ext uri="{FF2B5EF4-FFF2-40B4-BE49-F238E27FC236}">
                  <a16:creationId xmlns:a16="http://schemas.microsoft.com/office/drawing/2014/main" id="{78A8F4D2-CC75-4ADD-BA9D-8689911231B2}"/>
                </a:ext>
              </a:extLst>
            </p:cNvPr>
            <p:cNvSpPr>
              <a:spLocks noChangeArrowheads="1"/>
            </p:cNvSpPr>
            <p:nvPr/>
          </p:nvSpPr>
          <p:spPr bwMode="auto">
            <a:xfrm>
              <a:off x="4272" y="1875"/>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6" name="Rectangle 33">
              <a:extLst>
                <a:ext uri="{FF2B5EF4-FFF2-40B4-BE49-F238E27FC236}">
                  <a16:creationId xmlns:a16="http://schemas.microsoft.com/office/drawing/2014/main" id="{D21CB86E-C1EB-4537-9ECC-BF9C5A1E2C0E}"/>
                </a:ext>
              </a:extLst>
            </p:cNvPr>
            <p:cNvSpPr>
              <a:spLocks noChangeArrowheads="1"/>
            </p:cNvSpPr>
            <p:nvPr/>
          </p:nvSpPr>
          <p:spPr bwMode="auto">
            <a:xfrm>
              <a:off x="3931" y="2138"/>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7" name="Rectangle 34">
              <a:extLst>
                <a:ext uri="{FF2B5EF4-FFF2-40B4-BE49-F238E27FC236}">
                  <a16:creationId xmlns:a16="http://schemas.microsoft.com/office/drawing/2014/main" id="{09A4FF32-340E-4DDB-B991-BBB71AEBD5B6}"/>
                </a:ext>
              </a:extLst>
            </p:cNvPr>
            <p:cNvSpPr>
              <a:spLocks noChangeArrowheads="1"/>
            </p:cNvSpPr>
            <p:nvPr/>
          </p:nvSpPr>
          <p:spPr bwMode="auto">
            <a:xfrm>
              <a:off x="4128" y="2544"/>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8" name="Rectangle 35">
              <a:extLst>
                <a:ext uri="{FF2B5EF4-FFF2-40B4-BE49-F238E27FC236}">
                  <a16:creationId xmlns:a16="http://schemas.microsoft.com/office/drawing/2014/main" id="{61D2CB1D-4ADF-446D-B8B6-14168E3F9DB6}"/>
                </a:ext>
              </a:extLst>
            </p:cNvPr>
            <p:cNvSpPr>
              <a:spLocks noChangeArrowheads="1"/>
            </p:cNvSpPr>
            <p:nvPr/>
          </p:nvSpPr>
          <p:spPr bwMode="auto">
            <a:xfrm>
              <a:off x="4555" y="2592"/>
              <a:ext cx="53" cy="53"/>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18852" name="Text Box 36">
            <a:extLst>
              <a:ext uri="{FF2B5EF4-FFF2-40B4-BE49-F238E27FC236}">
                <a16:creationId xmlns:a16="http://schemas.microsoft.com/office/drawing/2014/main" id="{EFF9C445-3DA8-4EC7-BCF9-33CE4BEB629E}"/>
              </a:ext>
            </a:extLst>
          </p:cNvPr>
          <p:cNvSpPr txBox="1">
            <a:spLocks noChangeArrowheads="1"/>
          </p:cNvSpPr>
          <p:nvPr/>
        </p:nvSpPr>
        <p:spPr bwMode="auto">
          <a:xfrm>
            <a:off x="755650" y="2205038"/>
            <a:ext cx="4392613"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7675" indent="-4476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 typeface="Wingdings" panose="05000000000000000000" pitchFamily="2" charset="2"/>
              <a:buChar char="Ø"/>
            </a:pPr>
            <a:r>
              <a:rPr lang="zh-CN" altLang="en-US" sz="3200" b="1">
                <a:solidFill>
                  <a:srgbClr val="FF0000"/>
                </a:solidFill>
                <a:latin typeface="方正黑体" pitchFamily="34" charset="-122"/>
                <a:ea typeface="方正黑体" pitchFamily="34" charset="-122"/>
              </a:rPr>
              <a:t>插值</a:t>
            </a:r>
            <a:r>
              <a:rPr lang="zh-CN" altLang="en-US" sz="3200" b="1">
                <a:latin typeface="方正黑体" pitchFamily="34" charset="-122"/>
                <a:ea typeface="方正黑体" pitchFamily="34" charset="-122"/>
              </a:rPr>
              <a:t>样条曲线：选取的多项式使得曲线通过每个控制点</a:t>
            </a:r>
          </a:p>
        </p:txBody>
      </p:sp>
      <p:sp>
        <p:nvSpPr>
          <p:cNvPr id="418853" name="Text Box 37">
            <a:extLst>
              <a:ext uri="{FF2B5EF4-FFF2-40B4-BE49-F238E27FC236}">
                <a16:creationId xmlns:a16="http://schemas.microsoft.com/office/drawing/2014/main" id="{0EC19160-E3F2-48B6-8D04-0A4E9A3834F8}"/>
              </a:ext>
            </a:extLst>
          </p:cNvPr>
          <p:cNvSpPr txBox="1">
            <a:spLocks noChangeArrowheads="1"/>
          </p:cNvSpPr>
          <p:nvPr/>
        </p:nvSpPr>
        <p:spPr bwMode="auto">
          <a:xfrm>
            <a:off x="868363" y="4437063"/>
            <a:ext cx="3703637"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7675" indent="-4476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 typeface="Wingdings" panose="05000000000000000000" pitchFamily="2" charset="2"/>
              <a:buChar char="Ø"/>
            </a:pPr>
            <a:r>
              <a:rPr lang="zh-CN" altLang="en-US" sz="3200" b="1" dirty="0">
                <a:solidFill>
                  <a:srgbClr val="FF0000"/>
                </a:solidFill>
                <a:latin typeface="方正黑体" pitchFamily="34" charset="-122"/>
                <a:ea typeface="方正黑体" pitchFamily="34" charset="-122"/>
              </a:rPr>
              <a:t>逼近</a:t>
            </a:r>
            <a:r>
              <a:rPr lang="zh-CN" altLang="en-US" sz="3200" b="1" dirty="0">
                <a:latin typeface="方正黑体" pitchFamily="34" charset="-122"/>
                <a:ea typeface="方正黑体" pitchFamily="34" charset="-122"/>
              </a:rPr>
              <a:t>样条曲线：选取的多项式不一定使曲线通过每个控制点</a:t>
            </a:r>
          </a:p>
        </p:txBody>
      </p:sp>
      <p:grpSp>
        <p:nvGrpSpPr>
          <p:cNvPr id="418854" name="Group 38">
            <a:extLst>
              <a:ext uri="{FF2B5EF4-FFF2-40B4-BE49-F238E27FC236}">
                <a16:creationId xmlns:a16="http://schemas.microsoft.com/office/drawing/2014/main" id="{D40C3274-EE0F-4D91-ADB0-C95B90DB0A80}"/>
              </a:ext>
            </a:extLst>
          </p:cNvPr>
          <p:cNvGrpSpPr>
            <a:grpSpLocks/>
          </p:cNvGrpSpPr>
          <p:nvPr/>
        </p:nvGrpSpPr>
        <p:grpSpPr bwMode="auto">
          <a:xfrm>
            <a:off x="5181600" y="4800600"/>
            <a:ext cx="3657600" cy="838200"/>
            <a:chOff x="3264" y="3456"/>
            <a:chExt cx="2304" cy="480"/>
          </a:xfrm>
        </p:grpSpPr>
        <p:sp>
          <p:nvSpPr>
            <p:cNvPr id="23564" name="Rectangle 39">
              <a:extLst>
                <a:ext uri="{FF2B5EF4-FFF2-40B4-BE49-F238E27FC236}">
                  <a16:creationId xmlns:a16="http://schemas.microsoft.com/office/drawing/2014/main" id="{46D8E415-9C23-491B-94E3-EC04FD57581C}"/>
                </a:ext>
              </a:extLst>
            </p:cNvPr>
            <p:cNvSpPr>
              <a:spLocks noChangeArrowheads="1"/>
            </p:cNvSpPr>
            <p:nvPr/>
          </p:nvSpPr>
          <p:spPr bwMode="auto">
            <a:xfrm>
              <a:off x="3264" y="3552"/>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5" name="Rectangle 40">
              <a:extLst>
                <a:ext uri="{FF2B5EF4-FFF2-40B4-BE49-F238E27FC236}">
                  <a16:creationId xmlns:a16="http://schemas.microsoft.com/office/drawing/2014/main" id="{4B5F640A-14D6-4752-B848-4BCF25038A8C}"/>
                </a:ext>
              </a:extLst>
            </p:cNvPr>
            <p:cNvSpPr>
              <a:spLocks noChangeArrowheads="1"/>
            </p:cNvSpPr>
            <p:nvPr/>
          </p:nvSpPr>
          <p:spPr bwMode="auto">
            <a:xfrm>
              <a:off x="3600" y="3456"/>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6" name="Rectangle 41">
              <a:extLst>
                <a:ext uri="{FF2B5EF4-FFF2-40B4-BE49-F238E27FC236}">
                  <a16:creationId xmlns:a16="http://schemas.microsoft.com/office/drawing/2014/main" id="{44FBCE6B-DFCA-4926-99A2-0B47BA12B2F3}"/>
                </a:ext>
              </a:extLst>
            </p:cNvPr>
            <p:cNvSpPr>
              <a:spLocks noChangeArrowheads="1"/>
            </p:cNvSpPr>
            <p:nvPr/>
          </p:nvSpPr>
          <p:spPr bwMode="auto">
            <a:xfrm>
              <a:off x="4080" y="3504"/>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7" name="Rectangle 42">
              <a:extLst>
                <a:ext uri="{FF2B5EF4-FFF2-40B4-BE49-F238E27FC236}">
                  <a16:creationId xmlns:a16="http://schemas.microsoft.com/office/drawing/2014/main" id="{B64498C7-0C7B-452C-9CA4-C56B6669C7BE}"/>
                </a:ext>
              </a:extLst>
            </p:cNvPr>
            <p:cNvSpPr>
              <a:spLocks noChangeArrowheads="1"/>
            </p:cNvSpPr>
            <p:nvPr/>
          </p:nvSpPr>
          <p:spPr bwMode="auto">
            <a:xfrm>
              <a:off x="4416" y="3792"/>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8" name="Rectangle 43">
              <a:extLst>
                <a:ext uri="{FF2B5EF4-FFF2-40B4-BE49-F238E27FC236}">
                  <a16:creationId xmlns:a16="http://schemas.microsoft.com/office/drawing/2014/main" id="{19FDE923-27F6-4428-96EA-D4A2F898F9E6}"/>
                </a:ext>
              </a:extLst>
            </p:cNvPr>
            <p:cNvSpPr>
              <a:spLocks noChangeArrowheads="1"/>
            </p:cNvSpPr>
            <p:nvPr/>
          </p:nvSpPr>
          <p:spPr bwMode="auto">
            <a:xfrm>
              <a:off x="4896" y="3888"/>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9" name="Rectangle 44">
              <a:extLst>
                <a:ext uri="{FF2B5EF4-FFF2-40B4-BE49-F238E27FC236}">
                  <a16:creationId xmlns:a16="http://schemas.microsoft.com/office/drawing/2014/main" id="{DCC470D8-9D68-49A1-A37E-CCED47DD825D}"/>
                </a:ext>
              </a:extLst>
            </p:cNvPr>
            <p:cNvSpPr>
              <a:spLocks noChangeArrowheads="1"/>
            </p:cNvSpPr>
            <p:nvPr/>
          </p:nvSpPr>
          <p:spPr bwMode="auto">
            <a:xfrm>
              <a:off x="5376" y="3792"/>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0" name="Rectangle 45">
              <a:extLst>
                <a:ext uri="{FF2B5EF4-FFF2-40B4-BE49-F238E27FC236}">
                  <a16:creationId xmlns:a16="http://schemas.microsoft.com/office/drawing/2014/main" id="{BC747567-5232-4910-8BF7-CDE979003788}"/>
                </a:ext>
              </a:extLst>
            </p:cNvPr>
            <p:cNvSpPr>
              <a:spLocks noChangeArrowheads="1"/>
            </p:cNvSpPr>
            <p:nvPr/>
          </p:nvSpPr>
          <p:spPr bwMode="auto">
            <a:xfrm>
              <a:off x="5520" y="3552"/>
              <a:ext cx="48" cy="4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8" name="Rectangle 2">
            <a:extLst>
              <a:ext uri="{FF2B5EF4-FFF2-40B4-BE49-F238E27FC236}">
                <a16:creationId xmlns:a16="http://schemas.microsoft.com/office/drawing/2014/main" id="{B54050BB-A26F-4B1B-BDA7-5D79FA5F3347}"/>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nodeType="clickEffect">
                                  <p:stCondLst>
                                    <p:cond delay="0"/>
                                  </p:stCondLst>
                                  <p:childTnLst>
                                    <p:set>
                                      <p:cBhvr>
                                        <p:cTn id="6" dur="1" fill="hold">
                                          <p:stCondLst>
                                            <p:cond delay="0"/>
                                          </p:stCondLst>
                                        </p:cTn>
                                        <p:tgtEl>
                                          <p:spTgt spid="418852">
                                            <p:txEl>
                                              <p:pRg st="0" end="0"/>
                                            </p:txEl>
                                          </p:spTgt>
                                        </p:tgtEl>
                                        <p:attrNameLst>
                                          <p:attrName>style.visibility</p:attrName>
                                        </p:attrNameLst>
                                      </p:cBhvr>
                                      <p:to>
                                        <p:strVal val="visible"/>
                                      </p:to>
                                    </p:set>
                                    <p:animEffect transition="in" filter="fade">
                                      <p:cBhvr>
                                        <p:cTn id="7" dur="2000"/>
                                        <p:tgtEl>
                                          <p:spTgt spid="418852">
                                            <p:txEl>
                                              <p:pRg st="0" end="0"/>
                                            </p:txEl>
                                          </p:spTgt>
                                        </p:tgtEl>
                                      </p:cBhvr>
                                    </p:animEffect>
                                    <p:anim calcmode="lin" valueType="num">
                                      <p:cBhvr>
                                        <p:cTn id="8" dur="2000" fill="hold"/>
                                        <p:tgtEl>
                                          <p:spTgt spid="418852">
                                            <p:txEl>
                                              <p:pRg st="0" end="0"/>
                                            </p:txEl>
                                          </p:spTgt>
                                        </p:tgtEl>
                                        <p:attrNameLst>
                                          <p:attrName>style.rotation</p:attrName>
                                        </p:attrNameLst>
                                      </p:cBhvr>
                                      <p:tavLst>
                                        <p:tav tm="0">
                                          <p:val>
                                            <p:fltVal val="720"/>
                                          </p:val>
                                        </p:tav>
                                        <p:tav tm="100000">
                                          <p:val>
                                            <p:fltVal val="0"/>
                                          </p:val>
                                        </p:tav>
                                      </p:tavLst>
                                    </p:anim>
                                    <p:anim calcmode="lin" valueType="num">
                                      <p:cBhvr>
                                        <p:cTn id="9" dur="2000" fill="hold"/>
                                        <p:tgtEl>
                                          <p:spTgt spid="418852">
                                            <p:txEl>
                                              <p:pRg st="0" end="0"/>
                                            </p:txEl>
                                          </p:spTgt>
                                        </p:tgtEl>
                                        <p:attrNameLst>
                                          <p:attrName>ppt_h</p:attrName>
                                        </p:attrNameLst>
                                      </p:cBhvr>
                                      <p:tavLst>
                                        <p:tav tm="0">
                                          <p:val>
                                            <p:fltVal val="0"/>
                                          </p:val>
                                        </p:tav>
                                        <p:tav tm="100000">
                                          <p:val>
                                            <p:strVal val="#ppt_h"/>
                                          </p:val>
                                        </p:tav>
                                      </p:tavLst>
                                    </p:anim>
                                    <p:anim calcmode="lin" valueType="num">
                                      <p:cBhvr>
                                        <p:cTn id="10" dur="2000" fill="hold"/>
                                        <p:tgtEl>
                                          <p:spTgt spid="418852">
                                            <p:txEl>
                                              <p:pRg st="0" end="0"/>
                                            </p:txEl>
                                          </p:spTgt>
                                        </p:tgtEl>
                                        <p:attrNameLst>
                                          <p:attrName>ppt_w</p:attrName>
                                        </p:attrNameLst>
                                      </p:cBhvr>
                                      <p:tavLst>
                                        <p:tav tm="0">
                                          <p:val>
                                            <p:fltVal val="0"/>
                                          </p:val>
                                        </p:tav>
                                        <p:tav tm="100000">
                                          <p:val>
                                            <p:strVal val="#ppt_w"/>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9" presetClass="entr" presetSubtype="10" fill="hold" nodeType="clickEffect">
                                  <p:stCondLst>
                                    <p:cond delay="0"/>
                                  </p:stCondLst>
                                  <p:childTnLst>
                                    <p:set>
                                      <p:cBhvr>
                                        <p:cTn id="14" dur="1" fill="hold">
                                          <p:stCondLst>
                                            <p:cond delay="0"/>
                                          </p:stCondLst>
                                        </p:cTn>
                                        <p:tgtEl>
                                          <p:spTgt spid="418831"/>
                                        </p:tgtEl>
                                        <p:attrNameLst>
                                          <p:attrName>style.visibility</p:attrName>
                                        </p:attrNameLst>
                                      </p:cBhvr>
                                      <p:to>
                                        <p:strVal val="visible"/>
                                      </p:to>
                                    </p:set>
                                    <p:anim calcmode="lin" valueType="num">
                                      <p:cBhvr>
                                        <p:cTn id="15" dur="5000" fill="hold"/>
                                        <p:tgtEl>
                                          <p:spTgt spid="418831"/>
                                        </p:tgtEl>
                                        <p:attrNameLst>
                                          <p:attrName>ppt_w</p:attrName>
                                        </p:attrNameLst>
                                      </p:cBhvr>
                                      <p:tavLst>
                                        <p:tav tm="0" fmla="#ppt_w*sin(2.5*pi*$)">
                                          <p:val>
                                            <p:fltVal val="0"/>
                                          </p:val>
                                        </p:tav>
                                        <p:tav tm="100000">
                                          <p:val>
                                            <p:fltVal val="1"/>
                                          </p:val>
                                        </p:tav>
                                      </p:tavLst>
                                    </p:anim>
                                    <p:anim calcmode="lin" valueType="num">
                                      <p:cBhvr>
                                        <p:cTn id="16" dur="5000" fill="hold"/>
                                        <p:tgtEl>
                                          <p:spTgt spid="418831"/>
                                        </p:tgtEl>
                                        <p:attrNameLst>
                                          <p:attrName>ppt_h</p:attrName>
                                        </p:attrNameLst>
                                      </p:cBhvr>
                                      <p:tavLst>
                                        <p:tav tm="0">
                                          <p:val>
                                            <p:strVal val="#ppt_h"/>
                                          </p:val>
                                        </p:tav>
                                        <p:tav tm="100000">
                                          <p:val>
                                            <p:strVal val="#ppt_h"/>
                                          </p:val>
                                        </p:tav>
                                      </p:tavLst>
                                    </p:anim>
                                  </p:childTnLst>
                                </p:cTn>
                              </p:par>
                              <p:par>
                                <p:cTn id="17" presetID="19" presetClass="entr" presetSubtype="10" fill="hold" nodeType="withEffect">
                                  <p:stCondLst>
                                    <p:cond delay="0"/>
                                  </p:stCondLst>
                                  <p:childTnLst>
                                    <p:set>
                                      <p:cBhvr>
                                        <p:cTn id="18" dur="1" fill="hold">
                                          <p:stCondLst>
                                            <p:cond delay="0"/>
                                          </p:stCondLst>
                                        </p:cTn>
                                        <p:tgtEl>
                                          <p:spTgt spid="418842"/>
                                        </p:tgtEl>
                                        <p:attrNameLst>
                                          <p:attrName>style.visibility</p:attrName>
                                        </p:attrNameLst>
                                      </p:cBhvr>
                                      <p:to>
                                        <p:strVal val="visible"/>
                                      </p:to>
                                    </p:set>
                                    <p:anim calcmode="lin" valueType="num">
                                      <p:cBhvr>
                                        <p:cTn id="19" dur="5000" fill="hold"/>
                                        <p:tgtEl>
                                          <p:spTgt spid="418842"/>
                                        </p:tgtEl>
                                        <p:attrNameLst>
                                          <p:attrName>ppt_w</p:attrName>
                                        </p:attrNameLst>
                                      </p:cBhvr>
                                      <p:tavLst>
                                        <p:tav tm="0" fmla="#ppt_w*sin(2.5*pi*$)">
                                          <p:val>
                                            <p:fltVal val="0"/>
                                          </p:val>
                                        </p:tav>
                                        <p:tav tm="100000">
                                          <p:val>
                                            <p:fltVal val="1"/>
                                          </p:val>
                                        </p:tav>
                                      </p:tavLst>
                                    </p:anim>
                                    <p:anim calcmode="lin" valueType="num">
                                      <p:cBhvr>
                                        <p:cTn id="20" dur="5000" fill="hold"/>
                                        <p:tgtEl>
                                          <p:spTgt spid="418842"/>
                                        </p:tgtEl>
                                        <p:attrNameLst>
                                          <p:attrName>ppt_h</p:attrName>
                                        </p:attrNameLst>
                                      </p:cBhvr>
                                      <p:tavLst>
                                        <p:tav tm="0">
                                          <p:val>
                                            <p:strVal val="#ppt_h"/>
                                          </p:val>
                                        </p:tav>
                                        <p:tav tm="100000">
                                          <p:val>
                                            <p:strVal val="#ppt_h"/>
                                          </p:val>
                                        </p:tav>
                                      </p:tavLst>
                                    </p:anim>
                                  </p:childTnLst>
                                </p:cTn>
                              </p:par>
                              <p:par>
                                <p:cTn id="21" presetID="19" presetClass="entr" presetSubtype="10" fill="hold" nodeType="withEffect">
                                  <p:stCondLst>
                                    <p:cond delay="0"/>
                                  </p:stCondLst>
                                  <p:childTnLst>
                                    <p:set>
                                      <p:cBhvr>
                                        <p:cTn id="22" dur="1" fill="hold">
                                          <p:stCondLst>
                                            <p:cond delay="0"/>
                                          </p:stCondLst>
                                        </p:cTn>
                                        <p:tgtEl>
                                          <p:spTgt spid="418843"/>
                                        </p:tgtEl>
                                        <p:attrNameLst>
                                          <p:attrName>style.visibility</p:attrName>
                                        </p:attrNameLst>
                                      </p:cBhvr>
                                      <p:to>
                                        <p:strVal val="visible"/>
                                      </p:to>
                                    </p:set>
                                    <p:anim calcmode="lin" valueType="num">
                                      <p:cBhvr>
                                        <p:cTn id="23" dur="5000" fill="hold"/>
                                        <p:tgtEl>
                                          <p:spTgt spid="418843"/>
                                        </p:tgtEl>
                                        <p:attrNameLst>
                                          <p:attrName>ppt_w</p:attrName>
                                        </p:attrNameLst>
                                      </p:cBhvr>
                                      <p:tavLst>
                                        <p:tav tm="0" fmla="#ppt_w*sin(2.5*pi*$)">
                                          <p:val>
                                            <p:fltVal val="0"/>
                                          </p:val>
                                        </p:tav>
                                        <p:tav tm="100000">
                                          <p:val>
                                            <p:fltVal val="1"/>
                                          </p:val>
                                        </p:tav>
                                      </p:tavLst>
                                    </p:anim>
                                    <p:anim calcmode="lin" valueType="num">
                                      <p:cBhvr>
                                        <p:cTn id="24" dur="5000" fill="hold"/>
                                        <p:tgtEl>
                                          <p:spTgt spid="418843"/>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5" presetClass="entr" presetSubtype="0" fill="hold" nodeType="clickEffect">
                                  <p:stCondLst>
                                    <p:cond delay="0"/>
                                  </p:stCondLst>
                                  <p:childTnLst>
                                    <p:set>
                                      <p:cBhvr>
                                        <p:cTn id="28" dur="1" fill="hold">
                                          <p:stCondLst>
                                            <p:cond delay="0"/>
                                          </p:stCondLst>
                                        </p:cTn>
                                        <p:tgtEl>
                                          <p:spTgt spid="418853">
                                            <p:txEl>
                                              <p:pRg st="0" end="0"/>
                                            </p:txEl>
                                          </p:spTgt>
                                        </p:tgtEl>
                                        <p:attrNameLst>
                                          <p:attrName>style.visibility</p:attrName>
                                        </p:attrNameLst>
                                      </p:cBhvr>
                                      <p:to>
                                        <p:strVal val="visible"/>
                                      </p:to>
                                    </p:set>
                                    <p:anim calcmode="lin" valueType="num">
                                      <p:cBhvr>
                                        <p:cTn id="29" dur="1000" fill="hold"/>
                                        <p:tgtEl>
                                          <p:spTgt spid="418853">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418853">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41885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1885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4" presetClass="entr" presetSubtype="0" fill="hold" nodeType="clickEffect">
                                  <p:stCondLst>
                                    <p:cond delay="0"/>
                                  </p:stCondLst>
                                  <p:childTnLst>
                                    <p:set>
                                      <p:cBhvr>
                                        <p:cTn id="36" dur="1" fill="hold">
                                          <p:stCondLst>
                                            <p:cond delay="0"/>
                                          </p:stCondLst>
                                        </p:cTn>
                                        <p:tgtEl>
                                          <p:spTgt spid="418818"/>
                                        </p:tgtEl>
                                        <p:attrNameLst>
                                          <p:attrName>style.visibility</p:attrName>
                                        </p:attrNameLst>
                                      </p:cBhvr>
                                      <p:to>
                                        <p:strVal val="visible"/>
                                      </p:to>
                                    </p:set>
                                    <p:anim from="(-#ppt_w/2)" to="(#ppt_x)" calcmode="lin" valueType="num">
                                      <p:cBhvr>
                                        <p:cTn id="37" dur="600" fill="hold">
                                          <p:stCondLst>
                                            <p:cond delay="0"/>
                                          </p:stCondLst>
                                        </p:cTn>
                                        <p:tgtEl>
                                          <p:spTgt spid="418818"/>
                                        </p:tgtEl>
                                        <p:attrNameLst>
                                          <p:attrName>ppt_x</p:attrName>
                                        </p:attrNameLst>
                                      </p:cBhvr>
                                    </p:anim>
                                    <p:anim from="0" to="-1.0" calcmode="lin" valueType="num">
                                      <p:cBhvr>
                                        <p:cTn id="38" dur="200" decel="50000" autoRev="1" fill="hold">
                                          <p:stCondLst>
                                            <p:cond delay="600"/>
                                          </p:stCondLst>
                                        </p:cTn>
                                        <p:tgtEl>
                                          <p:spTgt spid="418818"/>
                                        </p:tgtEl>
                                        <p:attrNameLst>
                                          <p:attrName>xshear</p:attrName>
                                        </p:attrNameLst>
                                      </p:cBhvr>
                                    </p:anim>
                                    <p:animScale>
                                      <p:cBhvr>
                                        <p:cTn id="39" dur="200" decel="100000" autoRev="1" fill="hold">
                                          <p:stCondLst>
                                            <p:cond delay="600"/>
                                          </p:stCondLst>
                                        </p:cTn>
                                        <p:tgtEl>
                                          <p:spTgt spid="418818"/>
                                        </p:tgtEl>
                                      </p:cBhvr>
                                      <p:from x="100000" y="100000"/>
                                      <p:to x="80000" y="100000"/>
                                    </p:animScale>
                                    <p:anim by="(#ppt_h/3+#ppt_w*0.1)" calcmode="lin" valueType="num">
                                      <p:cBhvr additive="sum">
                                        <p:cTn id="40" dur="200" decel="100000" autoRev="1" fill="hold">
                                          <p:stCondLst>
                                            <p:cond delay="600"/>
                                          </p:stCondLst>
                                        </p:cTn>
                                        <p:tgtEl>
                                          <p:spTgt spid="418818"/>
                                        </p:tgtEl>
                                        <p:attrNameLst>
                                          <p:attrName>ppt_x</p:attrName>
                                        </p:attrNameLst>
                                      </p:cBhvr>
                                    </p:anim>
                                  </p:childTnLst>
                                </p:cTn>
                              </p:par>
                              <p:par>
                                <p:cTn id="41" presetID="34" presetClass="entr" presetSubtype="0" fill="hold" nodeType="withEffect">
                                  <p:stCondLst>
                                    <p:cond delay="0"/>
                                  </p:stCondLst>
                                  <p:childTnLst>
                                    <p:set>
                                      <p:cBhvr>
                                        <p:cTn id="42" dur="1" fill="hold">
                                          <p:stCondLst>
                                            <p:cond delay="0"/>
                                          </p:stCondLst>
                                        </p:cTn>
                                        <p:tgtEl>
                                          <p:spTgt spid="418829"/>
                                        </p:tgtEl>
                                        <p:attrNameLst>
                                          <p:attrName>style.visibility</p:attrName>
                                        </p:attrNameLst>
                                      </p:cBhvr>
                                      <p:to>
                                        <p:strVal val="visible"/>
                                      </p:to>
                                    </p:set>
                                    <p:anim from="(-#ppt_w/2)" to="(#ppt_x)" calcmode="lin" valueType="num">
                                      <p:cBhvr>
                                        <p:cTn id="43" dur="600" fill="hold">
                                          <p:stCondLst>
                                            <p:cond delay="0"/>
                                          </p:stCondLst>
                                        </p:cTn>
                                        <p:tgtEl>
                                          <p:spTgt spid="418829"/>
                                        </p:tgtEl>
                                        <p:attrNameLst>
                                          <p:attrName>ppt_x</p:attrName>
                                        </p:attrNameLst>
                                      </p:cBhvr>
                                    </p:anim>
                                    <p:anim from="0" to="-1.0" calcmode="lin" valueType="num">
                                      <p:cBhvr>
                                        <p:cTn id="44" dur="200" decel="50000" autoRev="1" fill="hold">
                                          <p:stCondLst>
                                            <p:cond delay="600"/>
                                          </p:stCondLst>
                                        </p:cTn>
                                        <p:tgtEl>
                                          <p:spTgt spid="418829"/>
                                        </p:tgtEl>
                                        <p:attrNameLst>
                                          <p:attrName>xshear</p:attrName>
                                        </p:attrNameLst>
                                      </p:cBhvr>
                                    </p:anim>
                                    <p:animScale>
                                      <p:cBhvr>
                                        <p:cTn id="45" dur="200" decel="100000" autoRev="1" fill="hold">
                                          <p:stCondLst>
                                            <p:cond delay="600"/>
                                          </p:stCondLst>
                                        </p:cTn>
                                        <p:tgtEl>
                                          <p:spTgt spid="418829"/>
                                        </p:tgtEl>
                                      </p:cBhvr>
                                      <p:from x="100000" y="100000"/>
                                      <p:to x="80000" y="100000"/>
                                    </p:animScale>
                                    <p:anim by="(#ppt_h/3+#ppt_w*0.1)" calcmode="lin" valueType="num">
                                      <p:cBhvr additive="sum">
                                        <p:cTn id="46" dur="200" decel="100000" autoRev="1" fill="hold">
                                          <p:stCondLst>
                                            <p:cond delay="600"/>
                                          </p:stCondLst>
                                        </p:cTn>
                                        <p:tgtEl>
                                          <p:spTgt spid="418829"/>
                                        </p:tgtEl>
                                        <p:attrNameLst>
                                          <p:attrName>ppt_x</p:attrName>
                                        </p:attrNameLst>
                                      </p:cBhvr>
                                    </p:anim>
                                  </p:childTnLst>
                                </p:cTn>
                              </p:par>
                              <p:par>
                                <p:cTn id="47" presetID="34" presetClass="entr" presetSubtype="0" fill="hold" nodeType="withEffect">
                                  <p:stCondLst>
                                    <p:cond delay="0"/>
                                  </p:stCondLst>
                                  <p:childTnLst>
                                    <p:set>
                                      <p:cBhvr>
                                        <p:cTn id="48" dur="1" fill="hold">
                                          <p:stCondLst>
                                            <p:cond delay="0"/>
                                          </p:stCondLst>
                                        </p:cTn>
                                        <p:tgtEl>
                                          <p:spTgt spid="418854"/>
                                        </p:tgtEl>
                                        <p:attrNameLst>
                                          <p:attrName>style.visibility</p:attrName>
                                        </p:attrNameLst>
                                      </p:cBhvr>
                                      <p:to>
                                        <p:strVal val="visible"/>
                                      </p:to>
                                    </p:set>
                                    <p:anim from="(-#ppt_w/2)" to="(#ppt_x)" calcmode="lin" valueType="num">
                                      <p:cBhvr>
                                        <p:cTn id="49" dur="600" fill="hold">
                                          <p:stCondLst>
                                            <p:cond delay="0"/>
                                          </p:stCondLst>
                                        </p:cTn>
                                        <p:tgtEl>
                                          <p:spTgt spid="418854"/>
                                        </p:tgtEl>
                                        <p:attrNameLst>
                                          <p:attrName>ppt_x</p:attrName>
                                        </p:attrNameLst>
                                      </p:cBhvr>
                                    </p:anim>
                                    <p:anim from="0" to="-1.0" calcmode="lin" valueType="num">
                                      <p:cBhvr>
                                        <p:cTn id="50" dur="200" decel="50000" autoRev="1" fill="hold">
                                          <p:stCondLst>
                                            <p:cond delay="600"/>
                                          </p:stCondLst>
                                        </p:cTn>
                                        <p:tgtEl>
                                          <p:spTgt spid="418854"/>
                                        </p:tgtEl>
                                        <p:attrNameLst>
                                          <p:attrName>xshear</p:attrName>
                                        </p:attrNameLst>
                                      </p:cBhvr>
                                    </p:anim>
                                    <p:animScale>
                                      <p:cBhvr>
                                        <p:cTn id="51" dur="200" decel="100000" autoRev="1" fill="hold">
                                          <p:stCondLst>
                                            <p:cond delay="600"/>
                                          </p:stCondLst>
                                        </p:cTn>
                                        <p:tgtEl>
                                          <p:spTgt spid="418854"/>
                                        </p:tgtEl>
                                      </p:cBhvr>
                                      <p:from x="100000" y="100000"/>
                                      <p:to x="80000" y="100000"/>
                                    </p:animScale>
                                    <p:anim by="(#ppt_h/3+#ppt_w*0.1)" calcmode="lin" valueType="num">
                                      <p:cBhvr additive="sum">
                                        <p:cTn id="52" dur="200" decel="100000" autoRev="1" fill="hold">
                                          <p:stCondLst>
                                            <p:cond delay="600"/>
                                          </p:stCondLst>
                                        </p:cTn>
                                        <p:tgtEl>
                                          <p:spTgt spid="41885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extLst>
              <a:ext uri="{FF2B5EF4-FFF2-40B4-BE49-F238E27FC236}">
                <a16:creationId xmlns:a16="http://schemas.microsoft.com/office/drawing/2014/main" id="{41A08CFC-5948-4221-8E8E-40299F5D286C}"/>
              </a:ext>
            </a:extLst>
          </p:cNvPr>
          <p:cNvSpPr>
            <a:spLocks noGrp="1" noRot="1" noChangeArrowheads="1"/>
          </p:cNvSpPr>
          <p:nvPr>
            <p:ph type="body" idx="1"/>
          </p:nvPr>
        </p:nvSpPr>
        <p:spPr>
          <a:xfrm>
            <a:off x="971550" y="1484313"/>
            <a:ext cx="7345363" cy="4260850"/>
          </a:xfrm>
        </p:spPr>
        <p:txBody>
          <a:bodyPr>
            <a:normAutofit/>
          </a:bodyPr>
          <a:lstStyle/>
          <a:p>
            <a:pPr eaLnBrk="1" hangingPunct="1"/>
            <a:r>
              <a:rPr lang="zh-CN" altLang="en-US" sz="2400" dirty="0"/>
              <a:t>凸壳的定义：</a:t>
            </a:r>
          </a:p>
          <a:p>
            <a:pPr eaLnBrk="1" hangingPunct="1">
              <a:buFont typeface="Wingdings" panose="05000000000000000000" pitchFamily="2" charset="2"/>
              <a:buNone/>
            </a:pPr>
            <a:r>
              <a:rPr lang="zh-CN" altLang="en-US" sz="2400" dirty="0"/>
              <a:t>   包含一组控制点的凸多边形边界</a:t>
            </a:r>
          </a:p>
          <a:p>
            <a:pPr eaLnBrk="1" hangingPunct="1"/>
            <a:r>
              <a:rPr lang="zh-CN" altLang="en-US" sz="2400" dirty="0"/>
              <a:t>凸壳的作用</a:t>
            </a:r>
          </a:p>
          <a:p>
            <a:pPr lvl="1" eaLnBrk="1" hangingPunct="1"/>
            <a:r>
              <a:rPr lang="zh-CN" altLang="en-US" sz="2400" dirty="0"/>
              <a:t>提供了曲线或曲面与包围控制点的区域之间的偏差的测量</a:t>
            </a:r>
          </a:p>
          <a:p>
            <a:pPr lvl="1" eaLnBrk="1" hangingPunct="1"/>
            <a:r>
              <a:rPr lang="zh-CN" altLang="en-US" sz="2400" dirty="0"/>
              <a:t>以凸壳为界的样条保证了多项式沿控制点的平滑前进</a:t>
            </a:r>
          </a:p>
        </p:txBody>
      </p:sp>
      <p:sp>
        <p:nvSpPr>
          <p:cNvPr id="6" name="Rectangle 2">
            <a:extLst>
              <a:ext uri="{FF2B5EF4-FFF2-40B4-BE49-F238E27FC236}">
                <a16:creationId xmlns:a16="http://schemas.microsoft.com/office/drawing/2014/main" id="{03EE2A4F-4275-4D0E-BADC-2A5DDF0DB66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1116013" y="1995488"/>
            <a:ext cx="7416800" cy="2058035"/>
          </a:xfrm>
        </p:spPr>
        <p:txBody>
          <a:bodyPr vert="horz" wrap="square" lIns="91440" tIns="45720" rIns="91440" bIns="45720" anchor="t" anchorCtr="0">
            <a:spAutoFit/>
          </a:bodyPr>
          <a:lstStyle/>
          <a:p>
            <a:pPr eaLnBrk="1" hangingPunct="1">
              <a:lnSpc>
                <a:spcPct val="140000"/>
              </a:lnSpc>
            </a:pPr>
            <a:r>
              <a:rPr lang="zh-CN" altLang="en-US" sz="3200" dirty="0"/>
              <a:t>三维实体表示：</a:t>
            </a:r>
          </a:p>
          <a:p>
            <a:pPr lvl="1" eaLnBrk="1" hangingPunct="1">
              <a:lnSpc>
                <a:spcPct val="140000"/>
              </a:lnSpc>
            </a:pPr>
            <a:r>
              <a:rPr lang="zh-CN" altLang="en-US" sz="2800" dirty="0"/>
              <a:t>边界表示</a:t>
            </a:r>
          </a:p>
          <a:p>
            <a:pPr lvl="1" eaLnBrk="1" hangingPunct="1">
              <a:lnSpc>
                <a:spcPct val="140000"/>
              </a:lnSpc>
            </a:pPr>
            <a:r>
              <a:rPr lang="zh-CN" altLang="en-US" sz="2800" dirty="0"/>
              <a:t>空间区分</a:t>
            </a:r>
          </a:p>
        </p:txBody>
      </p:sp>
      <p:pic>
        <p:nvPicPr>
          <p:cNvPr id="283652" name="Picture 4"/>
          <p:cNvPicPr>
            <a:picLocks noChangeAspect="1"/>
          </p:cNvPicPr>
          <p:nvPr/>
        </p:nvPicPr>
        <p:blipFill>
          <a:blip r:embed="rId4"/>
          <a:stretch>
            <a:fillRect/>
          </a:stretch>
        </p:blipFill>
        <p:spPr>
          <a:xfrm>
            <a:off x="2124075" y="4365625"/>
            <a:ext cx="2663825" cy="2230438"/>
          </a:xfrm>
          <a:prstGeom prst="rect">
            <a:avLst/>
          </a:prstGeom>
          <a:noFill/>
          <a:ln w="9525">
            <a:noFill/>
          </a:ln>
        </p:spPr>
      </p:pic>
      <p:pic>
        <p:nvPicPr>
          <p:cNvPr id="283653" name="Picture 5"/>
          <p:cNvPicPr>
            <a:picLocks noChangeAspect="1"/>
          </p:cNvPicPr>
          <p:nvPr/>
        </p:nvPicPr>
        <p:blipFill>
          <a:blip r:embed="rId5"/>
          <a:stretch>
            <a:fillRect/>
          </a:stretch>
        </p:blipFill>
        <p:spPr>
          <a:xfrm>
            <a:off x="5219700" y="3933825"/>
            <a:ext cx="2808288" cy="2592388"/>
          </a:xfrm>
          <a:prstGeom prst="rect">
            <a:avLst/>
          </a:prstGeom>
          <a:noFill/>
          <a:ln w="9525">
            <a:noFill/>
          </a:ln>
        </p:spPr>
      </p:pic>
      <p:sp>
        <p:nvSpPr>
          <p:cNvPr id="330754" name="Rectangle 2"/>
          <p:cNvSpPr>
            <a:spLocks noGrp="1" noRot="1" noChangeArrowheads="1"/>
          </p:cNvSpPr>
          <p:nvPr>
            <p:ph type="title" idx="4294967295"/>
          </p:nvPr>
        </p:nvSpPr>
        <p:spPr>
          <a:xfrm>
            <a:off x="1662430" y="909955"/>
            <a:ext cx="6076950" cy="755650"/>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652"/>
                                        </p:tgtEl>
                                        <p:attrNameLst>
                                          <p:attrName>style.visibility</p:attrName>
                                        </p:attrNameLst>
                                      </p:cBhvr>
                                      <p:to>
                                        <p:strVal val="visible"/>
                                      </p:to>
                                    </p:set>
                                    <p:anim calcmode="lin" valueType="num">
                                      <p:cBhvr additive="base">
                                        <p:cTn id="7" dur="500" fill="hold"/>
                                        <p:tgtEl>
                                          <p:spTgt spid="283652"/>
                                        </p:tgtEl>
                                        <p:attrNameLst>
                                          <p:attrName>ppt_x</p:attrName>
                                        </p:attrNameLst>
                                      </p:cBhvr>
                                      <p:tavLst>
                                        <p:tav tm="0">
                                          <p:val>
                                            <p:strVal val="#ppt_x"/>
                                          </p:val>
                                        </p:tav>
                                        <p:tav tm="100000">
                                          <p:val>
                                            <p:strVal val="#ppt_x"/>
                                          </p:val>
                                        </p:tav>
                                      </p:tavLst>
                                    </p:anim>
                                    <p:anim calcmode="lin" valueType="num">
                                      <p:cBhvr additive="base">
                                        <p:cTn id="8" dur="500" fill="hold"/>
                                        <p:tgtEl>
                                          <p:spTgt spid="28365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83653"/>
                                        </p:tgtEl>
                                        <p:attrNameLst>
                                          <p:attrName>style.visibility</p:attrName>
                                        </p:attrNameLst>
                                      </p:cBhvr>
                                      <p:to>
                                        <p:strVal val="visible"/>
                                      </p:to>
                                    </p:set>
                                    <p:anim calcmode="lin" valueType="num">
                                      <p:cBhvr additive="base">
                                        <p:cTn id="12" dur="500" fill="hold"/>
                                        <p:tgtEl>
                                          <p:spTgt spid="283653"/>
                                        </p:tgtEl>
                                        <p:attrNameLst>
                                          <p:attrName>ppt_x</p:attrName>
                                        </p:attrNameLst>
                                      </p:cBhvr>
                                      <p:tavLst>
                                        <p:tav tm="0">
                                          <p:val>
                                            <p:strVal val="#ppt_x"/>
                                          </p:val>
                                        </p:tav>
                                        <p:tav tm="100000">
                                          <p:val>
                                            <p:strVal val="#ppt_x"/>
                                          </p:val>
                                        </p:tav>
                                      </p:tavLst>
                                    </p:anim>
                                    <p:anim calcmode="lin" valueType="num">
                                      <p:cBhvr additive="base">
                                        <p:cTn id="13" dur="500" fill="hold"/>
                                        <p:tgtEl>
                                          <p:spTgt spid="28365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83651">
                                            <p:txEl>
                                              <p:charRg st="0" end="17"/>
                                            </p:txEl>
                                          </p:spTgt>
                                        </p:tgtEl>
                                        <p:attrNameLst>
                                          <p:attrName>style.visibility</p:attrName>
                                        </p:attrNameLst>
                                      </p:cBhvr>
                                      <p:to>
                                        <p:strVal val="visible"/>
                                      </p:to>
                                    </p:set>
                                    <p:anim calcmode="lin" valueType="num">
                                      <p:cBhvr additive="base">
                                        <p:cTn id="18" dur="500" fill="hold"/>
                                        <p:tgtEl>
                                          <p:spTgt spid="283651">
                                            <p:txEl>
                                              <p:charRg st="0" end="17"/>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83651">
                                            <p:txEl>
                                              <p:charRg st="0" end="17"/>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83651">
                                            <p:txEl>
                                              <p:charRg st="17" end="18"/>
                                            </p:txEl>
                                          </p:spTgt>
                                        </p:tgtEl>
                                        <p:attrNameLst>
                                          <p:attrName>style.visibility</p:attrName>
                                        </p:attrNameLst>
                                      </p:cBhvr>
                                      <p:to>
                                        <p:strVal val="visible"/>
                                      </p:to>
                                    </p:set>
                                    <p:animEffect transition="in" filter="blinds(horizontal)">
                                      <p:cBhvr>
                                        <p:cTn id="24" dur="500"/>
                                        <p:tgtEl>
                                          <p:spTgt spid="283651">
                                            <p:txEl>
                                              <p:charRg st="17" end="1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83651">
                                            <p:txEl>
                                              <p:charRg st="18" end="18"/>
                                            </p:txEl>
                                          </p:spTgt>
                                        </p:tgtEl>
                                        <p:attrNameLst>
                                          <p:attrName>style.visibility</p:attrName>
                                        </p:attrNameLst>
                                      </p:cBhvr>
                                      <p:to>
                                        <p:strVal val="visible"/>
                                      </p:to>
                                    </p:set>
                                    <p:animEffect transition="in" filter="blinds(horizontal)">
                                      <p:cBhvr>
                                        <p:cTn id="27" dur="500"/>
                                        <p:tgtEl>
                                          <p:spTgt spid="283651">
                                            <p:txEl>
                                              <p:char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204E041-789D-4DAD-84A2-24CA1116C11B}"/>
              </a:ext>
            </a:extLst>
          </p:cNvPr>
          <p:cNvSpPr>
            <a:spLocks noGrp="1" noRot="1" noChangeArrowheads="1"/>
          </p:cNvSpPr>
          <p:nvPr>
            <p:ph type="title"/>
          </p:nvPr>
        </p:nvSpPr>
        <p:spPr>
          <a:xfrm>
            <a:off x="611560" y="1570461"/>
            <a:ext cx="4724400" cy="763588"/>
          </a:xfrm>
        </p:spPr>
        <p:txBody>
          <a:bodyPr/>
          <a:lstStyle/>
          <a:p>
            <a:pPr eaLnBrk="1" hangingPunct="1"/>
            <a:r>
              <a:rPr lang="zh-CN" altLang="en-US" dirty="0"/>
              <a:t>控制图</a:t>
            </a:r>
          </a:p>
        </p:txBody>
      </p:sp>
      <p:sp>
        <p:nvSpPr>
          <p:cNvPr id="25603" name="Rectangle 3">
            <a:extLst>
              <a:ext uri="{FF2B5EF4-FFF2-40B4-BE49-F238E27FC236}">
                <a16:creationId xmlns:a16="http://schemas.microsoft.com/office/drawing/2014/main" id="{A469CAC4-5BAF-4677-B09A-F742938B65C5}"/>
              </a:ext>
            </a:extLst>
          </p:cNvPr>
          <p:cNvSpPr>
            <a:spLocks noGrp="1" noRot="1" noChangeArrowheads="1"/>
          </p:cNvSpPr>
          <p:nvPr>
            <p:ph type="body" idx="1"/>
          </p:nvPr>
        </p:nvSpPr>
        <p:spPr>
          <a:xfrm>
            <a:off x="827584" y="2280814"/>
            <a:ext cx="7273925" cy="4486275"/>
          </a:xfrm>
        </p:spPr>
        <p:txBody>
          <a:bodyPr>
            <a:normAutofit/>
          </a:bodyPr>
          <a:lstStyle/>
          <a:p>
            <a:pPr eaLnBrk="1" hangingPunct="1"/>
            <a:r>
              <a:rPr lang="zh-CN" altLang="en-US" sz="2400" dirty="0"/>
              <a:t>也叫曲线控制多边形、特征多边形，主要针对逼近样条</a:t>
            </a:r>
          </a:p>
          <a:p>
            <a:pPr eaLnBrk="1" hangingPunct="1"/>
            <a:r>
              <a:rPr lang="zh-CN" altLang="en-US" sz="2400" dirty="0"/>
              <a:t>含义：</a:t>
            </a:r>
          </a:p>
          <a:p>
            <a:pPr eaLnBrk="1" hangingPunct="1">
              <a:buFont typeface="Wingdings" panose="05000000000000000000" pitchFamily="2" charset="2"/>
              <a:buNone/>
            </a:pPr>
            <a:r>
              <a:rPr lang="zh-CN" altLang="en-US" sz="2400" dirty="0"/>
              <a:t>   对于逼近曲线，连接控制点序列的折线图</a:t>
            </a:r>
          </a:p>
          <a:p>
            <a:pPr eaLnBrk="1" hangingPunct="1"/>
            <a:r>
              <a:rPr lang="zh-CN" altLang="en-US" sz="2400" dirty="0"/>
              <a:t>作用</a:t>
            </a:r>
          </a:p>
          <a:p>
            <a:pPr lvl="1" eaLnBrk="1" hangingPunct="1"/>
            <a:r>
              <a:rPr lang="zh-CN" altLang="en-US" sz="2400" dirty="0"/>
              <a:t>标识控制点的顺序</a:t>
            </a:r>
          </a:p>
        </p:txBody>
      </p:sp>
      <p:sp>
        <p:nvSpPr>
          <p:cNvPr id="4" name="Rectangle 2">
            <a:extLst>
              <a:ext uri="{FF2B5EF4-FFF2-40B4-BE49-F238E27FC236}">
                <a16:creationId xmlns:a16="http://schemas.microsoft.com/office/drawing/2014/main" id="{8887A231-21C6-43E6-BD11-F1EE6815BA0A}"/>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A6F9AC14-27FF-4198-BE33-088CB48AAE08}"/>
              </a:ext>
            </a:extLst>
          </p:cNvPr>
          <p:cNvSpPr>
            <a:spLocks noGrp="1" noRot="1" noChangeArrowheads="1"/>
          </p:cNvSpPr>
          <p:nvPr>
            <p:ph type="body" idx="1"/>
          </p:nvPr>
        </p:nvSpPr>
        <p:spPr>
          <a:xfrm>
            <a:off x="611560" y="1628800"/>
            <a:ext cx="8748712" cy="4178300"/>
          </a:xfrm>
        </p:spPr>
        <p:txBody>
          <a:bodyPr>
            <a:normAutofit/>
          </a:bodyPr>
          <a:lstStyle/>
          <a:p>
            <a:pPr eaLnBrk="1" hangingPunct="1"/>
            <a:r>
              <a:rPr lang="zh-CN" altLang="en-US" sz="2400" dirty="0">
                <a:solidFill>
                  <a:srgbClr val="FF0000"/>
                </a:solidFill>
              </a:rPr>
              <a:t>参数</a:t>
            </a:r>
            <a:r>
              <a:rPr lang="zh-CN" altLang="en-US" sz="2400" dirty="0"/>
              <a:t>连续性条件</a:t>
            </a:r>
          </a:p>
          <a:p>
            <a:pPr eaLnBrk="1" hangingPunct="1">
              <a:buFont typeface="Wingdings" panose="05000000000000000000" pitchFamily="2" charset="2"/>
              <a:buNone/>
            </a:pPr>
            <a:r>
              <a:rPr lang="zh-CN" altLang="en-US" sz="2400" dirty="0"/>
              <a:t>  两个相邻曲线段在相交处的参数导数</a:t>
            </a:r>
            <a:r>
              <a:rPr lang="zh-CN" altLang="en-US" sz="2400" dirty="0">
                <a:solidFill>
                  <a:srgbClr val="FF0000"/>
                </a:solidFill>
              </a:rPr>
              <a:t>相等</a:t>
            </a:r>
            <a:endParaRPr lang="zh-CN" altLang="zh-CN" sz="2400" dirty="0">
              <a:solidFill>
                <a:srgbClr val="FF0000"/>
              </a:solidFill>
            </a:endParaRPr>
          </a:p>
          <a:p>
            <a:pPr lvl="1" eaLnBrk="1" hangingPunct="1"/>
            <a:r>
              <a:rPr lang="zh-CN" altLang="en-US" sz="2400" dirty="0"/>
              <a:t>零阶连续(</a:t>
            </a:r>
            <a:r>
              <a:rPr lang="en-US" altLang="zh-CN" sz="2400" dirty="0"/>
              <a:t>C</a:t>
            </a:r>
            <a:r>
              <a:rPr lang="en-US" altLang="zh-CN" sz="2400" baseline="30000" dirty="0"/>
              <a:t>0</a:t>
            </a:r>
            <a:r>
              <a:rPr lang="zh-CN" altLang="en-US" sz="2400" dirty="0"/>
              <a:t>连续)：简单地表示曲线</a:t>
            </a:r>
            <a:r>
              <a:rPr lang="zh-CN" altLang="en-US" sz="2400" dirty="0">
                <a:solidFill>
                  <a:srgbClr val="FF0000"/>
                </a:solidFill>
              </a:rPr>
              <a:t>连接</a:t>
            </a:r>
          </a:p>
          <a:p>
            <a:pPr lvl="1" eaLnBrk="1" hangingPunct="1"/>
            <a:r>
              <a:rPr lang="zh-CN" altLang="en-US" sz="2400" dirty="0"/>
              <a:t>一阶连续(</a:t>
            </a:r>
            <a:r>
              <a:rPr lang="en-US" altLang="zh-CN" sz="2400" dirty="0"/>
              <a:t>C</a:t>
            </a:r>
            <a:r>
              <a:rPr lang="en-US" altLang="zh-CN" sz="2400" baseline="30000" dirty="0"/>
              <a:t>1</a:t>
            </a:r>
            <a:r>
              <a:rPr lang="zh-CN" altLang="en-US" sz="2400" dirty="0"/>
              <a:t>连续)：说明代表两个相邻曲线的方程在相交点处有</a:t>
            </a:r>
            <a:r>
              <a:rPr lang="zh-CN" altLang="en-US" sz="2400" dirty="0">
                <a:solidFill>
                  <a:srgbClr val="FF0000"/>
                </a:solidFill>
              </a:rPr>
              <a:t>相同的一阶导数</a:t>
            </a:r>
            <a:r>
              <a:rPr lang="zh-CN" altLang="en-US" sz="2400" dirty="0"/>
              <a:t>（切线）</a:t>
            </a:r>
            <a:endParaRPr lang="zh-CN" altLang="zh-CN" sz="2400" dirty="0"/>
          </a:p>
          <a:p>
            <a:pPr lvl="1" eaLnBrk="1" hangingPunct="1"/>
            <a:r>
              <a:rPr lang="zh-CN" altLang="en-US" sz="2400" dirty="0"/>
              <a:t>二阶连续(</a:t>
            </a:r>
            <a:r>
              <a:rPr lang="en-US" altLang="zh-CN" sz="2400" dirty="0"/>
              <a:t>C</a:t>
            </a:r>
            <a:r>
              <a:rPr lang="en-US" altLang="zh-CN" sz="2400" baseline="30000" dirty="0"/>
              <a:t>2</a:t>
            </a:r>
            <a:r>
              <a:rPr lang="zh-CN" altLang="en-US" sz="2400" dirty="0"/>
              <a:t>连续)：两个曲线段在交点处有</a:t>
            </a:r>
            <a:r>
              <a:rPr lang="zh-CN" altLang="en-US" sz="2400" dirty="0">
                <a:solidFill>
                  <a:srgbClr val="FF0000"/>
                </a:solidFill>
              </a:rPr>
              <a:t>相同的一阶和二阶导数</a:t>
            </a:r>
            <a:r>
              <a:rPr lang="zh-CN" altLang="en-US" sz="2400" dirty="0"/>
              <a:t>，交点处的切向量变化率相等</a:t>
            </a:r>
            <a:endParaRPr lang="zh-CN" altLang="zh-CN" sz="2400" dirty="0"/>
          </a:p>
        </p:txBody>
      </p:sp>
      <p:sp>
        <p:nvSpPr>
          <p:cNvPr id="6" name="Rectangle 2">
            <a:extLst>
              <a:ext uri="{FF2B5EF4-FFF2-40B4-BE49-F238E27FC236}">
                <a16:creationId xmlns:a16="http://schemas.microsoft.com/office/drawing/2014/main" id="{AFB54BA2-5553-4EE7-A32D-9156E9EBA1A8}"/>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3">
            <a:extLst>
              <a:ext uri="{FF2B5EF4-FFF2-40B4-BE49-F238E27FC236}">
                <a16:creationId xmlns:a16="http://schemas.microsoft.com/office/drawing/2014/main" id="{B5129F6B-4AB7-4EEF-BFED-D8F86025583E}"/>
              </a:ext>
            </a:extLst>
          </p:cNvPr>
          <p:cNvSpPr>
            <a:spLocks noGrp="1" noChangeArrowheads="1"/>
          </p:cNvSpPr>
          <p:nvPr>
            <p:ph type="title"/>
          </p:nvPr>
        </p:nvSpPr>
        <p:spPr>
          <a:xfrm>
            <a:off x="1407101" y="1363546"/>
            <a:ext cx="7343775" cy="798513"/>
          </a:xfrm>
          <a:noFill/>
        </p:spPr>
        <p:txBody>
          <a:bodyPr anchor="b">
            <a:normAutofit/>
          </a:bodyPr>
          <a:lstStyle/>
          <a:p>
            <a:pPr eaLnBrk="1" hangingPunct="1"/>
            <a:r>
              <a:rPr lang="zh-CN" altLang="en-US" sz="2800" dirty="0"/>
              <a:t>曲线分段构造时参数连续性条件</a:t>
            </a:r>
            <a:endParaRPr lang="zh-CN" altLang="zh-CN" sz="2800" dirty="0"/>
          </a:p>
        </p:txBody>
      </p:sp>
      <p:sp>
        <p:nvSpPr>
          <p:cNvPr id="27651" name="Rectangle 24">
            <a:extLst>
              <a:ext uri="{FF2B5EF4-FFF2-40B4-BE49-F238E27FC236}">
                <a16:creationId xmlns:a16="http://schemas.microsoft.com/office/drawing/2014/main" id="{C98E0CD7-BE35-432C-8A5B-E20EC313C7B8}"/>
              </a:ext>
            </a:extLst>
          </p:cNvPr>
          <p:cNvSpPr>
            <a:spLocks noChangeArrowheads="1"/>
          </p:cNvSpPr>
          <p:nvPr/>
        </p:nvSpPr>
        <p:spPr bwMode="auto">
          <a:xfrm>
            <a:off x="609600" y="5257800"/>
            <a:ext cx="8305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latin typeface="Times New Roman" panose="02020603050405020304" pitchFamily="18" charset="0"/>
                <a:ea typeface="方正黑体" pitchFamily="34" charset="-122"/>
              </a:rPr>
              <a:t>零阶连续             一阶连续              二阶连续</a:t>
            </a:r>
          </a:p>
        </p:txBody>
      </p:sp>
      <p:grpSp>
        <p:nvGrpSpPr>
          <p:cNvPr id="27652" name="Group 28">
            <a:extLst>
              <a:ext uri="{FF2B5EF4-FFF2-40B4-BE49-F238E27FC236}">
                <a16:creationId xmlns:a16="http://schemas.microsoft.com/office/drawing/2014/main" id="{9DAC4E40-E31D-4A05-96AB-B8399063053E}"/>
              </a:ext>
            </a:extLst>
          </p:cNvPr>
          <p:cNvGrpSpPr>
            <a:grpSpLocks/>
          </p:cNvGrpSpPr>
          <p:nvPr/>
        </p:nvGrpSpPr>
        <p:grpSpPr bwMode="auto">
          <a:xfrm>
            <a:off x="533400" y="2041525"/>
            <a:ext cx="2593975" cy="3124200"/>
            <a:chOff x="336" y="1286"/>
            <a:chExt cx="1634" cy="1968"/>
          </a:xfrm>
        </p:grpSpPr>
        <p:sp>
          <p:nvSpPr>
            <p:cNvPr id="27661" name="Freeform 7">
              <a:extLst>
                <a:ext uri="{FF2B5EF4-FFF2-40B4-BE49-F238E27FC236}">
                  <a16:creationId xmlns:a16="http://schemas.microsoft.com/office/drawing/2014/main" id="{C9E2C983-8060-49BB-8E9F-83ABC54782F1}"/>
                </a:ext>
              </a:extLst>
            </p:cNvPr>
            <p:cNvSpPr>
              <a:spLocks/>
            </p:cNvSpPr>
            <p:nvPr/>
          </p:nvSpPr>
          <p:spPr bwMode="auto">
            <a:xfrm>
              <a:off x="336" y="1576"/>
              <a:ext cx="608" cy="632"/>
            </a:xfrm>
            <a:custGeom>
              <a:avLst/>
              <a:gdLst>
                <a:gd name="T0" fmla="*/ 0 w 608"/>
                <a:gd name="T1" fmla="*/ 296 h 632"/>
                <a:gd name="T2" fmla="*/ 528 w 608"/>
                <a:gd name="T3" fmla="*/ 56 h 632"/>
                <a:gd name="T4" fmla="*/ 480 w 608"/>
                <a:gd name="T5" fmla="*/ 632 h 632"/>
                <a:gd name="T6" fmla="*/ 0 60000 65536"/>
                <a:gd name="T7" fmla="*/ 0 60000 65536"/>
                <a:gd name="T8" fmla="*/ 0 60000 65536"/>
              </a:gdLst>
              <a:ahLst/>
              <a:cxnLst>
                <a:cxn ang="T6">
                  <a:pos x="T0" y="T1"/>
                </a:cxn>
                <a:cxn ang="T7">
                  <a:pos x="T2" y="T3"/>
                </a:cxn>
                <a:cxn ang="T8">
                  <a:pos x="T4" y="T5"/>
                </a:cxn>
              </a:cxnLst>
              <a:rect l="0" t="0" r="r" b="b"/>
              <a:pathLst>
                <a:path w="608" h="632">
                  <a:moveTo>
                    <a:pt x="0" y="296"/>
                  </a:moveTo>
                  <a:cubicBezTo>
                    <a:pt x="224" y="148"/>
                    <a:pt x="448" y="0"/>
                    <a:pt x="528" y="56"/>
                  </a:cubicBezTo>
                  <a:cubicBezTo>
                    <a:pt x="608" y="112"/>
                    <a:pt x="544" y="372"/>
                    <a:pt x="480" y="632"/>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27662" name="Freeform 8">
              <a:extLst>
                <a:ext uri="{FF2B5EF4-FFF2-40B4-BE49-F238E27FC236}">
                  <a16:creationId xmlns:a16="http://schemas.microsoft.com/office/drawing/2014/main" id="{4DFB3E4C-F28C-4EC3-8A1C-EFEF31226736}"/>
                </a:ext>
              </a:extLst>
            </p:cNvPr>
            <p:cNvSpPr>
              <a:spLocks/>
            </p:cNvSpPr>
            <p:nvPr/>
          </p:nvSpPr>
          <p:spPr bwMode="auto">
            <a:xfrm>
              <a:off x="816" y="2040"/>
              <a:ext cx="528" cy="600"/>
            </a:xfrm>
            <a:custGeom>
              <a:avLst/>
              <a:gdLst>
                <a:gd name="T0" fmla="*/ 0 w 528"/>
                <a:gd name="T1" fmla="*/ 168 h 600"/>
                <a:gd name="T2" fmla="*/ 384 w 528"/>
                <a:gd name="T3" fmla="*/ 72 h 600"/>
                <a:gd name="T4" fmla="*/ 528 w 528"/>
                <a:gd name="T5" fmla="*/ 600 h 600"/>
                <a:gd name="T6" fmla="*/ 0 60000 65536"/>
                <a:gd name="T7" fmla="*/ 0 60000 65536"/>
                <a:gd name="T8" fmla="*/ 0 60000 65536"/>
              </a:gdLst>
              <a:ahLst/>
              <a:cxnLst>
                <a:cxn ang="T6">
                  <a:pos x="T0" y="T1"/>
                </a:cxn>
                <a:cxn ang="T7">
                  <a:pos x="T2" y="T3"/>
                </a:cxn>
                <a:cxn ang="T8">
                  <a:pos x="T4" y="T5"/>
                </a:cxn>
              </a:cxnLst>
              <a:rect l="0" t="0" r="r" b="b"/>
              <a:pathLst>
                <a:path w="528" h="600">
                  <a:moveTo>
                    <a:pt x="0" y="168"/>
                  </a:moveTo>
                  <a:cubicBezTo>
                    <a:pt x="148" y="84"/>
                    <a:pt x="296" y="0"/>
                    <a:pt x="384" y="72"/>
                  </a:cubicBezTo>
                  <a:cubicBezTo>
                    <a:pt x="472" y="144"/>
                    <a:pt x="500" y="372"/>
                    <a:pt x="528" y="60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27663" name="Text Box 11">
              <a:extLst>
                <a:ext uri="{FF2B5EF4-FFF2-40B4-BE49-F238E27FC236}">
                  <a16:creationId xmlns:a16="http://schemas.microsoft.com/office/drawing/2014/main" id="{C56424DF-8794-4407-8BCF-73A43435FB2D}"/>
                </a:ext>
              </a:extLst>
            </p:cNvPr>
            <p:cNvSpPr txBox="1">
              <a:spLocks noChangeArrowheads="1"/>
            </p:cNvSpPr>
            <p:nvPr/>
          </p:nvSpPr>
          <p:spPr bwMode="auto">
            <a:xfrm>
              <a:off x="438" y="1286"/>
              <a:ext cx="468"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latin typeface="Times New Roman" panose="02020603050405020304" pitchFamily="18" charset="0"/>
                </a:rPr>
                <a:t>F(u)</a:t>
              </a:r>
            </a:p>
          </p:txBody>
        </p:sp>
        <p:sp>
          <p:nvSpPr>
            <p:cNvPr id="27664" name="Text Box 12">
              <a:extLst>
                <a:ext uri="{FF2B5EF4-FFF2-40B4-BE49-F238E27FC236}">
                  <a16:creationId xmlns:a16="http://schemas.microsoft.com/office/drawing/2014/main" id="{1492DD5C-9FA9-4843-9133-AD791C486CD8}"/>
                </a:ext>
              </a:extLst>
            </p:cNvPr>
            <p:cNvSpPr txBox="1">
              <a:spLocks noChangeArrowheads="1"/>
            </p:cNvSpPr>
            <p:nvPr/>
          </p:nvSpPr>
          <p:spPr bwMode="auto">
            <a:xfrm>
              <a:off x="1573" y="2131"/>
              <a:ext cx="397"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latin typeface="Times New Roman" panose="02020603050405020304" pitchFamily="18" charset="0"/>
                </a:rPr>
                <a:t>f(u)</a:t>
              </a:r>
            </a:p>
          </p:txBody>
        </p:sp>
        <p:sp>
          <p:nvSpPr>
            <p:cNvPr id="27665" name="Text Box 13">
              <a:extLst>
                <a:ext uri="{FF2B5EF4-FFF2-40B4-BE49-F238E27FC236}">
                  <a16:creationId xmlns:a16="http://schemas.microsoft.com/office/drawing/2014/main" id="{EDA16DB4-5C21-4724-8A02-E415853ADFE6}"/>
                </a:ext>
              </a:extLst>
            </p:cNvPr>
            <p:cNvSpPr txBox="1">
              <a:spLocks noChangeArrowheads="1"/>
            </p:cNvSpPr>
            <p:nvPr/>
          </p:nvSpPr>
          <p:spPr bwMode="auto">
            <a:xfrm>
              <a:off x="447" y="2947"/>
              <a:ext cx="983"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latin typeface="Times New Roman" panose="02020603050405020304" pitchFamily="18" charset="0"/>
                </a:rPr>
                <a:t>F(1)=f(0)</a:t>
              </a:r>
            </a:p>
          </p:txBody>
        </p:sp>
        <p:sp>
          <p:nvSpPr>
            <p:cNvPr id="27666" name="Oval 25">
              <a:extLst>
                <a:ext uri="{FF2B5EF4-FFF2-40B4-BE49-F238E27FC236}">
                  <a16:creationId xmlns:a16="http://schemas.microsoft.com/office/drawing/2014/main" id="{5CF3E448-32FB-439C-8BC5-B3A6E8E7648C}"/>
                </a:ext>
              </a:extLst>
            </p:cNvPr>
            <p:cNvSpPr>
              <a:spLocks noChangeArrowheads="1"/>
            </p:cNvSpPr>
            <p:nvPr/>
          </p:nvSpPr>
          <p:spPr bwMode="auto">
            <a:xfrm>
              <a:off x="768" y="2160"/>
              <a:ext cx="96" cy="96"/>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7653" name="Group 29">
            <a:extLst>
              <a:ext uri="{FF2B5EF4-FFF2-40B4-BE49-F238E27FC236}">
                <a16:creationId xmlns:a16="http://schemas.microsoft.com/office/drawing/2014/main" id="{1191146E-C549-4100-B6B6-244747A90FC2}"/>
              </a:ext>
            </a:extLst>
          </p:cNvPr>
          <p:cNvGrpSpPr>
            <a:grpSpLocks/>
          </p:cNvGrpSpPr>
          <p:nvPr/>
        </p:nvGrpSpPr>
        <p:grpSpPr bwMode="auto">
          <a:xfrm>
            <a:off x="3429000" y="2209800"/>
            <a:ext cx="3048000" cy="3032125"/>
            <a:chOff x="2160" y="1392"/>
            <a:chExt cx="1920" cy="1910"/>
          </a:xfrm>
        </p:grpSpPr>
        <p:sp>
          <p:nvSpPr>
            <p:cNvPr id="27658" name="Freeform 15">
              <a:extLst>
                <a:ext uri="{FF2B5EF4-FFF2-40B4-BE49-F238E27FC236}">
                  <a16:creationId xmlns:a16="http://schemas.microsoft.com/office/drawing/2014/main" id="{C45553C1-00E3-4724-85D7-E39BAE640ABC}"/>
                </a:ext>
              </a:extLst>
            </p:cNvPr>
            <p:cNvSpPr>
              <a:spLocks/>
            </p:cNvSpPr>
            <p:nvPr/>
          </p:nvSpPr>
          <p:spPr bwMode="auto">
            <a:xfrm>
              <a:off x="2160" y="1392"/>
              <a:ext cx="1920" cy="736"/>
            </a:xfrm>
            <a:custGeom>
              <a:avLst/>
              <a:gdLst>
                <a:gd name="T0" fmla="*/ 0 w 1920"/>
                <a:gd name="T1" fmla="*/ 96 h 736"/>
                <a:gd name="T2" fmla="*/ 288 w 1920"/>
                <a:gd name="T3" fmla="*/ 720 h 736"/>
                <a:gd name="T4" fmla="*/ 720 w 1920"/>
                <a:gd name="T5" fmla="*/ 192 h 736"/>
                <a:gd name="T6" fmla="*/ 1056 w 1920"/>
                <a:gd name="T7" fmla="*/ 48 h 736"/>
                <a:gd name="T8" fmla="*/ 1920 w 1920"/>
                <a:gd name="T9" fmla="*/ 480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0" h="736">
                  <a:moveTo>
                    <a:pt x="0" y="96"/>
                  </a:moveTo>
                  <a:cubicBezTo>
                    <a:pt x="84" y="400"/>
                    <a:pt x="168" y="704"/>
                    <a:pt x="288" y="720"/>
                  </a:cubicBezTo>
                  <a:cubicBezTo>
                    <a:pt x="408" y="736"/>
                    <a:pt x="592" y="304"/>
                    <a:pt x="720" y="192"/>
                  </a:cubicBezTo>
                  <a:cubicBezTo>
                    <a:pt x="848" y="80"/>
                    <a:pt x="856" y="0"/>
                    <a:pt x="1056" y="48"/>
                  </a:cubicBezTo>
                  <a:cubicBezTo>
                    <a:pt x="1256" y="96"/>
                    <a:pt x="1776" y="400"/>
                    <a:pt x="1920" y="48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27659" name="Text Box 19">
              <a:extLst>
                <a:ext uri="{FF2B5EF4-FFF2-40B4-BE49-F238E27FC236}">
                  <a16:creationId xmlns:a16="http://schemas.microsoft.com/office/drawing/2014/main" id="{4CC4E528-3FB0-4BF2-97C9-FBAB534FC3C3}"/>
                </a:ext>
              </a:extLst>
            </p:cNvPr>
            <p:cNvSpPr txBox="1">
              <a:spLocks noChangeArrowheads="1"/>
            </p:cNvSpPr>
            <p:nvPr/>
          </p:nvSpPr>
          <p:spPr bwMode="auto">
            <a:xfrm>
              <a:off x="2399" y="2995"/>
              <a:ext cx="1125"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latin typeface="Times New Roman" panose="02020603050405020304" pitchFamily="18" charset="0"/>
                </a:rPr>
                <a:t>F'(1)=f'(0)</a:t>
              </a:r>
            </a:p>
          </p:txBody>
        </p:sp>
        <p:sp>
          <p:nvSpPr>
            <p:cNvPr id="27660" name="Oval 26">
              <a:extLst>
                <a:ext uri="{FF2B5EF4-FFF2-40B4-BE49-F238E27FC236}">
                  <a16:creationId xmlns:a16="http://schemas.microsoft.com/office/drawing/2014/main" id="{8155B006-C5D8-46A1-BCAE-819CF09F07B6}"/>
                </a:ext>
              </a:extLst>
            </p:cNvPr>
            <p:cNvSpPr>
              <a:spLocks noChangeArrowheads="1"/>
            </p:cNvSpPr>
            <p:nvPr/>
          </p:nvSpPr>
          <p:spPr bwMode="auto">
            <a:xfrm>
              <a:off x="2832" y="1536"/>
              <a:ext cx="96" cy="96"/>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7654" name="Group 30">
            <a:extLst>
              <a:ext uri="{FF2B5EF4-FFF2-40B4-BE49-F238E27FC236}">
                <a16:creationId xmlns:a16="http://schemas.microsoft.com/office/drawing/2014/main" id="{46B8C61E-DA92-451A-99C2-1BACB722EAFB}"/>
              </a:ext>
            </a:extLst>
          </p:cNvPr>
          <p:cNvGrpSpPr>
            <a:grpSpLocks/>
          </p:cNvGrpSpPr>
          <p:nvPr/>
        </p:nvGrpSpPr>
        <p:grpSpPr bwMode="auto">
          <a:xfrm>
            <a:off x="6662738" y="3048000"/>
            <a:ext cx="2214562" cy="2178050"/>
            <a:chOff x="4197" y="1920"/>
            <a:chExt cx="1395" cy="1372"/>
          </a:xfrm>
        </p:grpSpPr>
        <p:sp>
          <p:nvSpPr>
            <p:cNvPr id="27655" name="Freeform 16">
              <a:extLst>
                <a:ext uri="{FF2B5EF4-FFF2-40B4-BE49-F238E27FC236}">
                  <a16:creationId xmlns:a16="http://schemas.microsoft.com/office/drawing/2014/main" id="{0A1A6479-11E6-4337-B8A8-6F2C18F4E5D5}"/>
                </a:ext>
              </a:extLst>
            </p:cNvPr>
            <p:cNvSpPr>
              <a:spLocks/>
            </p:cNvSpPr>
            <p:nvPr/>
          </p:nvSpPr>
          <p:spPr bwMode="auto">
            <a:xfrm>
              <a:off x="4224" y="1944"/>
              <a:ext cx="1152" cy="552"/>
            </a:xfrm>
            <a:custGeom>
              <a:avLst/>
              <a:gdLst>
                <a:gd name="T0" fmla="*/ 0 w 1152"/>
                <a:gd name="T1" fmla="*/ 552 h 552"/>
                <a:gd name="T2" fmla="*/ 528 w 1152"/>
                <a:gd name="T3" fmla="*/ 72 h 552"/>
                <a:gd name="T4" fmla="*/ 1152 w 1152"/>
                <a:gd name="T5" fmla="*/ 120 h 552"/>
                <a:gd name="T6" fmla="*/ 0 60000 65536"/>
                <a:gd name="T7" fmla="*/ 0 60000 65536"/>
                <a:gd name="T8" fmla="*/ 0 60000 65536"/>
              </a:gdLst>
              <a:ahLst/>
              <a:cxnLst>
                <a:cxn ang="T6">
                  <a:pos x="T0" y="T1"/>
                </a:cxn>
                <a:cxn ang="T7">
                  <a:pos x="T2" y="T3"/>
                </a:cxn>
                <a:cxn ang="T8">
                  <a:pos x="T4" y="T5"/>
                </a:cxn>
              </a:cxnLst>
              <a:rect l="0" t="0" r="r" b="b"/>
              <a:pathLst>
                <a:path w="1152" h="552">
                  <a:moveTo>
                    <a:pt x="0" y="552"/>
                  </a:moveTo>
                  <a:cubicBezTo>
                    <a:pt x="168" y="348"/>
                    <a:pt x="336" y="144"/>
                    <a:pt x="528" y="72"/>
                  </a:cubicBezTo>
                  <a:cubicBezTo>
                    <a:pt x="720" y="0"/>
                    <a:pt x="936" y="60"/>
                    <a:pt x="1152" y="12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27656" name="Text Box 20">
              <a:extLst>
                <a:ext uri="{FF2B5EF4-FFF2-40B4-BE49-F238E27FC236}">
                  <a16:creationId xmlns:a16="http://schemas.microsoft.com/office/drawing/2014/main" id="{91F5CA63-26C5-44B9-BD1A-AC102731A456}"/>
                </a:ext>
              </a:extLst>
            </p:cNvPr>
            <p:cNvSpPr txBox="1">
              <a:spLocks noChangeArrowheads="1"/>
            </p:cNvSpPr>
            <p:nvPr/>
          </p:nvSpPr>
          <p:spPr bwMode="auto">
            <a:xfrm>
              <a:off x="4197" y="2985"/>
              <a:ext cx="1395"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latin typeface="Times New Roman" panose="02020603050405020304" pitchFamily="18" charset="0"/>
                </a:rPr>
                <a:t>F'' (1)=f'' (0)</a:t>
              </a:r>
            </a:p>
          </p:txBody>
        </p:sp>
        <p:sp>
          <p:nvSpPr>
            <p:cNvPr id="27657" name="Oval 27">
              <a:extLst>
                <a:ext uri="{FF2B5EF4-FFF2-40B4-BE49-F238E27FC236}">
                  <a16:creationId xmlns:a16="http://schemas.microsoft.com/office/drawing/2014/main" id="{57EA87A4-7EFB-4C6F-9DF8-C782E1FA5CF1}"/>
                </a:ext>
              </a:extLst>
            </p:cNvPr>
            <p:cNvSpPr>
              <a:spLocks noChangeArrowheads="1"/>
            </p:cNvSpPr>
            <p:nvPr/>
          </p:nvSpPr>
          <p:spPr bwMode="auto">
            <a:xfrm>
              <a:off x="4800" y="1920"/>
              <a:ext cx="96" cy="96"/>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9" name="Rectangle 2">
            <a:extLst>
              <a:ext uri="{FF2B5EF4-FFF2-40B4-BE49-F238E27FC236}">
                <a16:creationId xmlns:a16="http://schemas.microsoft.com/office/drawing/2014/main" id="{3CD4487F-4A8D-484A-9C3E-09EE988F5054}"/>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a:extLst>
              <a:ext uri="{FF2B5EF4-FFF2-40B4-BE49-F238E27FC236}">
                <a16:creationId xmlns:a16="http://schemas.microsoft.com/office/drawing/2014/main" id="{4A8F6474-B2B4-4DFB-B957-EE0DAF6B7C5A}"/>
              </a:ext>
            </a:extLst>
          </p:cNvPr>
          <p:cNvSpPr>
            <a:spLocks noGrp="1" noRot="1" noChangeArrowheads="1"/>
          </p:cNvSpPr>
          <p:nvPr>
            <p:ph type="body" idx="1"/>
          </p:nvPr>
        </p:nvSpPr>
        <p:spPr>
          <a:xfrm>
            <a:off x="662917" y="1628800"/>
            <a:ext cx="7215584" cy="3429000"/>
          </a:xfrm>
        </p:spPr>
        <p:txBody>
          <a:bodyPr>
            <a:noAutofit/>
          </a:bodyPr>
          <a:lstStyle/>
          <a:p>
            <a:pPr eaLnBrk="1" hangingPunct="1"/>
            <a:r>
              <a:rPr lang="zh-CN" altLang="en-US" sz="2400" dirty="0">
                <a:solidFill>
                  <a:srgbClr val="FF0000"/>
                </a:solidFill>
              </a:rPr>
              <a:t>几何</a:t>
            </a:r>
            <a:r>
              <a:rPr lang="zh-CN" altLang="en-US" sz="2400" dirty="0"/>
              <a:t>连续性条件</a:t>
            </a:r>
          </a:p>
          <a:p>
            <a:pPr eaLnBrk="1" hangingPunct="1">
              <a:buFont typeface="Wingdings" panose="05000000000000000000" pitchFamily="2" charset="2"/>
              <a:buNone/>
            </a:pPr>
            <a:r>
              <a:rPr lang="zh-CN" altLang="en-US" sz="2400" dirty="0"/>
              <a:t>   两个相邻曲线段在相交处的参数导数</a:t>
            </a:r>
            <a:r>
              <a:rPr lang="zh-CN" altLang="en-US" sz="2400" dirty="0">
                <a:solidFill>
                  <a:srgbClr val="FF0000"/>
                </a:solidFill>
              </a:rPr>
              <a:t>成比例</a:t>
            </a:r>
            <a:endParaRPr lang="zh-CN" altLang="zh-CN" sz="2400" dirty="0">
              <a:solidFill>
                <a:srgbClr val="FF0000"/>
              </a:solidFill>
            </a:endParaRPr>
          </a:p>
          <a:p>
            <a:pPr lvl="1" eaLnBrk="1" hangingPunct="1"/>
            <a:r>
              <a:rPr lang="zh-CN" altLang="en-US" sz="2400" dirty="0"/>
              <a:t>零阶连续（</a:t>
            </a:r>
            <a:r>
              <a:rPr lang="en-US" altLang="zh-CN" sz="2400" dirty="0"/>
              <a:t>G</a:t>
            </a:r>
            <a:r>
              <a:rPr lang="en-US" altLang="zh-CN" sz="2400" baseline="30000" dirty="0"/>
              <a:t>0</a:t>
            </a:r>
            <a:r>
              <a:rPr lang="zh-CN" altLang="en-US" sz="2400" dirty="0"/>
              <a:t>连续）：与</a:t>
            </a:r>
            <a:r>
              <a:rPr lang="en-US" altLang="zh-CN" sz="2400" dirty="0"/>
              <a:t>0</a:t>
            </a:r>
            <a:r>
              <a:rPr lang="zh-CN" altLang="en-US" sz="2400" dirty="0"/>
              <a:t>阶参数连续性相同，即两个曲线必在公共点处有相同的坐标</a:t>
            </a:r>
          </a:p>
          <a:p>
            <a:pPr lvl="1" eaLnBrk="1" hangingPunct="1"/>
            <a:r>
              <a:rPr lang="zh-CN" altLang="en-US" sz="2400" dirty="0"/>
              <a:t>一阶连续（</a:t>
            </a:r>
            <a:r>
              <a:rPr lang="en-US" altLang="zh-CN" sz="2400" dirty="0"/>
              <a:t>G</a:t>
            </a:r>
            <a:r>
              <a:rPr lang="en-US" altLang="zh-CN" sz="2400" baseline="30000" dirty="0"/>
              <a:t>1</a:t>
            </a:r>
            <a:r>
              <a:rPr lang="zh-CN" altLang="en-US" sz="2400" dirty="0"/>
              <a:t>连续）：表示</a:t>
            </a:r>
            <a:r>
              <a:rPr lang="zh-CN" altLang="en-US" sz="2400" dirty="0">
                <a:solidFill>
                  <a:srgbClr val="FF0000"/>
                </a:solidFill>
              </a:rPr>
              <a:t>一阶导数</a:t>
            </a:r>
            <a:r>
              <a:rPr lang="zh-CN" altLang="en-US" sz="2400" dirty="0"/>
              <a:t>在两个相邻曲线的交点处成比例</a:t>
            </a:r>
            <a:endParaRPr lang="zh-CN" altLang="zh-CN" sz="2400" dirty="0"/>
          </a:p>
          <a:p>
            <a:pPr lvl="1" eaLnBrk="1" hangingPunct="1"/>
            <a:r>
              <a:rPr lang="zh-CN" altLang="en-US" sz="2400" dirty="0"/>
              <a:t>二阶连续（</a:t>
            </a:r>
            <a:r>
              <a:rPr lang="en-US" altLang="zh-CN" sz="2400" dirty="0"/>
              <a:t>G</a:t>
            </a:r>
            <a:r>
              <a:rPr lang="en-US" altLang="zh-CN" sz="2400" baseline="30000" dirty="0"/>
              <a:t>2</a:t>
            </a:r>
            <a:r>
              <a:rPr lang="zh-CN" altLang="en-US" sz="2400" dirty="0"/>
              <a:t>连续）：表示两个曲线段在相交处的一阶和二阶导数均成比例</a:t>
            </a:r>
            <a:endParaRPr lang="zh-CN" altLang="zh-CN" sz="2400" dirty="0"/>
          </a:p>
        </p:txBody>
      </p:sp>
      <p:sp>
        <p:nvSpPr>
          <p:cNvPr id="6" name="Rectangle 2">
            <a:extLst>
              <a:ext uri="{FF2B5EF4-FFF2-40B4-BE49-F238E27FC236}">
                <a16:creationId xmlns:a16="http://schemas.microsoft.com/office/drawing/2014/main" id="{1BCD305F-1442-4E79-8226-7C05A051F7E4}"/>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a:extLst>
              <a:ext uri="{FF2B5EF4-FFF2-40B4-BE49-F238E27FC236}">
                <a16:creationId xmlns:a16="http://schemas.microsoft.com/office/drawing/2014/main" id="{778AF04F-8386-4A0C-938F-368676875D37}"/>
              </a:ext>
            </a:extLst>
          </p:cNvPr>
          <p:cNvSpPr>
            <a:spLocks noGrp="1" noRot="1" noChangeArrowheads="1"/>
          </p:cNvSpPr>
          <p:nvPr>
            <p:ph type="body" idx="1"/>
          </p:nvPr>
        </p:nvSpPr>
        <p:spPr>
          <a:xfrm>
            <a:off x="755576" y="1412776"/>
            <a:ext cx="7129462" cy="5151438"/>
          </a:xfrm>
        </p:spPr>
        <p:txBody>
          <a:bodyPr>
            <a:normAutofit/>
          </a:bodyPr>
          <a:lstStyle/>
          <a:p>
            <a:pPr eaLnBrk="1" hangingPunct="1">
              <a:lnSpc>
                <a:spcPct val="110000"/>
              </a:lnSpc>
            </a:pPr>
            <a:r>
              <a:rPr lang="zh-CN" altLang="en-US" sz="2400" b="1" dirty="0"/>
              <a:t>插值样条曲线</a:t>
            </a:r>
          </a:p>
          <a:p>
            <a:pPr lvl="1" eaLnBrk="1" hangingPunct="1">
              <a:lnSpc>
                <a:spcPct val="110000"/>
              </a:lnSpc>
              <a:buFont typeface="Wingdings" panose="05000000000000000000" pitchFamily="2" charset="2"/>
              <a:buNone/>
            </a:pPr>
            <a:r>
              <a:rPr lang="zh-CN" altLang="en-US" sz="2400" dirty="0"/>
              <a:t>三次样条插值</a:t>
            </a:r>
          </a:p>
          <a:p>
            <a:pPr lvl="1" eaLnBrk="1" hangingPunct="1">
              <a:lnSpc>
                <a:spcPct val="110000"/>
              </a:lnSpc>
            </a:pPr>
            <a:r>
              <a:rPr lang="zh-CN" altLang="en-US" sz="2400" dirty="0"/>
              <a:t>自然三次样条插值</a:t>
            </a:r>
          </a:p>
          <a:p>
            <a:pPr lvl="1" eaLnBrk="1" hangingPunct="1">
              <a:lnSpc>
                <a:spcPct val="110000"/>
              </a:lnSpc>
            </a:pPr>
            <a:r>
              <a:rPr lang="en-US" altLang="zh-CN" sz="2400" dirty="0"/>
              <a:t>Hermite</a:t>
            </a:r>
            <a:r>
              <a:rPr lang="zh-CN" altLang="en-US" sz="2400" dirty="0"/>
              <a:t>样条插值</a:t>
            </a:r>
          </a:p>
          <a:p>
            <a:pPr lvl="1" eaLnBrk="1" hangingPunct="1">
              <a:lnSpc>
                <a:spcPct val="110000"/>
              </a:lnSpc>
            </a:pPr>
            <a:r>
              <a:rPr lang="en-US" altLang="zh-CN" sz="2400" dirty="0"/>
              <a:t>Cardinal</a:t>
            </a:r>
            <a:r>
              <a:rPr lang="zh-CN" altLang="en-US" sz="2400" dirty="0"/>
              <a:t>样条插值</a:t>
            </a:r>
          </a:p>
          <a:p>
            <a:pPr lvl="1" eaLnBrk="1" hangingPunct="1">
              <a:lnSpc>
                <a:spcPct val="110000"/>
              </a:lnSpc>
            </a:pPr>
            <a:r>
              <a:rPr lang="zh-CN" altLang="zh-CN" sz="2400" dirty="0"/>
              <a:t>Kochanek_Bartels</a:t>
            </a:r>
            <a:r>
              <a:rPr lang="zh-CN" altLang="en-US" sz="2400" dirty="0"/>
              <a:t>样条插值</a:t>
            </a:r>
            <a:endParaRPr lang="zh-CN" altLang="zh-CN" sz="2400" dirty="0"/>
          </a:p>
          <a:p>
            <a:pPr eaLnBrk="1" hangingPunct="1">
              <a:lnSpc>
                <a:spcPct val="110000"/>
              </a:lnSpc>
            </a:pPr>
            <a:r>
              <a:rPr lang="zh-CN" altLang="zh-CN" sz="2400" b="1" dirty="0"/>
              <a:t>逼近</a:t>
            </a:r>
            <a:r>
              <a:rPr lang="zh-CN" altLang="en-US" sz="2400" b="1" dirty="0"/>
              <a:t>样条曲线</a:t>
            </a:r>
            <a:endParaRPr lang="zh-CN" altLang="zh-CN" sz="2400" b="1" dirty="0"/>
          </a:p>
          <a:p>
            <a:pPr lvl="1" eaLnBrk="1" hangingPunct="1">
              <a:lnSpc>
                <a:spcPct val="110000"/>
              </a:lnSpc>
            </a:pPr>
            <a:r>
              <a:rPr lang="zh-CN" altLang="zh-CN" sz="2400" dirty="0"/>
              <a:t>Bezier曲线</a:t>
            </a:r>
          </a:p>
          <a:p>
            <a:pPr lvl="1" eaLnBrk="1" hangingPunct="1">
              <a:lnSpc>
                <a:spcPct val="110000"/>
              </a:lnSpc>
            </a:pPr>
            <a:r>
              <a:rPr lang="zh-CN" altLang="zh-CN" sz="2400" dirty="0"/>
              <a:t>B</a:t>
            </a:r>
            <a:r>
              <a:rPr lang="zh-CN" altLang="zh-CN" sz="2400" baseline="30000" dirty="0"/>
              <a:t>_</a:t>
            </a:r>
            <a:r>
              <a:rPr lang="zh-CN" altLang="zh-CN" sz="2400" dirty="0"/>
              <a:t>样条曲线</a:t>
            </a:r>
          </a:p>
        </p:txBody>
      </p:sp>
      <p:sp>
        <p:nvSpPr>
          <p:cNvPr id="6" name="Rectangle 2">
            <a:extLst>
              <a:ext uri="{FF2B5EF4-FFF2-40B4-BE49-F238E27FC236}">
                <a16:creationId xmlns:a16="http://schemas.microsoft.com/office/drawing/2014/main" id="{F8470C41-859F-463F-88E8-F3F63AF81C6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a:extLst>
              <a:ext uri="{FF2B5EF4-FFF2-40B4-BE49-F238E27FC236}">
                <a16:creationId xmlns:a16="http://schemas.microsoft.com/office/drawing/2014/main" id="{4D686C80-19F2-434F-AE53-4EC9AFA6B8B7}"/>
              </a:ext>
            </a:extLst>
          </p:cNvPr>
          <p:cNvSpPr>
            <a:spLocks noGrp="1" noRot="1" noChangeArrowheads="1"/>
          </p:cNvSpPr>
          <p:nvPr>
            <p:ph type="body" idx="1"/>
          </p:nvPr>
        </p:nvSpPr>
        <p:spPr>
          <a:xfrm>
            <a:off x="5436096" y="3721100"/>
            <a:ext cx="3168650" cy="3016250"/>
          </a:xfrm>
        </p:spPr>
        <p:txBody>
          <a:bodyPr/>
          <a:lstStyle/>
          <a:p>
            <a:pPr marL="0" indent="0" eaLnBrk="1" hangingPunct="1">
              <a:lnSpc>
                <a:spcPct val="140000"/>
              </a:lnSpc>
              <a:buFont typeface="Wingdings" panose="05000000000000000000" pitchFamily="2" charset="2"/>
              <a:buNone/>
            </a:pPr>
            <a:r>
              <a:rPr lang="zh-CN" altLang="en-US" sz="2400" dirty="0">
                <a:latin typeface="方正黑体" pitchFamily="34" charset="-122"/>
              </a:rPr>
              <a:t>外形设计</a:t>
            </a:r>
          </a:p>
          <a:p>
            <a:pPr marL="0" indent="0" eaLnBrk="1" hangingPunct="1">
              <a:lnSpc>
                <a:spcPct val="140000"/>
              </a:lnSpc>
              <a:buFont typeface="Wingdings" panose="05000000000000000000" pitchFamily="2" charset="2"/>
              <a:buNone/>
            </a:pPr>
            <a:r>
              <a:rPr lang="zh-CN" altLang="en-US" sz="2400" dirty="0">
                <a:latin typeface="方正黑体" pitchFamily="34" charset="-122"/>
              </a:rPr>
              <a:t>数学基础简单，容易实现  </a:t>
            </a:r>
          </a:p>
          <a:p>
            <a:pPr marL="0" indent="0" eaLnBrk="1" hangingPunct="1">
              <a:lnSpc>
                <a:spcPct val="140000"/>
              </a:lnSpc>
              <a:buFont typeface="Wingdings" panose="05000000000000000000" pitchFamily="2" charset="2"/>
              <a:buNone/>
            </a:pPr>
            <a:endParaRPr lang="zh-CN" altLang="zh-CN" dirty="0">
              <a:latin typeface="方正黑体" pitchFamily="34" charset="-122"/>
            </a:endParaRPr>
          </a:p>
        </p:txBody>
      </p:sp>
      <p:pic>
        <p:nvPicPr>
          <p:cNvPr id="30724" name="Picture 1030" descr="vignette">
            <a:extLst>
              <a:ext uri="{FF2B5EF4-FFF2-40B4-BE49-F238E27FC236}">
                <a16:creationId xmlns:a16="http://schemas.microsoft.com/office/drawing/2014/main" id="{2E7267A9-3DEE-483A-B9DF-AA6AAE479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645024"/>
            <a:ext cx="4392612" cy="263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1031">
            <a:extLst>
              <a:ext uri="{FF2B5EF4-FFF2-40B4-BE49-F238E27FC236}">
                <a16:creationId xmlns:a16="http://schemas.microsoft.com/office/drawing/2014/main" id="{49FEBE1E-B00B-41E8-9933-7AFF4F285063}"/>
              </a:ext>
            </a:extLst>
          </p:cNvPr>
          <p:cNvSpPr>
            <a:spLocks noRot="1" noChangeArrowheads="1"/>
          </p:cNvSpPr>
          <p:nvPr/>
        </p:nvSpPr>
        <p:spPr bwMode="auto">
          <a:xfrm>
            <a:off x="1260971" y="2348880"/>
            <a:ext cx="734377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7675" indent="-4476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20000"/>
              </a:spcBef>
              <a:buClr>
                <a:srgbClr val="FF0000"/>
              </a:buClr>
              <a:buSzPct val="80000"/>
              <a:buFont typeface="Wingdings" panose="05000000000000000000" pitchFamily="2" charset="2"/>
              <a:buChar char="l"/>
            </a:pPr>
            <a:r>
              <a:rPr lang="zh-CN" altLang="en-US" sz="3200" b="1" dirty="0">
                <a:latin typeface="方正黑体" pitchFamily="34" charset="-122"/>
              </a:rPr>
              <a:t>法国</a:t>
            </a:r>
            <a:r>
              <a:rPr lang="en-US" altLang="zh-CN" sz="3200" b="1" dirty="0">
                <a:latin typeface="方正黑体" pitchFamily="34" charset="-122"/>
              </a:rPr>
              <a:t>Bezier</a:t>
            </a:r>
            <a:r>
              <a:rPr lang="zh-CN" altLang="en-US" sz="3200" b="1" dirty="0">
                <a:latin typeface="方正黑体" pitchFamily="34" charset="-122"/>
              </a:rPr>
              <a:t>使用逼近样条设计汽车    </a:t>
            </a:r>
            <a:endParaRPr lang="zh-CN" altLang="zh-CN" sz="3000" b="1" dirty="0">
              <a:latin typeface="方正黑体" pitchFamily="34" charset="-122"/>
            </a:endParaRPr>
          </a:p>
        </p:txBody>
      </p:sp>
      <p:sp>
        <p:nvSpPr>
          <p:cNvPr id="8" name="Rectangle 2">
            <a:extLst>
              <a:ext uri="{FF2B5EF4-FFF2-40B4-BE49-F238E27FC236}">
                <a16:creationId xmlns:a16="http://schemas.microsoft.com/office/drawing/2014/main" id="{4080D0D1-36C1-4A94-8BCB-9E8C29F62F09}"/>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CD8C8E28-4696-47EC-95D5-2A6864401754}"/>
              </a:ext>
            </a:extLst>
          </p:cNvPr>
          <p:cNvSpPr>
            <a:spLocks noGrp="1" noRot="1" noChangeArrowheads="1"/>
          </p:cNvSpPr>
          <p:nvPr>
            <p:ph type="body" sz="half" idx="1"/>
          </p:nvPr>
        </p:nvSpPr>
        <p:spPr>
          <a:xfrm>
            <a:off x="684213" y="1700213"/>
            <a:ext cx="7775575" cy="1716087"/>
          </a:xfrm>
        </p:spPr>
        <p:txBody>
          <a:bodyPr>
            <a:normAutofit fontScale="85000" lnSpcReduction="20000"/>
          </a:bodyPr>
          <a:lstStyle/>
          <a:p>
            <a:pPr eaLnBrk="1" hangingPunct="1"/>
            <a:r>
              <a:rPr lang="en-US" altLang="zh-CN" sz="3300" dirty="0"/>
              <a:t>Bezier</a:t>
            </a:r>
            <a:r>
              <a:rPr lang="zh-CN" altLang="en-US" sz="3300" dirty="0"/>
              <a:t>曲线构造</a:t>
            </a:r>
          </a:p>
          <a:p>
            <a:pPr eaLnBrk="1" hangingPunct="1">
              <a:buFont typeface="Wingdings" panose="05000000000000000000" pitchFamily="2" charset="2"/>
              <a:buNone/>
            </a:pPr>
            <a:r>
              <a:rPr lang="zh-CN" altLang="zh-CN" sz="2800" dirty="0"/>
              <a:t>	假定给出n+1控制点: p</a:t>
            </a:r>
            <a:r>
              <a:rPr lang="zh-CN" altLang="zh-CN" sz="2800" baseline="-25000" dirty="0"/>
              <a:t>k</a:t>
            </a:r>
            <a:r>
              <a:rPr lang="zh-CN" altLang="zh-CN" sz="2800" dirty="0"/>
              <a:t>=(x</a:t>
            </a:r>
            <a:r>
              <a:rPr lang="zh-CN" altLang="zh-CN" sz="2800" baseline="-25000" dirty="0"/>
              <a:t>k</a:t>
            </a:r>
            <a:r>
              <a:rPr lang="zh-CN" altLang="zh-CN" sz="2800" dirty="0"/>
              <a:t>,</a:t>
            </a:r>
            <a:r>
              <a:rPr lang="zh-CN" altLang="en-US" sz="2800" dirty="0"/>
              <a:t> </a:t>
            </a:r>
            <a:r>
              <a:rPr lang="zh-CN" altLang="zh-CN" sz="2800" dirty="0"/>
              <a:t>y</a:t>
            </a:r>
            <a:r>
              <a:rPr lang="zh-CN" altLang="zh-CN" sz="2800" baseline="-25000" dirty="0"/>
              <a:t>k</a:t>
            </a:r>
            <a:r>
              <a:rPr lang="zh-CN" altLang="zh-CN" sz="2800" dirty="0"/>
              <a:t>,</a:t>
            </a:r>
            <a:r>
              <a:rPr lang="zh-CN" altLang="en-US" sz="2800" dirty="0"/>
              <a:t> </a:t>
            </a:r>
            <a:r>
              <a:rPr lang="zh-CN" altLang="zh-CN" sz="2800" dirty="0"/>
              <a:t>z</a:t>
            </a:r>
            <a:r>
              <a:rPr lang="zh-CN" altLang="zh-CN" sz="2800" baseline="-25000" dirty="0"/>
              <a:t>k</a:t>
            </a:r>
            <a:r>
              <a:rPr lang="zh-CN" altLang="zh-CN" sz="2800" dirty="0"/>
              <a:t>), k取值范围为0到n，这些坐标值用于合成位置向量 P(u)</a:t>
            </a:r>
          </a:p>
        </p:txBody>
      </p:sp>
      <p:sp>
        <p:nvSpPr>
          <p:cNvPr id="31748" name="Text Box 16">
            <a:extLst>
              <a:ext uri="{FF2B5EF4-FFF2-40B4-BE49-F238E27FC236}">
                <a16:creationId xmlns:a16="http://schemas.microsoft.com/office/drawing/2014/main" id="{46CB69D0-85C3-4FFE-99ED-BAD9565A7C43}"/>
              </a:ext>
            </a:extLst>
          </p:cNvPr>
          <p:cNvSpPr txBox="1">
            <a:spLocks noChangeArrowheads="1"/>
          </p:cNvSpPr>
          <p:nvPr/>
        </p:nvSpPr>
        <p:spPr bwMode="auto">
          <a:xfrm>
            <a:off x="6516216" y="3636963"/>
            <a:ext cx="13628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latin typeface="Tahoma" panose="020B0604030504040204" pitchFamily="34" charset="0"/>
              </a:rPr>
              <a:t>0</a:t>
            </a:r>
            <a:r>
              <a:rPr kumimoji="1" lang="zh-CN" altLang="en-US" sz="2800" b="1" dirty="0">
                <a:latin typeface="Tahoma" panose="020B0604030504040204" pitchFamily="34" charset="0"/>
              </a:rPr>
              <a:t>≤</a:t>
            </a:r>
            <a:r>
              <a:rPr kumimoji="1" lang="en-US" altLang="zh-CN" sz="2800" b="1" i="1" dirty="0">
                <a:latin typeface="Times New Roman" panose="02020603050405020304" pitchFamily="18" charset="0"/>
              </a:rPr>
              <a:t>u</a:t>
            </a:r>
            <a:r>
              <a:rPr kumimoji="1" lang="zh-CN" altLang="en-US" sz="2800" b="1" dirty="0">
                <a:latin typeface="Tahoma" panose="020B0604030504040204" pitchFamily="34" charset="0"/>
              </a:rPr>
              <a:t>≤</a:t>
            </a:r>
            <a:r>
              <a:rPr kumimoji="1" lang="en-US" altLang="zh-CN" sz="2400" b="1" dirty="0">
                <a:latin typeface="Tahoma" panose="020B0604030504040204" pitchFamily="34" charset="0"/>
              </a:rPr>
              <a:t>1</a:t>
            </a:r>
          </a:p>
        </p:txBody>
      </p:sp>
      <p:sp>
        <p:nvSpPr>
          <p:cNvPr id="31749" name="Text Box 17">
            <a:extLst>
              <a:ext uri="{FF2B5EF4-FFF2-40B4-BE49-F238E27FC236}">
                <a16:creationId xmlns:a16="http://schemas.microsoft.com/office/drawing/2014/main" id="{83177354-2A09-4E3D-89EE-573D41C4E2CD}"/>
              </a:ext>
            </a:extLst>
          </p:cNvPr>
          <p:cNvSpPr txBox="1">
            <a:spLocks noChangeArrowheads="1"/>
          </p:cNvSpPr>
          <p:nvPr/>
        </p:nvSpPr>
        <p:spPr bwMode="auto">
          <a:xfrm>
            <a:off x="838200" y="4495800"/>
            <a:ext cx="7848600" cy="1480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SzPct val="80000"/>
              <a:buFont typeface="Webdings" panose="05030102010509060703" pitchFamily="18" charset="2"/>
              <a:buChar char="="/>
            </a:pPr>
            <a:r>
              <a:rPr kumimoji="1" lang="zh-CN" altLang="en-US" sz="2800" b="1" dirty="0">
                <a:latin typeface="方正黑体" pitchFamily="34" charset="-122"/>
                <a:ea typeface="方正黑体" pitchFamily="34" charset="-122"/>
              </a:rPr>
              <a:t>混合函数</a:t>
            </a:r>
            <a:r>
              <a:rPr kumimoji="1" lang="zh-CN" altLang="zh-CN" sz="2800" b="1" i="1" dirty="0">
                <a:latin typeface="Times New Roman" panose="02020603050405020304" pitchFamily="18" charset="0"/>
                <a:ea typeface="方正黑体" pitchFamily="34" charset="-122"/>
              </a:rPr>
              <a:t>BEZ</a:t>
            </a:r>
            <a:r>
              <a:rPr kumimoji="1" lang="zh-CN" altLang="zh-CN" sz="2800" b="1" i="1" baseline="-25000" dirty="0">
                <a:latin typeface="Times New Roman" panose="02020603050405020304" pitchFamily="18" charset="0"/>
                <a:ea typeface="方正黑体" pitchFamily="34" charset="-122"/>
              </a:rPr>
              <a:t>k,n</a:t>
            </a:r>
            <a:r>
              <a:rPr kumimoji="1" lang="zh-CN" altLang="zh-CN" sz="2800" b="1" i="1" dirty="0">
                <a:latin typeface="Times New Roman" panose="02020603050405020304" pitchFamily="18" charset="0"/>
                <a:ea typeface="方正黑体" pitchFamily="34" charset="-122"/>
              </a:rPr>
              <a:t>(u)</a:t>
            </a:r>
            <a:r>
              <a:rPr kumimoji="1" lang="zh-CN" altLang="zh-CN" sz="2800" b="1" dirty="0">
                <a:latin typeface="方正黑体" pitchFamily="34" charset="-122"/>
                <a:ea typeface="方正黑体" pitchFamily="34" charset="-122"/>
              </a:rPr>
              <a:t> </a:t>
            </a:r>
          </a:p>
          <a:p>
            <a:pPr>
              <a:lnSpc>
                <a:spcPct val="110000"/>
              </a:lnSpc>
            </a:pPr>
            <a:r>
              <a:rPr kumimoji="1" lang="zh-CN" altLang="zh-CN" sz="2800" b="1" i="1" dirty="0">
                <a:latin typeface="Times New Roman" panose="02020603050405020304" pitchFamily="18" charset="0"/>
                <a:ea typeface="方正黑体" pitchFamily="34" charset="-122"/>
              </a:rPr>
              <a:t>       BEZ</a:t>
            </a:r>
            <a:r>
              <a:rPr kumimoji="1" lang="zh-CN" altLang="zh-CN" sz="2800" b="1" i="1" baseline="-25000" dirty="0">
                <a:latin typeface="Times New Roman" panose="02020603050405020304" pitchFamily="18" charset="0"/>
                <a:ea typeface="方正黑体" pitchFamily="34" charset="-122"/>
              </a:rPr>
              <a:t>k,n</a:t>
            </a:r>
            <a:r>
              <a:rPr kumimoji="1" lang="zh-CN" altLang="zh-CN" sz="2800" b="1" i="1" dirty="0">
                <a:latin typeface="Times New Roman" panose="02020603050405020304" pitchFamily="18" charset="0"/>
                <a:ea typeface="方正黑体" pitchFamily="34" charset="-122"/>
              </a:rPr>
              <a:t>(u) = C(n,k) * u</a:t>
            </a:r>
            <a:r>
              <a:rPr kumimoji="1" lang="zh-CN" altLang="zh-CN" sz="2800" b="1" i="1" baseline="30000" dirty="0">
                <a:latin typeface="Times New Roman" panose="02020603050405020304" pitchFamily="18" charset="0"/>
                <a:ea typeface="方正黑体" pitchFamily="34" charset="-122"/>
              </a:rPr>
              <a:t>k</a:t>
            </a:r>
            <a:r>
              <a:rPr kumimoji="1" lang="en-US" altLang="zh-CN" sz="2800" b="1" i="1" dirty="0">
                <a:latin typeface="Times New Roman" panose="02020603050405020304" pitchFamily="18" charset="0"/>
                <a:ea typeface="方正黑体" pitchFamily="34" charset="-122"/>
              </a:rPr>
              <a:t> </a:t>
            </a:r>
            <a:r>
              <a:rPr kumimoji="1" lang="zh-CN" altLang="zh-CN" sz="2800" b="1" i="1" dirty="0">
                <a:latin typeface="Times New Roman" panose="02020603050405020304" pitchFamily="18" charset="0"/>
                <a:ea typeface="方正黑体" pitchFamily="34" charset="-122"/>
              </a:rPr>
              <a:t>*</a:t>
            </a:r>
            <a:r>
              <a:rPr kumimoji="1" lang="en-US" altLang="zh-CN" sz="2800" b="1" i="1" dirty="0">
                <a:latin typeface="Times New Roman" panose="02020603050405020304" pitchFamily="18" charset="0"/>
                <a:ea typeface="方正黑体" pitchFamily="34" charset="-122"/>
              </a:rPr>
              <a:t> </a:t>
            </a:r>
            <a:r>
              <a:rPr kumimoji="1" lang="zh-CN" altLang="zh-CN" sz="2800" b="1" i="1" dirty="0">
                <a:latin typeface="Times New Roman" panose="02020603050405020304" pitchFamily="18" charset="0"/>
                <a:ea typeface="方正黑体" pitchFamily="34" charset="-122"/>
              </a:rPr>
              <a:t>(1-u)</a:t>
            </a:r>
            <a:r>
              <a:rPr kumimoji="1" lang="zh-CN" altLang="zh-CN" sz="2800" b="1" i="1" baseline="30000" dirty="0">
                <a:latin typeface="Times New Roman" panose="02020603050405020304" pitchFamily="18" charset="0"/>
                <a:ea typeface="方正黑体" pitchFamily="34" charset="-122"/>
              </a:rPr>
              <a:t>n-k</a:t>
            </a:r>
            <a:endParaRPr kumimoji="1" lang="zh-CN" altLang="zh-CN" sz="2800" b="1" i="1" dirty="0">
              <a:latin typeface="Times New Roman" panose="02020603050405020304" pitchFamily="18" charset="0"/>
              <a:ea typeface="方正黑体" pitchFamily="34" charset="-122"/>
            </a:endParaRPr>
          </a:p>
          <a:p>
            <a:pPr>
              <a:lnSpc>
                <a:spcPct val="110000"/>
              </a:lnSpc>
            </a:pPr>
            <a:r>
              <a:rPr kumimoji="1" lang="zh-CN" altLang="zh-CN" sz="2800" b="1" dirty="0">
                <a:latin typeface="方正黑体" pitchFamily="34" charset="-122"/>
                <a:ea typeface="方正黑体" pitchFamily="34" charset="-122"/>
              </a:rPr>
              <a:t>  其中：</a:t>
            </a:r>
            <a:r>
              <a:rPr kumimoji="1" lang="zh-CN" altLang="zh-CN" sz="2800" b="1" i="1" dirty="0">
                <a:latin typeface="Times New Roman" panose="02020603050405020304" pitchFamily="18" charset="0"/>
                <a:ea typeface="方正黑体" pitchFamily="34" charset="-122"/>
              </a:rPr>
              <a:t>C(n,k) = n! / (k!(n-k)!)</a:t>
            </a:r>
            <a:endParaRPr kumimoji="1" lang="zh-CN" altLang="en-US" sz="2800" b="1" i="1" dirty="0">
              <a:latin typeface="Times New Roman" panose="02020603050405020304" pitchFamily="18" charset="0"/>
              <a:ea typeface="方正黑体" pitchFamily="34" charset="-122"/>
            </a:endParaRPr>
          </a:p>
        </p:txBody>
      </p:sp>
      <p:graphicFrame>
        <p:nvGraphicFramePr>
          <p:cNvPr id="31750" name="Object 18">
            <a:extLst>
              <a:ext uri="{FF2B5EF4-FFF2-40B4-BE49-F238E27FC236}">
                <a16:creationId xmlns:a16="http://schemas.microsoft.com/office/drawing/2014/main" id="{E56E5792-AC0C-4B0E-8062-A52ABC8929B4}"/>
              </a:ext>
            </a:extLst>
          </p:cNvPr>
          <p:cNvGraphicFramePr>
            <a:graphicFrameLocks noGrp="1" noChangeAspect="1"/>
          </p:cNvGraphicFramePr>
          <p:nvPr>
            <p:ph sz="half" idx="2"/>
          </p:nvPr>
        </p:nvGraphicFramePr>
        <p:xfrm>
          <a:off x="2484438" y="3357563"/>
          <a:ext cx="3916362" cy="1077912"/>
        </p:xfrm>
        <a:graphic>
          <a:graphicData uri="http://schemas.openxmlformats.org/presentationml/2006/ole">
            <mc:AlternateContent xmlns:mc="http://schemas.openxmlformats.org/markup-compatibility/2006">
              <mc:Choice xmlns:v="urn:schemas-microsoft-com:vml" Requires="v">
                <p:oleObj spid="_x0000_s7198" name="公式" r:id="rId3" imgW="1384300" imgH="381000" progId="Equation.3">
                  <p:embed/>
                </p:oleObj>
              </mc:Choice>
              <mc:Fallback>
                <p:oleObj name="公式" r:id="rId3" imgW="1384300" imgH="381000" progId="Equation.3">
                  <p:embed/>
                  <p:pic>
                    <p:nvPicPr>
                      <p:cNvPr id="31750" name="Object 18">
                        <a:extLst>
                          <a:ext uri="{FF2B5EF4-FFF2-40B4-BE49-F238E27FC236}">
                            <a16:creationId xmlns:a16="http://schemas.microsoft.com/office/drawing/2014/main" id="{E56E5792-AC0C-4B0E-8062-A52ABC892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3357563"/>
                        <a:ext cx="3916362" cy="107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2">
            <a:extLst>
              <a:ext uri="{FF2B5EF4-FFF2-40B4-BE49-F238E27FC236}">
                <a16:creationId xmlns:a16="http://schemas.microsoft.com/office/drawing/2014/main" id="{839B3EAB-A2EA-4092-A849-50C785F9C712}"/>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A60442E0-B16D-4686-9B6D-1EADB477CC56}"/>
              </a:ext>
            </a:extLst>
          </p:cNvPr>
          <p:cNvSpPr>
            <a:spLocks noGrp="1" noRot="1" noChangeArrowheads="1"/>
          </p:cNvSpPr>
          <p:nvPr>
            <p:ph type="body" idx="1"/>
          </p:nvPr>
        </p:nvSpPr>
        <p:spPr>
          <a:xfrm>
            <a:off x="971550" y="2420938"/>
            <a:ext cx="7200900" cy="530225"/>
          </a:xfrm>
        </p:spPr>
        <p:txBody>
          <a:bodyPr>
            <a:normAutofit/>
          </a:bodyPr>
          <a:lstStyle/>
          <a:p>
            <a:pPr eaLnBrk="1" hangingPunct="1">
              <a:lnSpc>
                <a:spcPct val="90000"/>
              </a:lnSpc>
            </a:pPr>
            <a:r>
              <a:rPr lang="zh-CN" altLang="zh-CN" sz="2400" dirty="0"/>
              <a:t>Bezier多项式次数＝控制点个数</a:t>
            </a:r>
            <a:r>
              <a:rPr lang="zh-CN" altLang="en-US" sz="2400" dirty="0"/>
              <a:t>-</a:t>
            </a:r>
            <a:r>
              <a:rPr lang="zh-CN" altLang="zh-CN" sz="2400" dirty="0"/>
              <a:t>1</a:t>
            </a:r>
          </a:p>
        </p:txBody>
      </p:sp>
      <p:sp>
        <p:nvSpPr>
          <p:cNvPr id="6" name="Rectangle 2">
            <a:extLst>
              <a:ext uri="{FF2B5EF4-FFF2-40B4-BE49-F238E27FC236}">
                <a16:creationId xmlns:a16="http://schemas.microsoft.com/office/drawing/2014/main" id="{C2373E22-029B-45D8-ADCA-5BADA65833FF}"/>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reeform 2">
            <a:extLst>
              <a:ext uri="{FF2B5EF4-FFF2-40B4-BE49-F238E27FC236}">
                <a16:creationId xmlns:a16="http://schemas.microsoft.com/office/drawing/2014/main" id="{C563DD01-16DE-459D-B255-0D14084E061B}"/>
              </a:ext>
            </a:extLst>
          </p:cNvPr>
          <p:cNvSpPr>
            <a:spLocks/>
          </p:cNvSpPr>
          <p:nvPr/>
        </p:nvSpPr>
        <p:spPr bwMode="auto">
          <a:xfrm>
            <a:off x="2896791" y="3980979"/>
            <a:ext cx="2133600" cy="1117600"/>
          </a:xfrm>
          <a:custGeom>
            <a:avLst/>
            <a:gdLst>
              <a:gd name="T0" fmla="*/ 0 w 1344"/>
              <a:gd name="T1" fmla="*/ 1290320000 h 704"/>
              <a:gd name="T2" fmla="*/ 1451610000 w 1344"/>
              <a:gd name="T3" fmla="*/ 80645000 h 704"/>
              <a:gd name="T4" fmla="*/ 2147483647 w 1344"/>
              <a:gd name="T5" fmla="*/ 1774190000 h 704"/>
              <a:gd name="T6" fmla="*/ 0 60000 65536"/>
              <a:gd name="T7" fmla="*/ 0 60000 65536"/>
              <a:gd name="T8" fmla="*/ 0 60000 65536"/>
            </a:gdLst>
            <a:ahLst/>
            <a:cxnLst>
              <a:cxn ang="T6">
                <a:pos x="T0" y="T1"/>
              </a:cxn>
              <a:cxn ang="T7">
                <a:pos x="T2" y="T3"/>
              </a:cxn>
              <a:cxn ang="T8">
                <a:pos x="T4" y="T5"/>
              </a:cxn>
            </a:cxnLst>
            <a:rect l="0" t="0" r="r" b="b"/>
            <a:pathLst>
              <a:path w="1344" h="704">
                <a:moveTo>
                  <a:pt x="0" y="512"/>
                </a:moveTo>
                <a:cubicBezTo>
                  <a:pt x="176" y="256"/>
                  <a:pt x="352" y="0"/>
                  <a:pt x="576" y="32"/>
                </a:cubicBezTo>
                <a:cubicBezTo>
                  <a:pt x="800" y="64"/>
                  <a:pt x="1072" y="384"/>
                  <a:pt x="1344" y="704"/>
                </a:cubicBezTo>
              </a:path>
            </a:pathLst>
          </a:custGeom>
          <a:noFill/>
          <a:ln w="762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nvGrpSpPr>
          <p:cNvPr id="33795" name="Group 54">
            <a:extLst>
              <a:ext uri="{FF2B5EF4-FFF2-40B4-BE49-F238E27FC236}">
                <a16:creationId xmlns:a16="http://schemas.microsoft.com/office/drawing/2014/main" id="{F6746048-68EB-475F-8D12-FF9573CF4BBC}"/>
              </a:ext>
            </a:extLst>
          </p:cNvPr>
          <p:cNvGrpSpPr>
            <a:grpSpLocks/>
          </p:cNvGrpSpPr>
          <p:nvPr/>
        </p:nvGrpSpPr>
        <p:grpSpPr bwMode="auto">
          <a:xfrm>
            <a:off x="2861866" y="3163416"/>
            <a:ext cx="2260600" cy="2103438"/>
            <a:chOff x="1723" y="1363"/>
            <a:chExt cx="1424" cy="1325"/>
          </a:xfrm>
        </p:grpSpPr>
        <p:sp>
          <p:nvSpPr>
            <p:cNvPr id="33805" name="Line 3">
              <a:extLst>
                <a:ext uri="{FF2B5EF4-FFF2-40B4-BE49-F238E27FC236}">
                  <a16:creationId xmlns:a16="http://schemas.microsoft.com/office/drawing/2014/main" id="{B8950F71-F953-461C-A673-2B6EAF59F3EC}"/>
                </a:ext>
              </a:extLst>
            </p:cNvPr>
            <p:cNvSpPr>
              <a:spLocks noChangeShapeType="1"/>
            </p:cNvSpPr>
            <p:nvPr/>
          </p:nvSpPr>
          <p:spPr bwMode="auto">
            <a:xfrm flipV="1">
              <a:off x="1723" y="1363"/>
              <a:ext cx="576" cy="1008"/>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33806" name="Line 4">
              <a:extLst>
                <a:ext uri="{FF2B5EF4-FFF2-40B4-BE49-F238E27FC236}">
                  <a16:creationId xmlns:a16="http://schemas.microsoft.com/office/drawing/2014/main" id="{EBDC2F7E-7BDA-41E8-A7AB-9E2ACF599569}"/>
                </a:ext>
              </a:extLst>
            </p:cNvPr>
            <p:cNvSpPr>
              <a:spLocks noChangeShapeType="1"/>
            </p:cNvSpPr>
            <p:nvPr/>
          </p:nvSpPr>
          <p:spPr bwMode="auto">
            <a:xfrm>
              <a:off x="2299" y="1363"/>
              <a:ext cx="848" cy="1325"/>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sp>
        <p:nvSpPr>
          <p:cNvPr id="33797" name="Rectangle 45">
            <a:extLst>
              <a:ext uri="{FF2B5EF4-FFF2-40B4-BE49-F238E27FC236}">
                <a16:creationId xmlns:a16="http://schemas.microsoft.com/office/drawing/2014/main" id="{891FD892-37E5-426B-8F95-530EAC5723FF}"/>
              </a:ext>
            </a:extLst>
          </p:cNvPr>
          <p:cNvSpPr>
            <a:spLocks noGrp="1" noChangeArrowheads="1"/>
          </p:cNvSpPr>
          <p:nvPr>
            <p:ph type="title"/>
          </p:nvPr>
        </p:nvSpPr>
        <p:spPr>
          <a:xfrm>
            <a:off x="794809" y="1911821"/>
            <a:ext cx="3810000" cy="685800"/>
          </a:xfrm>
          <a:noFill/>
        </p:spPr>
        <p:txBody>
          <a:bodyPr anchor="b">
            <a:normAutofit fontScale="90000"/>
          </a:bodyPr>
          <a:lstStyle/>
          <a:p>
            <a:pPr eaLnBrk="1" hangingPunct="1"/>
            <a:r>
              <a:rPr lang="zh-CN" altLang="zh-CN" sz="4000" dirty="0"/>
              <a:t>Bezier曲线举例</a:t>
            </a:r>
          </a:p>
        </p:txBody>
      </p:sp>
      <p:grpSp>
        <p:nvGrpSpPr>
          <p:cNvPr id="33798" name="Group 53">
            <a:extLst>
              <a:ext uri="{FF2B5EF4-FFF2-40B4-BE49-F238E27FC236}">
                <a16:creationId xmlns:a16="http://schemas.microsoft.com/office/drawing/2014/main" id="{D9983A83-369C-4131-A143-EF63A46E1AD3}"/>
              </a:ext>
            </a:extLst>
          </p:cNvPr>
          <p:cNvGrpSpPr>
            <a:grpSpLocks/>
          </p:cNvGrpSpPr>
          <p:nvPr/>
        </p:nvGrpSpPr>
        <p:grpSpPr bwMode="auto">
          <a:xfrm>
            <a:off x="2371328" y="2630016"/>
            <a:ext cx="3352800" cy="2743200"/>
            <a:chOff x="1392" y="1008"/>
            <a:chExt cx="2112" cy="1728"/>
          </a:xfrm>
        </p:grpSpPr>
        <p:sp>
          <p:nvSpPr>
            <p:cNvPr id="33799" name="Text Box 8">
              <a:extLst>
                <a:ext uri="{FF2B5EF4-FFF2-40B4-BE49-F238E27FC236}">
                  <a16:creationId xmlns:a16="http://schemas.microsoft.com/office/drawing/2014/main" id="{27B5B4E8-A5ED-4A49-AE1A-DF2F18033D7E}"/>
                </a:ext>
              </a:extLst>
            </p:cNvPr>
            <p:cNvSpPr txBox="1">
              <a:spLocks noChangeArrowheads="1"/>
            </p:cNvSpPr>
            <p:nvPr/>
          </p:nvSpPr>
          <p:spPr bwMode="auto">
            <a:xfrm>
              <a:off x="1392" y="2467"/>
              <a:ext cx="2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a:latin typeface="Tahoma" panose="020B0604030504040204" pitchFamily="34" charset="0"/>
                </a:rPr>
                <a:t>P0</a:t>
              </a:r>
              <a:endParaRPr kumimoji="1" lang="en-US" altLang="zh-CN" sz="3600">
                <a:latin typeface="Tahoma" panose="020B0604030504040204" pitchFamily="34" charset="0"/>
              </a:endParaRPr>
            </a:p>
          </p:txBody>
        </p:sp>
        <p:sp>
          <p:nvSpPr>
            <p:cNvPr id="33800" name="Text Box 9">
              <a:extLst>
                <a:ext uri="{FF2B5EF4-FFF2-40B4-BE49-F238E27FC236}">
                  <a16:creationId xmlns:a16="http://schemas.microsoft.com/office/drawing/2014/main" id="{A2FD6FE8-4742-4E61-9B88-61F60EB2D5EB}"/>
                </a:ext>
              </a:extLst>
            </p:cNvPr>
            <p:cNvSpPr txBox="1">
              <a:spLocks noChangeArrowheads="1"/>
            </p:cNvSpPr>
            <p:nvPr/>
          </p:nvSpPr>
          <p:spPr bwMode="auto">
            <a:xfrm>
              <a:off x="2011" y="1008"/>
              <a:ext cx="2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a:latin typeface="Tahoma" panose="020B0604030504040204" pitchFamily="34" charset="0"/>
                </a:rPr>
                <a:t>P1</a:t>
              </a:r>
              <a:endParaRPr kumimoji="1" lang="en-US" altLang="zh-CN" sz="3600">
                <a:latin typeface="Tahoma" panose="020B0604030504040204" pitchFamily="34" charset="0"/>
              </a:endParaRPr>
            </a:p>
          </p:txBody>
        </p:sp>
        <p:sp>
          <p:nvSpPr>
            <p:cNvPr id="33801" name="Text Box 10">
              <a:extLst>
                <a:ext uri="{FF2B5EF4-FFF2-40B4-BE49-F238E27FC236}">
                  <a16:creationId xmlns:a16="http://schemas.microsoft.com/office/drawing/2014/main" id="{6935228B-B3A7-4C61-97A8-83D7111B6263}"/>
                </a:ext>
              </a:extLst>
            </p:cNvPr>
            <p:cNvSpPr txBox="1">
              <a:spLocks noChangeArrowheads="1"/>
            </p:cNvSpPr>
            <p:nvPr/>
          </p:nvSpPr>
          <p:spPr bwMode="auto">
            <a:xfrm>
              <a:off x="3259" y="2467"/>
              <a:ext cx="2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a:latin typeface="Tahoma" panose="020B0604030504040204" pitchFamily="34" charset="0"/>
                </a:rPr>
                <a:t>P2</a:t>
              </a:r>
              <a:endParaRPr kumimoji="1" lang="en-US" altLang="zh-CN" sz="3600">
                <a:latin typeface="Tahoma" panose="020B0604030504040204" pitchFamily="34" charset="0"/>
              </a:endParaRPr>
            </a:p>
          </p:txBody>
        </p:sp>
        <p:sp>
          <p:nvSpPr>
            <p:cNvPr id="33802" name="Oval 50">
              <a:extLst>
                <a:ext uri="{FF2B5EF4-FFF2-40B4-BE49-F238E27FC236}">
                  <a16:creationId xmlns:a16="http://schemas.microsoft.com/office/drawing/2014/main" id="{826A956A-9911-4188-A368-D5D359986559}"/>
                </a:ext>
              </a:extLst>
            </p:cNvPr>
            <p:cNvSpPr>
              <a:spLocks noChangeArrowheads="1"/>
            </p:cNvSpPr>
            <p:nvPr/>
          </p:nvSpPr>
          <p:spPr bwMode="auto">
            <a:xfrm>
              <a:off x="2202" y="1290"/>
              <a:ext cx="150" cy="15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3" name="Oval 51">
              <a:extLst>
                <a:ext uri="{FF2B5EF4-FFF2-40B4-BE49-F238E27FC236}">
                  <a16:creationId xmlns:a16="http://schemas.microsoft.com/office/drawing/2014/main" id="{9E12A44E-77E8-4490-942F-1D7B10C204A0}"/>
                </a:ext>
              </a:extLst>
            </p:cNvPr>
            <p:cNvSpPr>
              <a:spLocks noChangeArrowheads="1"/>
            </p:cNvSpPr>
            <p:nvPr/>
          </p:nvSpPr>
          <p:spPr bwMode="auto">
            <a:xfrm>
              <a:off x="3018" y="2538"/>
              <a:ext cx="150" cy="15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4" name="Oval 52">
              <a:extLst>
                <a:ext uri="{FF2B5EF4-FFF2-40B4-BE49-F238E27FC236}">
                  <a16:creationId xmlns:a16="http://schemas.microsoft.com/office/drawing/2014/main" id="{4573BFE6-FBF5-44B4-A931-198FFAEE4E60}"/>
                </a:ext>
              </a:extLst>
            </p:cNvPr>
            <p:cNvSpPr>
              <a:spLocks noChangeArrowheads="1"/>
            </p:cNvSpPr>
            <p:nvPr/>
          </p:nvSpPr>
          <p:spPr bwMode="auto">
            <a:xfrm>
              <a:off x="1626" y="2298"/>
              <a:ext cx="150" cy="15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5" name="Rectangle 2">
            <a:extLst>
              <a:ext uri="{FF2B5EF4-FFF2-40B4-BE49-F238E27FC236}">
                <a16:creationId xmlns:a16="http://schemas.microsoft.com/office/drawing/2014/main" id="{8E189204-5CB2-4535-A638-DDDCB85A8162}"/>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5">
            <a:extLst>
              <a:ext uri="{FF2B5EF4-FFF2-40B4-BE49-F238E27FC236}">
                <a16:creationId xmlns:a16="http://schemas.microsoft.com/office/drawing/2014/main" id="{5573090A-DD4B-436D-8E94-65E263479F08}"/>
              </a:ext>
            </a:extLst>
          </p:cNvPr>
          <p:cNvSpPr>
            <a:spLocks noGrp="1" noChangeArrowheads="1"/>
          </p:cNvSpPr>
          <p:nvPr>
            <p:ph type="title"/>
          </p:nvPr>
        </p:nvSpPr>
        <p:spPr>
          <a:xfrm>
            <a:off x="2908708" y="2075252"/>
            <a:ext cx="3810000" cy="685800"/>
          </a:xfrm>
          <a:noFill/>
        </p:spPr>
        <p:txBody>
          <a:bodyPr anchor="b">
            <a:normAutofit fontScale="90000"/>
          </a:bodyPr>
          <a:lstStyle/>
          <a:p>
            <a:pPr eaLnBrk="1" hangingPunct="1"/>
            <a:r>
              <a:rPr lang="zh-CN" altLang="zh-CN" sz="4000" dirty="0">
                <a:latin typeface="方正黑体" pitchFamily="34" charset="-122"/>
              </a:rPr>
              <a:t>Bezier曲线举例</a:t>
            </a:r>
          </a:p>
        </p:txBody>
      </p:sp>
      <p:grpSp>
        <p:nvGrpSpPr>
          <p:cNvPr id="34819" name="Group 69">
            <a:extLst>
              <a:ext uri="{FF2B5EF4-FFF2-40B4-BE49-F238E27FC236}">
                <a16:creationId xmlns:a16="http://schemas.microsoft.com/office/drawing/2014/main" id="{3DA6965C-E557-4C3F-A223-9CFF45F9E1E1}"/>
              </a:ext>
            </a:extLst>
          </p:cNvPr>
          <p:cNvGrpSpPr>
            <a:grpSpLocks/>
          </p:cNvGrpSpPr>
          <p:nvPr/>
        </p:nvGrpSpPr>
        <p:grpSpPr bwMode="auto">
          <a:xfrm>
            <a:off x="1258888" y="3016026"/>
            <a:ext cx="2903537" cy="2789238"/>
            <a:chOff x="283" y="960"/>
            <a:chExt cx="1829" cy="1757"/>
          </a:xfrm>
        </p:grpSpPr>
        <p:sp>
          <p:nvSpPr>
            <p:cNvPr id="34836" name="Freeform 11">
              <a:extLst>
                <a:ext uri="{FF2B5EF4-FFF2-40B4-BE49-F238E27FC236}">
                  <a16:creationId xmlns:a16="http://schemas.microsoft.com/office/drawing/2014/main" id="{792135DD-566B-4A64-8E1B-9A2CE85F127B}"/>
                </a:ext>
              </a:extLst>
            </p:cNvPr>
            <p:cNvSpPr>
              <a:spLocks/>
            </p:cNvSpPr>
            <p:nvPr/>
          </p:nvSpPr>
          <p:spPr bwMode="auto">
            <a:xfrm>
              <a:off x="528" y="1352"/>
              <a:ext cx="1248" cy="1192"/>
            </a:xfrm>
            <a:custGeom>
              <a:avLst/>
              <a:gdLst>
                <a:gd name="T0" fmla="*/ 0 w 1248"/>
                <a:gd name="T1" fmla="*/ 568 h 1192"/>
                <a:gd name="T2" fmla="*/ 528 w 1248"/>
                <a:gd name="T3" fmla="*/ 88 h 1192"/>
                <a:gd name="T4" fmla="*/ 1056 w 1248"/>
                <a:gd name="T5" fmla="*/ 184 h 1192"/>
                <a:gd name="T6" fmla="*/ 1248 w 1248"/>
                <a:gd name="T7" fmla="*/ 1192 h 1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48" h="1192">
                  <a:moveTo>
                    <a:pt x="0" y="568"/>
                  </a:moveTo>
                  <a:cubicBezTo>
                    <a:pt x="176" y="360"/>
                    <a:pt x="352" y="152"/>
                    <a:pt x="528" y="88"/>
                  </a:cubicBezTo>
                  <a:cubicBezTo>
                    <a:pt x="704" y="24"/>
                    <a:pt x="936" y="0"/>
                    <a:pt x="1056" y="184"/>
                  </a:cubicBezTo>
                  <a:cubicBezTo>
                    <a:pt x="1176" y="368"/>
                    <a:pt x="1212" y="780"/>
                    <a:pt x="1248" y="1192"/>
                  </a:cubicBezTo>
                </a:path>
              </a:pathLst>
            </a:custGeom>
            <a:noFill/>
            <a:ln w="762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nvGrpSpPr>
            <p:cNvPr id="34837" name="Group 54">
              <a:extLst>
                <a:ext uri="{FF2B5EF4-FFF2-40B4-BE49-F238E27FC236}">
                  <a16:creationId xmlns:a16="http://schemas.microsoft.com/office/drawing/2014/main" id="{E3E0EBCD-972F-4378-850A-475BFD4844F1}"/>
                </a:ext>
              </a:extLst>
            </p:cNvPr>
            <p:cNvGrpSpPr>
              <a:grpSpLocks/>
            </p:cNvGrpSpPr>
            <p:nvPr/>
          </p:nvGrpSpPr>
          <p:grpSpPr bwMode="auto">
            <a:xfrm>
              <a:off x="528" y="1200"/>
              <a:ext cx="1248" cy="1296"/>
              <a:chOff x="528" y="1200"/>
              <a:chExt cx="1248" cy="1296"/>
            </a:xfrm>
          </p:grpSpPr>
          <p:sp>
            <p:nvSpPr>
              <p:cNvPr id="34847" name="Line 12">
                <a:extLst>
                  <a:ext uri="{FF2B5EF4-FFF2-40B4-BE49-F238E27FC236}">
                    <a16:creationId xmlns:a16="http://schemas.microsoft.com/office/drawing/2014/main" id="{A6606F48-BD22-4AAF-84D9-CB8DCC291510}"/>
                  </a:ext>
                </a:extLst>
              </p:cNvPr>
              <p:cNvSpPr>
                <a:spLocks noChangeShapeType="1"/>
              </p:cNvSpPr>
              <p:nvPr/>
            </p:nvSpPr>
            <p:spPr bwMode="auto">
              <a:xfrm flipV="1">
                <a:off x="528" y="1200"/>
                <a:ext cx="432" cy="72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34848" name="Line 13">
                <a:extLst>
                  <a:ext uri="{FF2B5EF4-FFF2-40B4-BE49-F238E27FC236}">
                    <a16:creationId xmlns:a16="http://schemas.microsoft.com/office/drawing/2014/main" id="{0B92C624-4046-4A86-93AF-BD9010EC9874}"/>
                  </a:ext>
                </a:extLst>
              </p:cNvPr>
              <p:cNvSpPr>
                <a:spLocks noChangeShapeType="1"/>
              </p:cNvSpPr>
              <p:nvPr/>
            </p:nvSpPr>
            <p:spPr bwMode="auto">
              <a:xfrm>
                <a:off x="1680" y="1200"/>
                <a:ext cx="96" cy="1296"/>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34849" name="Line 14">
                <a:extLst>
                  <a:ext uri="{FF2B5EF4-FFF2-40B4-BE49-F238E27FC236}">
                    <a16:creationId xmlns:a16="http://schemas.microsoft.com/office/drawing/2014/main" id="{1C300645-9481-4DD8-B555-D2890977A62C}"/>
                  </a:ext>
                </a:extLst>
              </p:cNvPr>
              <p:cNvSpPr>
                <a:spLocks noChangeShapeType="1"/>
              </p:cNvSpPr>
              <p:nvPr/>
            </p:nvSpPr>
            <p:spPr bwMode="auto">
              <a:xfrm>
                <a:off x="960" y="1200"/>
                <a:ext cx="720" cy="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grpSp>
          <p:nvGrpSpPr>
            <p:cNvPr id="34838" name="Group 65">
              <a:extLst>
                <a:ext uri="{FF2B5EF4-FFF2-40B4-BE49-F238E27FC236}">
                  <a16:creationId xmlns:a16="http://schemas.microsoft.com/office/drawing/2014/main" id="{627B9E27-7B7F-4F1C-A990-721AFD7DB7D9}"/>
                </a:ext>
              </a:extLst>
            </p:cNvPr>
            <p:cNvGrpSpPr>
              <a:grpSpLocks/>
            </p:cNvGrpSpPr>
            <p:nvPr/>
          </p:nvGrpSpPr>
          <p:grpSpPr bwMode="auto">
            <a:xfrm>
              <a:off x="283" y="960"/>
              <a:ext cx="1829" cy="1757"/>
              <a:chOff x="283" y="960"/>
              <a:chExt cx="1829" cy="1757"/>
            </a:xfrm>
          </p:grpSpPr>
          <p:sp>
            <p:nvSpPr>
              <p:cNvPr id="34839" name="Text Box 15">
                <a:extLst>
                  <a:ext uri="{FF2B5EF4-FFF2-40B4-BE49-F238E27FC236}">
                    <a16:creationId xmlns:a16="http://schemas.microsoft.com/office/drawing/2014/main" id="{F56F9424-0F19-4798-BBF3-FE85EDE1B7BF}"/>
                  </a:ext>
                </a:extLst>
              </p:cNvPr>
              <p:cNvSpPr txBox="1">
                <a:spLocks noChangeArrowheads="1"/>
              </p:cNvSpPr>
              <p:nvPr/>
            </p:nvSpPr>
            <p:spPr bwMode="auto">
              <a:xfrm>
                <a:off x="283" y="1939"/>
                <a:ext cx="2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a:latin typeface="Tahoma" panose="020B0604030504040204" pitchFamily="34" charset="0"/>
                  </a:rPr>
                  <a:t>P0</a:t>
                </a:r>
                <a:endParaRPr kumimoji="1" lang="en-US" altLang="zh-CN" sz="3600">
                  <a:latin typeface="Tahoma" panose="020B0604030504040204" pitchFamily="34" charset="0"/>
                </a:endParaRPr>
              </a:p>
            </p:txBody>
          </p:sp>
          <p:sp>
            <p:nvSpPr>
              <p:cNvPr id="34840" name="Text Box 16">
                <a:extLst>
                  <a:ext uri="{FF2B5EF4-FFF2-40B4-BE49-F238E27FC236}">
                    <a16:creationId xmlns:a16="http://schemas.microsoft.com/office/drawing/2014/main" id="{4668E3AC-BAC7-4664-BD04-0BCA4DBA6433}"/>
                  </a:ext>
                </a:extLst>
              </p:cNvPr>
              <p:cNvSpPr txBox="1">
                <a:spLocks noChangeArrowheads="1"/>
              </p:cNvSpPr>
              <p:nvPr/>
            </p:nvSpPr>
            <p:spPr bwMode="auto">
              <a:xfrm>
                <a:off x="619" y="960"/>
                <a:ext cx="2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a:latin typeface="Tahoma" panose="020B0604030504040204" pitchFamily="34" charset="0"/>
                  </a:rPr>
                  <a:t>P1</a:t>
                </a:r>
                <a:endParaRPr kumimoji="1" lang="en-US" altLang="zh-CN" sz="3600">
                  <a:latin typeface="Tahoma" panose="020B0604030504040204" pitchFamily="34" charset="0"/>
                </a:endParaRPr>
              </a:p>
            </p:txBody>
          </p:sp>
          <p:sp>
            <p:nvSpPr>
              <p:cNvPr id="34841" name="Text Box 17">
                <a:extLst>
                  <a:ext uri="{FF2B5EF4-FFF2-40B4-BE49-F238E27FC236}">
                    <a16:creationId xmlns:a16="http://schemas.microsoft.com/office/drawing/2014/main" id="{0F692956-7052-45CA-871C-8E6455AF0F93}"/>
                  </a:ext>
                </a:extLst>
              </p:cNvPr>
              <p:cNvSpPr txBox="1">
                <a:spLocks noChangeArrowheads="1"/>
              </p:cNvSpPr>
              <p:nvPr/>
            </p:nvSpPr>
            <p:spPr bwMode="auto">
              <a:xfrm>
                <a:off x="1771" y="960"/>
                <a:ext cx="2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a:latin typeface="Tahoma" panose="020B0604030504040204" pitchFamily="34" charset="0"/>
                  </a:rPr>
                  <a:t>P2</a:t>
                </a:r>
                <a:endParaRPr kumimoji="1" lang="en-US" altLang="zh-CN" sz="3600">
                  <a:latin typeface="Tahoma" panose="020B0604030504040204" pitchFamily="34" charset="0"/>
                </a:endParaRPr>
              </a:p>
            </p:txBody>
          </p:sp>
          <p:sp>
            <p:nvSpPr>
              <p:cNvPr id="34842" name="Text Box 18">
                <a:extLst>
                  <a:ext uri="{FF2B5EF4-FFF2-40B4-BE49-F238E27FC236}">
                    <a16:creationId xmlns:a16="http://schemas.microsoft.com/office/drawing/2014/main" id="{D484EF47-570C-4253-B844-51B81A793081}"/>
                  </a:ext>
                </a:extLst>
              </p:cNvPr>
              <p:cNvSpPr txBox="1">
                <a:spLocks noChangeArrowheads="1"/>
              </p:cNvSpPr>
              <p:nvPr/>
            </p:nvSpPr>
            <p:spPr bwMode="auto">
              <a:xfrm>
                <a:off x="1867" y="2448"/>
                <a:ext cx="2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a:latin typeface="Tahoma" panose="020B0604030504040204" pitchFamily="34" charset="0"/>
                  </a:rPr>
                  <a:t>P3</a:t>
                </a:r>
                <a:endParaRPr kumimoji="1" lang="en-US" altLang="zh-CN" sz="3600">
                  <a:latin typeface="Tahoma" panose="020B0604030504040204" pitchFamily="34" charset="0"/>
                </a:endParaRPr>
              </a:p>
            </p:txBody>
          </p:sp>
          <p:sp>
            <p:nvSpPr>
              <p:cNvPr id="34843" name="Oval 50">
                <a:extLst>
                  <a:ext uri="{FF2B5EF4-FFF2-40B4-BE49-F238E27FC236}">
                    <a16:creationId xmlns:a16="http://schemas.microsoft.com/office/drawing/2014/main" id="{0F829DF5-BA36-464C-9DE5-34B03EA02950}"/>
                  </a:ext>
                </a:extLst>
              </p:cNvPr>
              <p:cNvSpPr>
                <a:spLocks noChangeArrowheads="1"/>
              </p:cNvSpPr>
              <p:nvPr/>
            </p:nvSpPr>
            <p:spPr bwMode="auto">
              <a:xfrm>
                <a:off x="480" y="1824"/>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44" name="Oval 51">
                <a:extLst>
                  <a:ext uri="{FF2B5EF4-FFF2-40B4-BE49-F238E27FC236}">
                    <a16:creationId xmlns:a16="http://schemas.microsoft.com/office/drawing/2014/main" id="{3909A852-F19F-4A13-867D-3B003BEE8E0A}"/>
                  </a:ext>
                </a:extLst>
              </p:cNvPr>
              <p:cNvSpPr>
                <a:spLocks noChangeArrowheads="1"/>
              </p:cNvSpPr>
              <p:nvPr/>
            </p:nvSpPr>
            <p:spPr bwMode="auto">
              <a:xfrm>
                <a:off x="912" y="1104"/>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45" name="Oval 52">
                <a:extLst>
                  <a:ext uri="{FF2B5EF4-FFF2-40B4-BE49-F238E27FC236}">
                    <a16:creationId xmlns:a16="http://schemas.microsoft.com/office/drawing/2014/main" id="{4E807622-000B-43CA-9D61-024A0D0E3975}"/>
                  </a:ext>
                </a:extLst>
              </p:cNvPr>
              <p:cNvSpPr>
                <a:spLocks noChangeArrowheads="1"/>
              </p:cNvSpPr>
              <p:nvPr/>
            </p:nvSpPr>
            <p:spPr bwMode="auto">
              <a:xfrm>
                <a:off x="1584" y="1104"/>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46" name="Oval 53">
                <a:extLst>
                  <a:ext uri="{FF2B5EF4-FFF2-40B4-BE49-F238E27FC236}">
                    <a16:creationId xmlns:a16="http://schemas.microsoft.com/office/drawing/2014/main" id="{F6573E24-40A4-4BBA-9A5D-3DA4C0D8B36D}"/>
                  </a:ext>
                </a:extLst>
              </p:cNvPr>
              <p:cNvSpPr>
                <a:spLocks noChangeArrowheads="1"/>
              </p:cNvSpPr>
              <p:nvPr/>
            </p:nvSpPr>
            <p:spPr bwMode="auto">
              <a:xfrm>
                <a:off x="1680" y="240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34820" name="Group 70">
            <a:extLst>
              <a:ext uri="{FF2B5EF4-FFF2-40B4-BE49-F238E27FC236}">
                <a16:creationId xmlns:a16="http://schemas.microsoft.com/office/drawing/2014/main" id="{D9500766-5603-4947-A2BF-4DF443235008}"/>
              </a:ext>
            </a:extLst>
          </p:cNvPr>
          <p:cNvGrpSpPr>
            <a:grpSpLocks/>
          </p:cNvGrpSpPr>
          <p:nvPr/>
        </p:nvGrpSpPr>
        <p:grpSpPr bwMode="auto">
          <a:xfrm>
            <a:off x="5219700" y="2993801"/>
            <a:ext cx="3124200" cy="2759075"/>
            <a:chOff x="3648" y="643"/>
            <a:chExt cx="1968" cy="1738"/>
          </a:xfrm>
        </p:grpSpPr>
        <p:sp>
          <p:nvSpPr>
            <p:cNvPr id="34821" name="Freeform 19">
              <a:extLst>
                <a:ext uri="{FF2B5EF4-FFF2-40B4-BE49-F238E27FC236}">
                  <a16:creationId xmlns:a16="http://schemas.microsoft.com/office/drawing/2014/main" id="{5153130B-03E4-44C5-B29E-0BD1CA84FB67}"/>
                </a:ext>
              </a:extLst>
            </p:cNvPr>
            <p:cNvSpPr>
              <a:spLocks/>
            </p:cNvSpPr>
            <p:nvPr/>
          </p:nvSpPr>
          <p:spPr bwMode="auto">
            <a:xfrm>
              <a:off x="3984" y="1368"/>
              <a:ext cx="1392" cy="416"/>
            </a:xfrm>
            <a:custGeom>
              <a:avLst/>
              <a:gdLst>
                <a:gd name="T0" fmla="*/ 0 w 1392"/>
                <a:gd name="T1" fmla="*/ 264 h 416"/>
                <a:gd name="T2" fmla="*/ 336 w 1392"/>
                <a:gd name="T3" fmla="*/ 24 h 416"/>
                <a:gd name="T4" fmla="*/ 960 w 1392"/>
                <a:gd name="T5" fmla="*/ 408 h 416"/>
                <a:gd name="T6" fmla="*/ 1392 w 1392"/>
                <a:gd name="T7" fmla="*/ 72 h 4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2" h="416">
                  <a:moveTo>
                    <a:pt x="0" y="264"/>
                  </a:moveTo>
                  <a:cubicBezTo>
                    <a:pt x="88" y="132"/>
                    <a:pt x="176" y="0"/>
                    <a:pt x="336" y="24"/>
                  </a:cubicBezTo>
                  <a:cubicBezTo>
                    <a:pt x="496" y="48"/>
                    <a:pt x="784" y="400"/>
                    <a:pt x="960" y="408"/>
                  </a:cubicBezTo>
                  <a:cubicBezTo>
                    <a:pt x="1136" y="416"/>
                    <a:pt x="1264" y="244"/>
                    <a:pt x="1392" y="72"/>
                  </a:cubicBezTo>
                </a:path>
              </a:pathLst>
            </a:custGeom>
            <a:noFill/>
            <a:ln w="762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nvGrpSpPr>
            <p:cNvPr id="34822" name="Group 59">
              <a:extLst>
                <a:ext uri="{FF2B5EF4-FFF2-40B4-BE49-F238E27FC236}">
                  <a16:creationId xmlns:a16="http://schemas.microsoft.com/office/drawing/2014/main" id="{59DDE8C3-EC97-4B57-82AB-3CB0654D3546}"/>
                </a:ext>
              </a:extLst>
            </p:cNvPr>
            <p:cNvGrpSpPr>
              <a:grpSpLocks/>
            </p:cNvGrpSpPr>
            <p:nvPr/>
          </p:nvGrpSpPr>
          <p:grpSpPr bwMode="auto">
            <a:xfrm>
              <a:off x="3984" y="864"/>
              <a:ext cx="1392" cy="1392"/>
              <a:chOff x="3984" y="864"/>
              <a:chExt cx="1392" cy="1392"/>
            </a:xfrm>
          </p:grpSpPr>
          <p:sp>
            <p:nvSpPr>
              <p:cNvPr id="34833" name="Line 20">
                <a:extLst>
                  <a:ext uri="{FF2B5EF4-FFF2-40B4-BE49-F238E27FC236}">
                    <a16:creationId xmlns:a16="http://schemas.microsoft.com/office/drawing/2014/main" id="{140AC70E-D786-4241-9471-2143EC281F01}"/>
                  </a:ext>
                </a:extLst>
              </p:cNvPr>
              <p:cNvSpPr>
                <a:spLocks noChangeShapeType="1"/>
              </p:cNvSpPr>
              <p:nvPr/>
            </p:nvSpPr>
            <p:spPr bwMode="auto">
              <a:xfrm flipV="1">
                <a:off x="3984" y="864"/>
                <a:ext cx="384" cy="768"/>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34834" name="Line 21">
                <a:extLst>
                  <a:ext uri="{FF2B5EF4-FFF2-40B4-BE49-F238E27FC236}">
                    <a16:creationId xmlns:a16="http://schemas.microsoft.com/office/drawing/2014/main" id="{9FB2CC13-5238-41A7-B53D-6630C0D4A83D}"/>
                  </a:ext>
                </a:extLst>
              </p:cNvPr>
              <p:cNvSpPr>
                <a:spLocks noChangeShapeType="1"/>
              </p:cNvSpPr>
              <p:nvPr/>
            </p:nvSpPr>
            <p:spPr bwMode="auto">
              <a:xfrm>
                <a:off x="4368" y="864"/>
                <a:ext cx="624" cy="1392"/>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34835" name="Line 22">
                <a:extLst>
                  <a:ext uri="{FF2B5EF4-FFF2-40B4-BE49-F238E27FC236}">
                    <a16:creationId xmlns:a16="http://schemas.microsoft.com/office/drawing/2014/main" id="{ECC9106A-A4FF-41FA-860B-FBFCEF263DDF}"/>
                  </a:ext>
                </a:extLst>
              </p:cNvPr>
              <p:cNvSpPr>
                <a:spLocks noChangeShapeType="1"/>
              </p:cNvSpPr>
              <p:nvPr/>
            </p:nvSpPr>
            <p:spPr bwMode="auto">
              <a:xfrm flipV="1">
                <a:off x="4992" y="1440"/>
                <a:ext cx="384" cy="816"/>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grpSp>
          <p:nvGrpSpPr>
            <p:cNvPr id="34823" name="Group 68">
              <a:extLst>
                <a:ext uri="{FF2B5EF4-FFF2-40B4-BE49-F238E27FC236}">
                  <a16:creationId xmlns:a16="http://schemas.microsoft.com/office/drawing/2014/main" id="{22232E73-AA38-4035-B188-7A9364A120FD}"/>
                </a:ext>
              </a:extLst>
            </p:cNvPr>
            <p:cNvGrpSpPr>
              <a:grpSpLocks/>
            </p:cNvGrpSpPr>
            <p:nvPr/>
          </p:nvGrpSpPr>
          <p:grpSpPr bwMode="auto">
            <a:xfrm>
              <a:off x="3648" y="643"/>
              <a:ext cx="1968" cy="1738"/>
              <a:chOff x="3648" y="643"/>
              <a:chExt cx="1968" cy="1738"/>
            </a:xfrm>
          </p:grpSpPr>
          <p:sp>
            <p:nvSpPr>
              <p:cNvPr id="34824" name="Text Box 23">
                <a:extLst>
                  <a:ext uri="{FF2B5EF4-FFF2-40B4-BE49-F238E27FC236}">
                    <a16:creationId xmlns:a16="http://schemas.microsoft.com/office/drawing/2014/main" id="{B6B2A64F-4ACA-43AD-AB3D-8C7A336A4074}"/>
                  </a:ext>
                </a:extLst>
              </p:cNvPr>
              <p:cNvSpPr txBox="1">
                <a:spLocks noChangeArrowheads="1"/>
              </p:cNvSpPr>
              <p:nvPr/>
            </p:nvSpPr>
            <p:spPr bwMode="auto">
              <a:xfrm>
                <a:off x="3648" y="1584"/>
                <a:ext cx="2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a:latin typeface="Tahoma" panose="020B0604030504040204" pitchFamily="34" charset="0"/>
                  </a:rPr>
                  <a:t>P0</a:t>
                </a:r>
                <a:endParaRPr kumimoji="1" lang="en-US" altLang="zh-CN" sz="3600">
                  <a:latin typeface="Tahoma" panose="020B0604030504040204" pitchFamily="34" charset="0"/>
                </a:endParaRPr>
              </a:p>
            </p:txBody>
          </p:sp>
          <p:grpSp>
            <p:nvGrpSpPr>
              <p:cNvPr id="34825" name="Group 66">
                <a:extLst>
                  <a:ext uri="{FF2B5EF4-FFF2-40B4-BE49-F238E27FC236}">
                    <a16:creationId xmlns:a16="http://schemas.microsoft.com/office/drawing/2014/main" id="{68B77064-0A18-439E-9D5F-5208C2CEFC5D}"/>
                  </a:ext>
                </a:extLst>
              </p:cNvPr>
              <p:cNvGrpSpPr>
                <a:grpSpLocks/>
              </p:cNvGrpSpPr>
              <p:nvPr/>
            </p:nvGrpSpPr>
            <p:grpSpPr bwMode="auto">
              <a:xfrm>
                <a:off x="3936" y="643"/>
                <a:ext cx="1680" cy="1738"/>
                <a:chOff x="3936" y="643"/>
                <a:chExt cx="1680" cy="1738"/>
              </a:xfrm>
            </p:grpSpPr>
            <p:sp>
              <p:nvSpPr>
                <p:cNvPr id="34826" name="Text Box 24">
                  <a:extLst>
                    <a:ext uri="{FF2B5EF4-FFF2-40B4-BE49-F238E27FC236}">
                      <a16:creationId xmlns:a16="http://schemas.microsoft.com/office/drawing/2014/main" id="{295D7898-B42D-4F01-BCE1-99B7FBA36D7E}"/>
                    </a:ext>
                  </a:extLst>
                </p:cNvPr>
                <p:cNvSpPr txBox="1">
                  <a:spLocks noChangeArrowheads="1"/>
                </p:cNvSpPr>
                <p:nvPr/>
              </p:nvSpPr>
              <p:spPr bwMode="auto">
                <a:xfrm>
                  <a:off x="4507" y="643"/>
                  <a:ext cx="2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a:latin typeface="Tahoma" panose="020B0604030504040204" pitchFamily="34" charset="0"/>
                    </a:rPr>
                    <a:t>P1</a:t>
                  </a:r>
                  <a:endParaRPr kumimoji="1" lang="en-US" altLang="zh-CN" sz="3600">
                    <a:latin typeface="Tahoma" panose="020B0604030504040204" pitchFamily="34" charset="0"/>
                  </a:endParaRPr>
                </a:p>
              </p:txBody>
            </p:sp>
            <p:sp>
              <p:nvSpPr>
                <p:cNvPr id="34827" name="Text Box 25">
                  <a:extLst>
                    <a:ext uri="{FF2B5EF4-FFF2-40B4-BE49-F238E27FC236}">
                      <a16:creationId xmlns:a16="http://schemas.microsoft.com/office/drawing/2014/main" id="{BBCA3821-14C9-45A7-8F37-D3A71648A9F0}"/>
                    </a:ext>
                  </a:extLst>
                </p:cNvPr>
                <p:cNvSpPr txBox="1">
                  <a:spLocks noChangeArrowheads="1"/>
                </p:cNvSpPr>
                <p:nvPr/>
              </p:nvSpPr>
              <p:spPr bwMode="auto">
                <a:xfrm>
                  <a:off x="5131" y="2112"/>
                  <a:ext cx="2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a:latin typeface="Tahoma" panose="020B0604030504040204" pitchFamily="34" charset="0"/>
                    </a:rPr>
                    <a:t>P2</a:t>
                  </a:r>
                  <a:endParaRPr kumimoji="1" lang="en-US" altLang="zh-CN" sz="3600">
                    <a:latin typeface="Tahoma" panose="020B0604030504040204" pitchFamily="34" charset="0"/>
                  </a:endParaRPr>
                </a:p>
              </p:txBody>
            </p:sp>
            <p:sp>
              <p:nvSpPr>
                <p:cNvPr id="34828" name="Text Box 26">
                  <a:extLst>
                    <a:ext uri="{FF2B5EF4-FFF2-40B4-BE49-F238E27FC236}">
                      <a16:creationId xmlns:a16="http://schemas.microsoft.com/office/drawing/2014/main" id="{A2ED1A3E-F26F-4339-9B69-02770A8ABAD7}"/>
                    </a:ext>
                  </a:extLst>
                </p:cNvPr>
                <p:cNvSpPr txBox="1">
                  <a:spLocks noChangeArrowheads="1"/>
                </p:cNvSpPr>
                <p:nvPr/>
              </p:nvSpPr>
              <p:spPr bwMode="auto">
                <a:xfrm>
                  <a:off x="5371" y="1123"/>
                  <a:ext cx="2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a:latin typeface="Tahoma" panose="020B0604030504040204" pitchFamily="34" charset="0"/>
                    </a:rPr>
                    <a:t>P3</a:t>
                  </a:r>
                  <a:endParaRPr kumimoji="1" lang="en-US" altLang="zh-CN" sz="3600">
                    <a:latin typeface="Tahoma" panose="020B0604030504040204" pitchFamily="34" charset="0"/>
                  </a:endParaRPr>
                </a:p>
              </p:txBody>
            </p:sp>
            <p:sp>
              <p:nvSpPr>
                <p:cNvPr id="34829" name="Oval 55">
                  <a:extLst>
                    <a:ext uri="{FF2B5EF4-FFF2-40B4-BE49-F238E27FC236}">
                      <a16:creationId xmlns:a16="http://schemas.microsoft.com/office/drawing/2014/main" id="{B054C99D-1469-463F-9F24-57BDDBB75248}"/>
                    </a:ext>
                  </a:extLst>
                </p:cNvPr>
                <p:cNvSpPr>
                  <a:spLocks noChangeArrowheads="1"/>
                </p:cNvSpPr>
                <p:nvPr/>
              </p:nvSpPr>
              <p:spPr bwMode="auto">
                <a:xfrm>
                  <a:off x="3936" y="1584"/>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0" name="Oval 56">
                  <a:extLst>
                    <a:ext uri="{FF2B5EF4-FFF2-40B4-BE49-F238E27FC236}">
                      <a16:creationId xmlns:a16="http://schemas.microsoft.com/office/drawing/2014/main" id="{FDD03A94-F3C9-48EF-8236-0ADE0187391A}"/>
                    </a:ext>
                  </a:extLst>
                </p:cNvPr>
                <p:cNvSpPr>
                  <a:spLocks noChangeArrowheads="1"/>
                </p:cNvSpPr>
                <p:nvPr/>
              </p:nvSpPr>
              <p:spPr bwMode="auto">
                <a:xfrm>
                  <a:off x="4320" y="8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1" name="Oval 57">
                  <a:extLst>
                    <a:ext uri="{FF2B5EF4-FFF2-40B4-BE49-F238E27FC236}">
                      <a16:creationId xmlns:a16="http://schemas.microsoft.com/office/drawing/2014/main" id="{3528B809-5C26-43D3-9AD9-ED642E0D2EC4}"/>
                    </a:ext>
                  </a:extLst>
                </p:cNvPr>
                <p:cNvSpPr>
                  <a:spLocks noChangeArrowheads="1"/>
                </p:cNvSpPr>
                <p:nvPr/>
              </p:nvSpPr>
              <p:spPr bwMode="auto">
                <a:xfrm>
                  <a:off x="5280" y="13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2" name="Oval 58">
                  <a:extLst>
                    <a:ext uri="{FF2B5EF4-FFF2-40B4-BE49-F238E27FC236}">
                      <a16:creationId xmlns:a16="http://schemas.microsoft.com/office/drawing/2014/main" id="{C91E2974-35BF-4C3F-B05F-29E600FF2B3D}"/>
                    </a:ext>
                  </a:extLst>
                </p:cNvPr>
                <p:cNvSpPr>
                  <a:spLocks noChangeArrowheads="1"/>
                </p:cNvSpPr>
                <p:nvPr/>
              </p:nvSpPr>
              <p:spPr bwMode="auto">
                <a:xfrm>
                  <a:off x="4944" y="216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sp>
        <p:nvSpPr>
          <p:cNvPr id="34" name="Rectangle 2">
            <a:extLst>
              <a:ext uri="{FF2B5EF4-FFF2-40B4-BE49-F238E27FC236}">
                <a16:creationId xmlns:a16="http://schemas.microsoft.com/office/drawing/2014/main" id="{F903A139-BBAF-44B1-B6E9-66A374717170}"/>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Rot="1"/>
          </p:cNvSpPr>
          <p:nvPr>
            <p:ph idx="1"/>
          </p:nvPr>
        </p:nvSpPr>
        <p:spPr>
          <a:xfrm>
            <a:off x="900113" y="1773238"/>
            <a:ext cx="7343775" cy="2197735"/>
          </a:xfrm>
        </p:spPr>
        <p:txBody>
          <a:bodyPr vert="horz" wrap="square" lIns="91440" tIns="45720" rIns="91440" bIns="45720" anchor="t" anchorCtr="0">
            <a:spAutoFit/>
          </a:bodyPr>
          <a:lstStyle/>
          <a:p>
            <a:pPr eaLnBrk="1" hangingPunct="1">
              <a:lnSpc>
                <a:spcPct val="130000"/>
              </a:lnSpc>
            </a:pPr>
            <a:r>
              <a:rPr lang="zh-CN" altLang="en-US" sz="2800" dirty="0"/>
              <a:t>边界表示</a:t>
            </a:r>
          </a:p>
          <a:p>
            <a:pPr lvl="1" eaLnBrk="1" hangingPunct="1">
              <a:lnSpc>
                <a:spcPct val="130000"/>
              </a:lnSpc>
            </a:pPr>
            <a:r>
              <a:rPr lang="zh-CN" altLang="en-US" sz="2400" dirty="0"/>
              <a:t>使用一组曲面描述</a:t>
            </a:r>
            <a:r>
              <a:rPr lang="zh-CN" altLang="zh-CN" sz="2400" dirty="0"/>
              <a:t>三维</a:t>
            </a:r>
            <a:r>
              <a:rPr lang="zh-CN" altLang="en-US" sz="2400" dirty="0"/>
              <a:t>对象</a:t>
            </a:r>
          </a:p>
          <a:p>
            <a:pPr lvl="1" eaLnBrk="1" hangingPunct="1">
              <a:lnSpc>
                <a:spcPct val="130000"/>
              </a:lnSpc>
            </a:pPr>
            <a:r>
              <a:rPr lang="zh-CN" altLang="en-US" sz="2400" dirty="0"/>
              <a:t>曲面将物体分为内外两部分。</a:t>
            </a:r>
          </a:p>
          <a:p>
            <a:pPr lvl="1" eaLnBrk="1" hangingPunct="1">
              <a:lnSpc>
                <a:spcPct val="130000"/>
              </a:lnSpc>
            </a:pPr>
            <a:r>
              <a:rPr lang="zh-CN" altLang="en-US" sz="2400" dirty="0"/>
              <a:t>典型例子：多边形平面、</a:t>
            </a:r>
            <a:r>
              <a:rPr lang="zh-CN" altLang="zh-CN" sz="2400" dirty="0"/>
              <a:t>样条曲面</a:t>
            </a:r>
          </a:p>
        </p:txBody>
      </p:sp>
      <p:sp>
        <p:nvSpPr>
          <p:cNvPr id="330754" name="Rectangle 2"/>
          <p:cNvSpPr>
            <a:spLocks noGrp="1" noRot="1" noChangeArrowheads="1"/>
          </p:cNvSpPr>
          <p:nvPr/>
        </p:nvSpPr>
        <p:spPr>
          <a:xfrm>
            <a:off x="1662430" y="965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pic>
        <p:nvPicPr>
          <p:cNvPr id="3" name="图片 1"/>
          <p:cNvPicPr>
            <a:picLocks noChangeAspect="1"/>
          </p:cNvPicPr>
          <p:nvPr>
            <p:custDataLst>
              <p:tags r:id="rId2"/>
            </p:custDataLst>
          </p:nvPr>
        </p:nvPicPr>
        <p:blipFill>
          <a:blip r:embed="rId5"/>
          <a:stretch>
            <a:fillRect/>
          </a:stretch>
        </p:blipFill>
        <p:spPr>
          <a:xfrm>
            <a:off x="5796280" y="4940935"/>
            <a:ext cx="2429510" cy="1487170"/>
          </a:xfrm>
          <a:prstGeom prst="rect">
            <a:avLst/>
          </a:prstGeom>
        </p:spPr>
      </p:pic>
    </p:spTree>
    <p:custDataLst>
      <p:tags r:id="rId1"/>
    </p:custData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51E1E6CC-BC75-45E1-A586-B113616A8996}"/>
              </a:ext>
            </a:extLst>
          </p:cNvPr>
          <p:cNvSpPr>
            <a:spLocks noGrp="1" noRot="1" noChangeArrowheads="1"/>
          </p:cNvSpPr>
          <p:nvPr>
            <p:ph type="body" idx="1"/>
          </p:nvPr>
        </p:nvSpPr>
        <p:spPr>
          <a:xfrm>
            <a:off x="534194" y="2996952"/>
            <a:ext cx="8075612" cy="2987675"/>
          </a:xfrm>
        </p:spPr>
        <p:txBody>
          <a:bodyPr>
            <a:normAutofit/>
          </a:bodyPr>
          <a:lstStyle/>
          <a:p>
            <a:pPr eaLnBrk="1" hangingPunct="1">
              <a:lnSpc>
                <a:spcPct val="90000"/>
              </a:lnSpc>
            </a:pPr>
            <a:r>
              <a:rPr lang="en-US" altLang="zh-CN" sz="2600" dirty="0"/>
              <a:t>Bezier</a:t>
            </a:r>
            <a:r>
              <a:rPr lang="zh-CN" altLang="en-US" sz="2600" dirty="0"/>
              <a:t>曲线总是</a:t>
            </a:r>
            <a:r>
              <a:rPr lang="zh-CN" altLang="en-US" sz="2600" dirty="0">
                <a:solidFill>
                  <a:srgbClr val="FF0000"/>
                </a:solidFill>
              </a:rPr>
              <a:t>通过</a:t>
            </a:r>
            <a:r>
              <a:rPr lang="zh-CN" altLang="en-US" sz="2600" dirty="0"/>
              <a:t>第一个和最后一个控制点</a:t>
            </a:r>
          </a:p>
          <a:p>
            <a:pPr eaLnBrk="1" hangingPunct="1"/>
            <a:r>
              <a:rPr lang="en-US" altLang="zh-CN" sz="2600" dirty="0"/>
              <a:t>Bezier</a:t>
            </a:r>
            <a:r>
              <a:rPr lang="zh-CN" altLang="en-US" sz="2600" dirty="0"/>
              <a:t>曲线在第一个控制点</a:t>
            </a:r>
            <a:r>
              <a:rPr lang="en-US" altLang="zh-CN" sz="2600" dirty="0"/>
              <a:t>P</a:t>
            </a:r>
            <a:r>
              <a:rPr lang="en-US" altLang="zh-CN" sz="2600" baseline="-25000" dirty="0"/>
              <a:t>0</a:t>
            </a:r>
            <a:r>
              <a:rPr lang="zh-CN" altLang="en-US" sz="2600" dirty="0"/>
              <a:t>处与直线</a:t>
            </a:r>
            <a:r>
              <a:rPr lang="en-US" altLang="zh-CN" sz="2600" dirty="0"/>
              <a:t>P</a:t>
            </a:r>
            <a:r>
              <a:rPr lang="en-US" altLang="zh-CN" sz="2600" baseline="-25000" dirty="0"/>
              <a:t>0</a:t>
            </a:r>
            <a:r>
              <a:rPr lang="en-US" altLang="zh-CN" sz="2600" dirty="0"/>
              <a:t>P</a:t>
            </a:r>
            <a:r>
              <a:rPr lang="en-US" altLang="zh-CN" sz="2600" baseline="-25000" dirty="0"/>
              <a:t>1</a:t>
            </a:r>
            <a:r>
              <a:rPr lang="zh-CN" altLang="en-US" sz="2600" dirty="0">
                <a:solidFill>
                  <a:srgbClr val="FF0000"/>
                </a:solidFill>
              </a:rPr>
              <a:t>相切</a:t>
            </a:r>
            <a:r>
              <a:rPr lang="zh-CN" altLang="en-US" sz="2600" dirty="0"/>
              <a:t>，在最后一个控制点</a:t>
            </a:r>
            <a:r>
              <a:rPr lang="en-US" altLang="zh-CN" sz="2600" dirty="0" err="1"/>
              <a:t>P</a:t>
            </a:r>
            <a:r>
              <a:rPr lang="en-US" altLang="zh-CN" sz="2600" baseline="-25000" dirty="0" err="1"/>
              <a:t>n</a:t>
            </a:r>
            <a:r>
              <a:rPr lang="zh-CN" altLang="en-US" sz="2600" dirty="0"/>
              <a:t>处与直线</a:t>
            </a:r>
            <a:r>
              <a:rPr lang="en-US" altLang="zh-CN" sz="2600" dirty="0"/>
              <a:t>P</a:t>
            </a:r>
            <a:r>
              <a:rPr lang="en-US" altLang="zh-CN" sz="2600" baseline="-25000" dirty="0"/>
              <a:t>n-1</a:t>
            </a:r>
            <a:r>
              <a:rPr lang="en-US" altLang="zh-CN" sz="2600" dirty="0"/>
              <a:t>P</a:t>
            </a:r>
            <a:r>
              <a:rPr lang="en-US" altLang="zh-CN" sz="2600" baseline="-25000" dirty="0"/>
              <a:t>n</a:t>
            </a:r>
            <a:r>
              <a:rPr lang="zh-CN" altLang="en-US" sz="2600" dirty="0"/>
              <a:t>相切。</a:t>
            </a:r>
            <a:r>
              <a:rPr lang="zh-CN" altLang="zh-CN" dirty="0"/>
              <a:t>	</a:t>
            </a:r>
            <a:endParaRPr lang="zh-CN" altLang="en-US" sz="3000" dirty="0"/>
          </a:p>
        </p:txBody>
      </p:sp>
      <p:sp>
        <p:nvSpPr>
          <p:cNvPr id="35843" name="Rectangle 5">
            <a:extLst>
              <a:ext uri="{FF2B5EF4-FFF2-40B4-BE49-F238E27FC236}">
                <a16:creationId xmlns:a16="http://schemas.microsoft.com/office/drawing/2014/main" id="{96C6CAA7-C653-476B-8F62-6C116446033B}"/>
              </a:ext>
            </a:extLst>
          </p:cNvPr>
          <p:cNvSpPr>
            <a:spLocks noGrp="1" noChangeArrowheads="1"/>
          </p:cNvSpPr>
          <p:nvPr>
            <p:ph type="title"/>
          </p:nvPr>
        </p:nvSpPr>
        <p:spPr>
          <a:xfrm>
            <a:off x="536910" y="1844824"/>
            <a:ext cx="7343775" cy="798513"/>
          </a:xfrm>
          <a:noFill/>
        </p:spPr>
        <p:txBody>
          <a:bodyPr anchor="b"/>
          <a:lstStyle/>
          <a:p>
            <a:pPr eaLnBrk="1" hangingPunct="1"/>
            <a:r>
              <a:rPr lang="en-US" altLang="zh-CN" sz="4200" dirty="0"/>
              <a:t>Bezier</a:t>
            </a:r>
            <a:r>
              <a:rPr lang="zh-CN" altLang="en-US" sz="4200" dirty="0"/>
              <a:t>曲线的特性</a:t>
            </a:r>
            <a:endParaRPr lang="zh-CN" altLang="zh-CN" sz="4200" dirty="0"/>
          </a:p>
        </p:txBody>
      </p:sp>
      <p:sp>
        <p:nvSpPr>
          <p:cNvPr id="4" name="Rectangle 2">
            <a:extLst>
              <a:ext uri="{FF2B5EF4-FFF2-40B4-BE49-F238E27FC236}">
                <a16:creationId xmlns:a16="http://schemas.microsoft.com/office/drawing/2014/main" id="{6420F2AD-00E7-4EA8-ADB3-D322915BCC3D}"/>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1DEF7905-1FD2-40D8-AD89-418E6B08A4CE}"/>
              </a:ext>
            </a:extLst>
          </p:cNvPr>
          <p:cNvSpPr>
            <a:spLocks noGrp="1" noChangeArrowheads="1"/>
          </p:cNvSpPr>
          <p:nvPr>
            <p:ph type="title"/>
          </p:nvPr>
        </p:nvSpPr>
        <p:spPr>
          <a:xfrm>
            <a:off x="467544" y="1862261"/>
            <a:ext cx="8540750" cy="762000"/>
          </a:xfrm>
          <a:noFill/>
        </p:spPr>
        <p:txBody>
          <a:bodyPr anchor="b">
            <a:normAutofit/>
          </a:bodyPr>
          <a:lstStyle/>
          <a:p>
            <a:pPr eaLnBrk="1" hangingPunct="1"/>
            <a:r>
              <a:rPr lang="en-US" altLang="zh-CN" sz="3200" dirty="0"/>
              <a:t>Bezier</a:t>
            </a:r>
            <a:r>
              <a:rPr lang="zh-CN" altLang="en-US" sz="3200" dirty="0"/>
              <a:t>曲线的特性</a:t>
            </a:r>
            <a:endParaRPr lang="zh-CN" altLang="zh-CN" sz="3200" dirty="0"/>
          </a:p>
        </p:txBody>
      </p:sp>
      <p:sp>
        <p:nvSpPr>
          <p:cNvPr id="36867" name="Rectangle 2">
            <a:extLst>
              <a:ext uri="{FF2B5EF4-FFF2-40B4-BE49-F238E27FC236}">
                <a16:creationId xmlns:a16="http://schemas.microsoft.com/office/drawing/2014/main" id="{20B7B4D0-4E73-488B-B42D-E1314826CE3A}"/>
              </a:ext>
            </a:extLst>
          </p:cNvPr>
          <p:cNvSpPr>
            <a:spLocks noGrp="1" noRot="1" noChangeArrowheads="1"/>
          </p:cNvSpPr>
          <p:nvPr>
            <p:ph type="body" sz="half" idx="1"/>
          </p:nvPr>
        </p:nvSpPr>
        <p:spPr>
          <a:xfrm>
            <a:off x="467544" y="2822637"/>
            <a:ext cx="8012113" cy="1282700"/>
          </a:xfrm>
        </p:spPr>
        <p:txBody>
          <a:bodyPr>
            <a:normAutofit fontScale="77500" lnSpcReduction="20000"/>
          </a:bodyPr>
          <a:lstStyle/>
          <a:p>
            <a:pPr eaLnBrk="1" hangingPunct="1"/>
            <a:r>
              <a:rPr lang="en-US" altLang="zh-CN" sz="3000" dirty="0"/>
              <a:t>Bezier</a:t>
            </a:r>
            <a:r>
              <a:rPr lang="zh-CN" altLang="en-US" sz="3000" dirty="0"/>
              <a:t>曲线总是落在控制点的凸壳内</a:t>
            </a:r>
          </a:p>
          <a:p>
            <a:pPr eaLnBrk="1" hangingPunct="1">
              <a:buFont typeface="Wingdings" panose="05000000000000000000" pitchFamily="2" charset="2"/>
              <a:buNone/>
            </a:pPr>
            <a:r>
              <a:rPr lang="zh-CN" altLang="en-US" sz="3000" dirty="0"/>
              <a:t>   保证了曲线沿控制点的平稳前进</a:t>
            </a:r>
            <a:r>
              <a:rPr lang="zh-CN" altLang="zh-CN" sz="2800" b="0" dirty="0"/>
              <a:t>                   </a:t>
            </a:r>
            <a:endParaRPr lang="zh-CN" altLang="zh-CN" sz="3000" dirty="0"/>
          </a:p>
        </p:txBody>
      </p:sp>
      <p:graphicFrame>
        <p:nvGraphicFramePr>
          <p:cNvPr id="36868" name="Object 10">
            <a:extLst>
              <a:ext uri="{FF2B5EF4-FFF2-40B4-BE49-F238E27FC236}">
                <a16:creationId xmlns:a16="http://schemas.microsoft.com/office/drawing/2014/main" id="{5F3FC7CE-9336-444B-A434-E08776898D24}"/>
              </a:ext>
            </a:extLst>
          </p:cNvPr>
          <p:cNvGraphicFramePr>
            <a:graphicFrameLocks noGrp="1" noChangeAspect="1"/>
          </p:cNvGraphicFramePr>
          <p:nvPr>
            <p:ph sz="half" idx="2"/>
          </p:nvPr>
        </p:nvGraphicFramePr>
        <p:xfrm>
          <a:off x="2484438" y="4005263"/>
          <a:ext cx="2827337" cy="1060450"/>
        </p:xfrm>
        <a:graphic>
          <a:graphicData uri="http://schemas.openxmlformats.org/presentationml/2006/ole">
            <mc:AlternateContent xmlns:mc="http://schemas.openxmlformats.org/markup-compatibility/2006">
              <mc:Choice xmlns:v="urn:schemas-microsoft-com:vml" Requires="v">
                <p:oleObj spid="_x0000_s8222" name="公式" r:id="rId3" imgW="1016000" imgH="381000" progId="Equation.3">
                  <p:embed/>
                </p:oleObj>
              </mc:Choice>
              <mc:Fallback>
                <p:oleObj name="公式" r:id="rId3" imgW="1016000" imgH="381000" progId="Equation.3">
                  <p:embed/>
                  <p:pic>
                    <p:nvPicPr>
                      <p:cNvPr id="36868" name="Object 10">
                        <a:extLst>
                          <a:ext uri="{FF2B5EF4-FFF2-40B4-BE49-F238E27FC236}">
                            <a16:creationId xmlns:a16="http://schemas.microsoft.com/office/drawing/2014/main" id="{5F3FC7CE-9336-444B-A434-E08776898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4005263"/>
                        <a:ext cx="2827337"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2">
            <a:extLst>
              <a:ext uri="{FF2B5EF4-FFF2-40B4-BE49-F238E27FC236}">
                <a16:creationId xmlns:a16="http://schemas.microsoft.com/office/drawing/2014/main" id="{C1137930-D307-4B6E-BD40-5E3258DCA091}"/>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E9D56032-70CB-4EB1-9FCE-A08BF248DAC5}"/>
              </a:ext>
            </a:extLst>
          </p:cNvPr>
          <p:cNvSpPr>
            <a:spLocks noGrp="1" noRot="1" noChangeArrowheads="1"/>
          </p:cNvSpPr>
          <p:nvPr>
            <p:ph type="body" idx="1"/>
          </p:nvPr>
        </p:nvSpPr>
        <p:spPr>
          <a:xfrm>
            <a:off x="755576" y="2852936"/>
            <a:ext cx="8154987" cy="4403725"/>
          </a:xfrm>
        </p:spPr>
        <p:txBody>
          <a:bodyPr>
            <a:normAutofit/>
          </a:bodyPr>
          <a:lstStyle/>
          <a:p>
            <a:pPr eaLnBrk="1" hangingPunct="1"/>
            <a:r>
              <a:rPr lang="zh-CN" altLang="en-US" sz="2400" dirty="0"/>
              <a:t>第一和最后一个控制点重合生成封闭</a:t>
            </a:r>
            <a:r>
              <a:rPr lang="zh-CN" altLang="zh-CN" sz="2400" dirty="0"/>
              <a:t>Bezier</a:t>
            </a:r>
            <a:r>
              <a:rPr lang="zh-CN" altLang="en-US" sz="2400" dirty="0"/>
              <a:t>曲线</a:t>
            </a:r>
          </a:p>
          <a:p>
            <a:pPr eaLnBrk="1" hangingPunct="1"/>
            <a:r>
              <a:rPr lang="zh-CN" altLang="en-US" sz="2400" dirty="0"/>
              <a:t>多个控制点位于同一位置会对该位置加以更多的权</a:t>
            </a:r>
          </a:p>
          <a:p>
            <a:pPr eaLnBrk="1" hangingPunct="1"/>
            <a:r>
              <a:rPr lang="zh-CN" altLang="en-US" sz="2400" dirty="0"/>
              <a:t>分段</a:t>
            </a:r>
            <a:r>
              <a:rPr lang="zh-CN" altLang="zh-CN" sz="2400" dirty="0"/>
              <a:t>Bezier</a:t>
            </a:r>
            <a:r>
              <a:rPr lang="zh-CN" altLang="en-US" sz="2400" dirty="0"/>
              <a:t>曲线</a:t>
            </a:r>
          </a:p>
          <a:p>
            <a:pPr lvl="1" eaLnBrk="1" hangingPunct="1"/>
            <a:r>
              <a:rPr lang="zh-CN" altLang="en-US" sz="2400" dirty="0"/>
              <a:t>零阶参数连续</a:t>
            </a:r>
            <a:r>
              <a:rPr lang="zh-CN" altLang="zh-CN" sz="2400" dirty="0"/>
              <a:t>Bezier</a:t>
            </a:r>
            <a:r>
              <a:rPr lang="zh-CN" altLang="en-US" sz="2400" dirty="0"/>
              <a:t>曲线的构造</a:t>
            </a:r>
          </a:p>
          <a:p>
            <a:pPr lvl="1" eaLnBrk="1" hangingPunct="1"/>
            <a:r>
              <a:rPr lang="zh-CN" altLang="en-US" sz="2400" dirty="0"/>
              <a:t>一阶参数连续</a:t>
            </a:r>
            <a:r>
              <a:rPr lang="zh-CN" altLang="zh-CN" sz="2400" dirty="0"/>
              <a:t>Bezier</a:t>
            </a:r>
            <a:r>
              <a:rPr lang="zh-CN" altLang="en-US" sz="2400" dirty="0"/>
              <a:t>曲线的构造</a:t>
            </a:r>
            <a:r>
              <a:rPr lang="zh-CN" altLang="zh-CN" sz="2400" dirty="0"/>
              <a:t> </a:t>
            </a:r>
          </a:p>
        </p:txBody>
      </p:sp>
      <p:sp>
        <p:nvSpPr>
          <p:cNvPr id="37891" name="Rectangle 5">
            <a:extLst>
              <a:ext uri="{FF2B5EF4-FFF2-40B4-BE49-F238E27FC236}">
                <a16:creationId xmlns:a16="http://schemas.microsoft.com/office/drawing/2014/main" id="{F599EE52-A291-46D2-9E35-8950A5F0B8A3}"/>
              </a:ext>
            </a:extLst>
          </p:cNvPr>
          <p:cNvSpPr>
            <a:spLocks noGrp="1" noChangeArrowheads="1"/>
          </p:cNvSpPr>
          <p:nvPr>
            <p:ph type="title"/>
          </p:nvPr>
        </p:nvSpPr>
        <p:spPr>
          <a:xfrm>
            <a:off x="251520" y="1862668"/>
            <a:ext cx="6934200" cy="798513"/>
          </a:xfrm>
          <a:noFill/>
        </p:spPr>
        <p:txBody>
          <a:bodyPr anchor="b">
            <a:normAutofit/>
          </a:bodyPr>
          <a:lstStyle/>
          <a:p>
            <a:pPr eaLnBrk="1" hangingPunct="1"/>
            <a:r>
              <a:rPr lang="zh-CN" altLang="zh-CN" sz="3200" dirty="0">
                <a:latin typeface="Arial" panose="020B0604020202020204" pitchFamily="34" charset="0"/>
              </a:rPr>
              <a:t>使用Bezier曲线的设计技术</a:t>
            </a:r>
          </a:p>
        </p:txBody>
      </p:sp>
      <p:sp>
        <p:nvSpPr>
          <p:cNvPr id="4" name="Rectangle 2">
            <a:extLst>
              <a:ext uri="{FF2B5EF4-FFF2-40B4-BE49-F238E27FC236}">
                <a16:creationId xmlns:a16="http://schemas.microsoft.com/office/drawing/2014/main" id="{026AF7DF-EBD3-4D50-B76F-D45C07379DEE}"/>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1">
            <a:extLst>
              <a:ext uri="{FF2B5EF4-FFF2-40B4-BE49-F238E27FC236}">
                <a16:creationId xmlns:a16="http://schemas.microsoft.com/office/drawing/2014/main" id="{C0D6FA57-7B12-41C4-AD89-7CBEC5129805}"/>
              </a:ext>
            </a:extLst>
          </p:cNvPr>
          <p:cNvSpPr>
            <a:spLocks noGrp="1" noChangeArrowheads="1"/>
          </p:cNvSpPr>
          <p:nvPr>
            <p:ph type="title"/>
          </p:nvPr>
        </p:nvSpPr>
        <p:spPr>
          <a:xfrm>
            <a:off x="983705" y="2054521"/>
            <a:ext cx="5815012" cy="738188"/>
          </a:xfrm>
          <a:noFill/>
        </p:spPr>
        <p:txBody>
          <a:bodyPr anchor="b">
            <a:normAutofit fontScale="90000"/>
          </a:bodyPr>
          <a:lstStyle/>
          <a:p>
            <a:pPr eaLnBrk="1" hangingPunct="1"/>
            <a:r>
              <a:rPr lang="zh-CN" altLang="zh-CN" sz="4000" dirty="0">
                <a:latin typeface="方正黑体" pitchFamily="34" charset="-122"/>
              </a:rPr>
              <a:t>Bezier曲线</a:t>
            </a:r>
          </a:p>
        </p:txBody>
      </p:sp>
      <p:grpSp>
        <p:nvGrpSpPr>
          <p:cNvPr id="38915" name="Group 51">
            <a:extLst>
              <a:ext uri="{FF2B5EF4-FFF2-40B4-BE49-F238E27FC236}">
                <a16:creationId xmlns:a16="http://schemas.microsoft.com/office/drawing/2014/main" id="{D1843F7D-ECB6-47D0-B6AB-9CFED8DF26CC}"/>
              </a:ext>
            </a:extLst>
          </p:cNvPr>
          <p:cNvGrpSpPr>
            <a:grpSpLocks/>
          </p:cNvGrpSpPr>
          <p:nvPr/>
        </p:nvGrpSpPr>
        <p:grpSpPr bwMode="auto">
          <a:xfrm>
            <a:off x="1844278" y="2521297"/>
            <a:ext cx="3879850" cy="3355975"/>
            <a:chOff x="1461" y="1140"/>
            <a:chExt cx="1831" cy="1752"/>
          </a:xfrm>
        </p:grpSpPr>
        <p:sp>
          <p:nvSpPr>
            <p:cNvPr id="38916" name="Freeform 5">
              <a:extLst>
                <a:ext uri="{FF2B5EF4-FFF2-40B4-BE49-F238E27FC236}">
                  <a16:creationId xmlns:a16="http://schemas.microsoft.com/office/drawing/2014/main" id="{D950A20C-482C-45BF-A2B2-8A7209B54DF1}"/>
                </a:ext>
              </a:extLst>
            </p:cNvPr>
            <p:cNvSpPr>
              <a:spLocks/>
            </p:cNvSpPr>
            <p:nvPr/>
          </p:nvSpPr>
          <p:spPr bwMode="auto">
            <a:xfrm>
              <a:off x="2045" y="1872"/>
              <a:ext cx="693" cy="692"/>
            </a:xfrm>
            <a:custGeom>
              <a:avLst/>
              <a:gdLst>
                <a:gd name="T0" fmla="*/ 207 w 608"/>
                <a:gd name="T1" fmla="*/ 757 h 560"/>
                <a:gd name="T2" fmla="*/ 21 w 608"/>
                <a:gd name="T3" fmla="*/ 318 h 560"/>
                <a:gd name="T4" fmla="*/ 333 w 608"/>
                <a:gd name="T5" fmla="*/ 25 h 560"/>
                <a:gd name="T6" fmla="*/ 769 w 608"/>
                <a:gd name="T7" fmla="*/ 171 h 560"/>
                <a:gd name="T8" fmla="*/ 457 w 608"/>
                <a:gd name="T9" fmla="*/ 757 h 560"/>
                <a:gd name="T10" fmla="*/ 207 w 608"/>
                <a:gd name="T11" fmla="*/ 757 h 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8" h="560">
                  <a:moveTo>
                    <a:pt x="160" y="496"/>
                  </a:moveTo>
                  <a:cubicBezTo>
                    <a:pt x="104" y="448"/>
                    <a:pt x="0" y="288"/>
                    <a:pt x="16" y="208"/>
                  </a:cubicBezTo>
                  <a:cubicBezTo>
                    <a:pt x="32" y="128"/>
                    <a:pt x="160" y="32"/>
                    <a:pt x="256" y="16"/>
                  </a:cubicBezTo>
                  <a:cubicBezTo>
                    <a:pt x="352" y="0"/>
                    <a:pt x="576" y="32"/>
                    <a:pt x="592" y="112"/>
                  </a:cubicBezTo>
                  <a:cubicBezTo>
                    <a:pt x="608" y="192"/>
                    <a:pt x="416" y="432"/>
                    <a:pt x="352" y="496"/>
                  </a:cubicBezTo>
                  <a:cubicBezTo>
                    <a:pt x="288" y="560"/>
                    <a:pt x="216" y="544"/>
                    <a:pt x="160" y="496"/>
                  </a:cubicBezTo>
                  <a:close/>
                </a:path>
              </a:pathLst>
            </a:custGeom>
            <a:noFill/>
            <a:ln w="762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nvGrpSpPr>
            <p:cNvPr id="38917" name="Group 42">
              <a:extLst>
                <a:ext uri="{FF2B5EF4-FFF2-40B4-BE49-F238E27FC236}">
                  <a16:creationId xmlns:a16="http://schemas.microsoft.com/office/drawing/2014/main" id="{A54ABA0B-F2FA-4F82-9CC8-817ABDE4D44D}"/>
                </a:ext>
              </a:extLst>
            </p:cNvPr>
            <p:cNvGrpSpPr>
              <a:grpSpLocks/>
            </p:cNvGrpSpPr>
            <p:nvPr/>
          </p:nvGrpSpPr>
          <p:grpSpPr bwMode="auto">
            <a:xfrm>
              <a:off x="1773" y="1386"/>
              <a:ext cx="1203" cy="1206"/>
              <a:chOff x="528" y="1136"/>
              <a:chExt cx="1056" cy="976"/>
            </a:xfrm>
          </p:grpSpPr>
          <p:sp>
            <p:nvSpPr>
              <p:cNvPr id="38930" name="Line 6">
                <a:extLst>
                  <a:ext uri="{FF2B5EF4-FFF2-40B4-BE49-F238E27FC236}">
                    <a16:creationId xmlns:a16="http://schemas.microsoft.com/office/drawing/2014/main" id="{6F3BCBA3-7808-4676-B5F1-4A246F92E5DC}"/>
                  </a:ext>
                </a:extLst>
              </p:cNvPr>
              <p:cNvSpPr>
                <a:spLocks noChangeShapeType="1"/>
              </p:cNvSpPr>
              <p:nvPr/>
            </p:nvSpPr>
            <p:spPr bwMode="auto">
              <a:xfrm>
                <a:off x="528" y="2096"/>
                <a:ext cx="1056" cy="16"/>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38931" name="Line 7">
                <a:extLst>
                  <a:ext uri="{FF2B5EF4-FFF2-40B4-BE49-F238E27FC236}">
                    <a16:creationId xmlns:a16="http://schemas.microsoft.com/office/drawing/2014/main" id="{4020A7E0-0816-4064-99FF-52EAB9DEF026}"/>
                  </a:ext>
                </a:extLst>
              </p:cNvPr>
              <p:cNvSpPr>
                <a:spLocks noChangeShapeType="1"/>
              </p:cNvSpPr>
              <p:nvPr/>
            </p:nvSpPr>
            <p:spPr bwMode="auto">
              <a:xfrm>
                <a:off x="528" y="1568"/>
                <a:ext cx="0" cy="528"/>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38932" name="Line 8">
                <a:extLst>
                  <a:ext uri="{FF2B5EF4-FFF2-40B4-BE49-F238E27FC236}">
                    <a16:creationId xmlns:a16="http://schemas.microsoft.com/office/drawing/2014/main" id="{1AB60B08-C712-44D8-9C44-D01882B035EE}"/>
                  </a:ext>
                </a:extLst>
              </p:cNvPr>
              <p:cNvSpPr>
                <a:spLocks noChangeShapeType="1"/>
              </p:cNvSpPr>
              <p:nvPr/>
            </p:nvSpPr>
            <p:spPr bwMode="auto">
              <a:xfrm flipV="1">
                <a:off x="528" y="1136"/>
                <a:ext cx="1008" cy="432"/>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38933" name="Line 9">
                <a:extLst>
                  <a:ext uri="{FF2B5EF4-FFF2-40B4-BE49-F238E27FC236}">
                    <a16:creationId xmlns:a16="http://schemas.microsoft.com/office/drawing/2014/main" id="{005C6D1D-909E-4093-98D5-5446F87353DD}"/>
                  </a:ext>
                </a:extLst>
              </p:cNvPr>
              <p:cNvSpPr>
                <a:spLocks noChangeShapeType="1"/>
              </p:cNvSpPr>
              <p:nvPr/>
            </p:nvSpPr>
            <p:spPr bwMode="auto">
              <a:xfrm>
                <a:off x="1536" y="1136"/>
                <a:ext cx="0" cy="96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sp>
          <p:nvSpPr>
            <p:cNvPr id="38918" name="Text Box 10">
              <a:extLst>
                <a:ext uri="{FF2B5EF4-FFF2-40B4-BE49-F238E27FC236}">
                  <a16:creationId xmlns:a16="http://schemas.microsoft.com/office/drawing/2014/main" id="{56A57394-A9E0-4AE0-AC19-4CC2190312B4}"/>
                </a:ext>
              </a:extLst>
            </p:cNvPr>
            <p:cNvSpPr txBox="1">
              <a:spLocks noChangeArrowheads="1"/>
            </p:cNvSpPr>
            <p:nvPr/>
          </p:nvSpPr>
          <p:spPr bwMode="auto">
            <a:xfrm>
              <a:off x="1461" y="2398"/>
              <a:ext cx="20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latin typeface="Times New Roman" panose="02020603050405020304" pitchFamily="18" charset="0"/>
                </a:rPr>
                <a:t>p1</a:t>
              </a:r>
            </a:p>
          </p:txBody>
        </p:sp>
        <p:sp>
          <p:nvSpPr>
            <p:cNvPr id="38919" name="Text Box 12">
              <a:extLst>
                <a:ext uri="{FF2B5EF4-FFF2-40B4-BE49-F238E27FC236}">
                  <a16:creationId xmlns:a16="http://schemas.microsoft.com/office/drawing/2014/main" id="{86ADFE5D-A1EF-41E7-B334-064A22306F9F}"/>
                </a:ext>
              </a:extLst>
            </p:cNvPr>
            <p:cNvSpPr txBox="1">
              <a:spLocks noChangeArrowheads="1"/>
            </p:cNvSpPr>
            <p:nvPr/>
          </p:nvSpPr>
          <p:spPr bwMode="auto">
            <a:xfrm>
              <a:off x="3090" y="2436"/>
              <a:ext cx="20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latin typeface="Times New Roman" panose="02020603050405020304" pitchFamily="18" charset="0"/>
                </a:rPr>
                <a:t>p4</a:t>
              </a:r>
            </a:p>
          </p:txBody>
        </p:sp>
        <p:sp>
          <p:nvSpPr>
            <p:cNvPr id="38920" name="Text Box 13">
              <a:extLst>
                <a:ext uri="{FF2B5EF4-FFF2-40B4-BE49-F238E27FC236}">
                  <a16:creationId xmlns:a16="http://schemas.microsoft.com/office/drawing/2014/main" id="{1F9A61FD-CAE2-4421-8A04-90A502369169}"/>
                </a:ext>
              </a:extLst>
            </p:cNvPr>
            <p:cNvSpPr txBox="1">
              <a:spLocks noChangeArrowheads="1"/>
            </p:cNvSpPr>
            <p:nvPr/>
          </p:nvSpPr>
          <p:spPr bwMode="auto">
            <a:xfrm>
              <a:off x="1506" y="1630"/>
              <a:ext cx="20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latin typeface="Times New Roman" panose="02020603050405020304" pitchFamily="18" charset="0"/>
                </a:rPr>
                <a:t>p2</a:t>
              </a:r>
              <a:endParaRPr kumimoji="1" lang="en-US" altLang="zh-CN" sz="3200">
                <a:latin typeface="Times New Roman" panose="02020603050405020304" pitchFamily="18" charset="0"/>
              </a:endParaRPr>
            </a:p>
          </p:txBody>
        </p:sp>
        <p:sp>
          <p:nvSpPr>
            <p:cNvPr id="38921" name="Text Box 14">
              <a:extLst>
                <a:ext uri="{FF2B5EF4-FFF2-40B4-BE49-F238E27FC236}">
                  <a16:creationId xmlns:a16="http://schemas.microsoft.com/office/drawing/2014/main" id="{75C05B97-126D-4783-9EE8-85E0767D01A5}"/>
                </a:ext>
              </a:extLst>
            </p:cNvPr>
            <p:cNvSpPr txBox="1">
              <a:spLocks noChangeArrowheads="1"/>
            </p:cNvSpPr>
            <p:nvPr/>
          </p:nvSpPr>
          <p:spPr bwMode="auto">
            <a:xfrm>
              <a:off x="3090" y="1140"/>
              <a:ext cx="20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latin typeface="Times New Roman" panose="02020603050405020304" pitchFamily="18" charset="0"/>
                </a:rPr>
                <a:t>p3</a:t>
              </a:r>
            </a:p>
          </p:txBody>
        </p:sp>
        <p:grpSp>
          <p:nvGrpSpPr>
            <p:cNvPr id="38922" name="Group 49">
              <a:extLst>
                <a:ext uri="{FF2B5EF4-FFF2-40B4-BE49-F238E27FC236}">
                  <a16:creationId xmlns:a16="http://schemas.microsoft.com/office/drawing/2014/main" id="{19F7268D-F409-45F8-BA72-109B3DA2FF3A}"/>
                </a:ext>
              </a:extLst>
            </p:cNvPr>
            <p:cNvGrpSpPr>
              <a:grpSpLocks/>
            </p:cNvGrpSpPr>
            <p:nvPr/>
          </p:nvGrpSpPr>
          <p:grpSpPr bwMode="auto">
            <a:xfrm>
              <a:off x="1680" y="1296"/>
              <a:ext cx="1296" cy="1596"/>
              <a:chOff x="1680" y="1296"/>
              <a:chExt cx="1296" cy="1596"/>
            </a:xfrm>
          </p:grpSpPr>
          <p:sp>
            <p:nvSpPr>
              <p:cNvPr id="38924" name="Text Box 11">
                <a:extLst>
                  <a:ext uri="{FF2B5EF4-FFF2-40B4-BE49-F238E27FC236}">
                    <a16:creationId xmlns:a16="http://schemas.microsoft.com/office/drawing/2014/main" id="{234834A9-C4A6-4753-8C39-6CE1338D3BB0}"/>
                  </a:ext>
                </a:extLst>
              </p:cNvPr>
              <p:cNvSpPr txBox="1">
                <a:spLocks noChangeArrowheads="1"/>
              </p:cNvSpPr>
              <p:nvPr/>
            </p:nvSpPr>
            <p:spPr bwMode="auto">
              <a:xfrm>
                <a:off x="2133" y="2638"/>
                <a:ext cx="20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latin typeface="Times New Roman" panose="02020603050405020304" pitchFamily="18" charset="0"/>
                  </a:rPr>
                  <a:t>p0</a:t>
                </a:r>
              </a:p>
            </p:txBody>
          </p:sp>
          <p:sp>
            <p:nvSpPr>
              <p:cNvPr id="38925" name="Oval 43">
                <a:extLst>
                  <a:ext uri="{FF2B5EF4-FFF2-40B4-BE49-F238E27FC236}">
                    <a16:creationId xmlns:a16="http://schemas.microsoft.com/office/drawing/2014/main" id="{C7D97636-56E8-4CD6-8F0B-93BADF5C6682}"/>
                  </a:ext>
                </a:extLst>
              </p:cNvPr>
              <p:cNvSpPr>
                <a:spLocks noChangeArrowheads="1"/>
              </p:cNvSpPr>
              <p:nvPr/>
            </p:nvSpPr>
            <p:spPr bwMode="auto">
              <a:xfrm>
                <a:off x="1680" y="249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6" name="Oval 44">
                <a:extLst>
                  <a:ext uri="{FF2B5EF4-FFF2-40B4-BE49-F238E27FC236}">
                    <a16:creationId xmlns:a16="http://schemas.microsoft.com/office/drawing/2014/main" id="{82694756-0D98-48CE-B078-096B6170ED11}"/>
                  </a:ext>
                </a:extLst>
              </p:cNvPr>
              <p:cNvSpPr>
                <a:spLocks noChangeArrowheads="1"/>
              </p:cNvSpPr>
              <p:nvPr/>
            </p:nvSpPr>
            <p:spPr bwMode="auto">
              <a:xfrm>
                <a:off x="1680" y="1824"/>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7" name="Oval 45">
                <a:extLst>
                  <a:ext uri="{FF2B5EF4-FFF2-40B4-BE49-F238E27FC236}">
                    <a16:creationId xmlns:a16="http://schemas.microsoft.com/office/drawing/2014/main" id="{795815E5-6E10-4F63-AEE3-CB60EAEB9DDD}"/>
                  </a:ext>
                </a:extLst>
              </p:cNvPr>
              <p:cNvSpPr>
                <a:spLocks noChangeArrowheads="1"/>
              </p:cNvSpPr>
              <p:nvPr/>
            </p:nvSpPr>
            <p:spPr bwMode="auto">
              <a:xfrm>
                <a:off x="2832" y="129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8" name="Oval 46">
                <a:extLst>
                  <a:ext uri="{FF2B5EF4-FFF2-40B4-BE49-F238E27FC236}">
                    <a16:creationId xmlns:a16="http://schemas.microsoft.com/office/drawing/2014/main" id="{AFF7983D-875D-4277-AACD-EA2FC68BA25E}"/>
                  </a:ext>
                </a:extLst>
              </p:cNvPr>
              <p:cNvSpPr>
                <a:spLocks noChangeArrowheads="1"/>
              </p:cNvSpPr>
              <p:nvPr/>
            </p:nvSpPr>
            <p:spPr bwMode="auto">
              <a:xfrm>
                <a:off x="2832" y="249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9" name="Oval 47">
                <a:extLst>
                  <a:ext uri="{FF2B5EF4-FFF2-40B4-BE49-F238E27FC236}">
                    <a16:creationId xmlns:a16="http://schemas.microsoft.com/office/drawing/2014/main" id="{37E75863-D686-40E4-82CE-1344A18B30FC}"/>
                  </a:ext>
                </a:extLst>
              </p:cNvPr>
              <p:cNvSpPr>
                <a:spLocks noChangeArrowheads="1"/>
              </p:cNvSpPr>
              <p:nvPr/>
            </p:nvSpPr>
            <p:spPr bwMode="auto">
              <a:xfrm>
                <a:off x="2256" y="249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8923" name="Text Box 48">
              <a:extLst>
                <a:ext uri="{FF2B5EF4-FFF2-40B4-BE49-F238E27FC236}">
                  <a16:creationId xmlns:a16="http://schemas.microsoft.com/office/drawing/2014/main" id="{6B8864EA-DB31-4330-8E2D-F88B8622536E}"/>
                </a:ext>
              </a:extLst>
            </p:cNvPr>
            <p:cNvSpPr txBox="1">
              <a:spLocks noChangeArrowheads="1"/>
            </p:cNvSpPr>
            <p:nvPr/>
          </p:nvSpPr>
          <p:spPr bwMode="auto">
            <a:xfrm>
              <a:off x="2427" y="2628"/>
              <a:ext cx="31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zh-CN" sz="3200" b="1">
                  <a:latin typeface="Times New Roman" panose="02020603050405020304" pitchFamily="18" charset="0"/>
                </a:rPr>
                <a:t>=</a:t>
              </a:r>
              <a:r>
                <a:rPr kumimoji="1" lang="en-US" altLang="zh-CN" sz="3200" b="1">
                  <a:latin typeface="Times New Roman" panose="02020603050405020304" pitchFamily="18" charset="0"/>
                </a:rPr>
                <a:t>p5</a:t>
              </a:r>
            </a:p>
          </p:txBody>
        </p:sp>
      </p:grpSp>
      <p:sp>
        <p:nvSpPr>
          <p:cNvPr id="22" name="Rectangle 2">
            <a:extLst>
              <a:ext uri="{FF2B5EF4-FFF2-40B4-BE49-F238E27FC236}">
                <a16:creationId xmlns:a16="http://schemas.microsoft.com/office/drawing/2014/main" id="{BD2B3B95-DDAF-409B-9FCD-DBE541C0B89E}"/>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3">
            <a:extLst>
              <a:ext uri="{FF2B5EF4-FFF2-40B4-BE49-F238E27FC236}">
                <a16:creationId xmlns:a16="http://schemas.microsoft.com/office/drawing/2014/main" id="{F8146343-38B0-4799-A2B3-CCD0902D94F8}"/>
              </a:ext>
            </a:extLst>
          </p:cNvPr>
          <p:cNvSpPr>
            <a:spLocks noGrp="1" noChangeArrowheads="1"/>
          </p:cNvSpPr>
          <p:nvPr>
            <p:ph type="title"/>
          </p:nvPr>
        </p:nvSpPr>
        <p:spPr>
          <a:xfrm>
            <a:off x="1403648" y="2029160"/>
            <a:ext cx="5815012" cy="738187"/>
          </a:xfrm>
          <a:noFill/>
        </p:spPr>
        <p:txBody>
          <a:bodyPr anchor="b">
            <a:normAutofit fontScale="90000"/>
          </a:bodyPr>
          <a:lstStyle/>
          <a:p>
            <a:pPr eaLnBrk="1" hangingPunct="1"/>
            <a:r>
              <a:rPr lang="zh-CN" altLang="zh-CN" sz="4000" dirty="0"/>
              <a:t>Bezier曲线</a:t>
            </a:r>
          </a:p>
        </p:txBody>
      </p:sp>
      <p:grpSp>
        <p:nvGrpSpPr>
          <p:cNvPr id="39939" name="Group 49">
            <a:extLst>
              <a:ext uri="{FF2B5EF4-FFF2-40B4-BE49-F238E27FC236}">
                <a16:creationId xmlns:a16="http://schemas.microsoft.com/office/drawing/2014/main" id="{38A48B7C-85E9-49CB-BF11-8C7B54864CAD}"/>
              </a:ext>
            </a:extLst>
          </p:cNvPr>
          <p:cNvGrpSpPr>
            <a:grpSpLocks/>
          </p:cNvGrpSpPr>
          <p:nvPr/>
        </p:nvGrpSpPr>
        <p:grpSpPr bwMode="auto">
          <a:xfrm>
            <a:off x="2267744" y="3068960"/>
            <a:ext cx="4857750" cy="2735262"/>
            <a:chOff x="839" y="1584"/>
            <a:chExt cx="3060" cy="1723"/>
          </a:xfrm>
        </p:grpSpPr>
        <p:grpSp>
          <p:nvGrpSpPr>
            <p:cNvPr id="39940" name="Group 46">
              <a:extLst>
                <a:ext uri="{FF2B5EF4-FFF2-40B4-BE49-F238E27FC236}">
                  <a16:creationId xmlns:a16="http://schemas.microsoft.com/office/drawing/2014/main" id="{BA335594-E02E-4D9C-8A00-95AC8346749A}"/>
                </a:ext>
              </a:extLst>
            </p:cNvPr>
            <p:cNvGrpSpPr>
              <a:grpSpLocks/>
            </p:cNvGrpSpPr>
            <p:nvPr/>
          </p:nvGrpSpPr>
          <p:grpSpPr bwMode="auto">
            <a:xfrm>
              <a:off x="1816" y="1715"/>
              <a:ext cx="1650" cy="1428"/>
              <a:chOff x="2022" y="1690"/>
              <a:chExt cx="1488" cy="1152"/>
            </a:xfrm>
          </p:grpSpPr>
          <p:sp>
            <p:nvSpPr>
              <p:cNvPr id="39951" name="Line 14">
                <a:extLst>
                  <a:ext uri="{FF2B5EF4-FFF2-40B4-BE49-F238E27FC236}">
                    <a16:creationId xmlns:a16="http://schemas.microsoft.com/office/drawing/2014/main" id="{A60A216E-60A5-4661-93EA-A1AA58435A7E}"/>
                  </a:ext>
                </a:extLst>
              </p:cNvPr>
              <p:cNvSpPr>
                <a:spLocks noChangeShapeType="1"/>
              </p:cNvSpPr>
              <p:nvPr/>
            </p:nvSpPr>
            <p:spPr bwMode="auto">
              <a:xfrm flipV="1">
                <a:off x="2022" y="1690"/>
                <a:ext cx="96" cy="1104"/>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39952" name="Line 15">
                <a:extLst>
                  <a:ext uri="{FF2B5EF4-FFF2-40B4-BE49-F238E27FC236}">
                    <a16:creationId xmlns:a16="http://schemas.microsoft.com/office/drawing/2014/main" id="{A5ED758F-6454-4627-9E5A-950EED9745E9}"/>
                  </a:ext>
                </a:extLst>
              </p:cNvPr>
              <p:cNvSpPr>
                <a:spLocks noChangeShapeType="1"/>
              </p:cNvSpPr>
              <p:nvPr/>
            </p:nvSpPr>
            <p:spPr bwMode="auto">
              <a:xfrm>
                <a:off x="2118" y="1690"/>
                <a:ext cx="1200" cy="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39953" name="Line 16">
                <a:extLst>
                  <a:ext uri="{FF2B5EF4-FFF2-40B4-BE49-F238E27FC236}">
                    <a16:creationId xmlns:a16="http://schemas.microsoft.com/office/drawing/2014/main" id="{E1060B65-A3A5-41A5-9D50-498383FFEE34}"/>
                  </a:ext>
                </a:extLst>
              </p:cNvPr>
              <p:cNvSpPr>
                <a:spLocks noChangeShapeType="1"/>
              </p:cNvSpPr>
              <p:nvPr/>
            </p:nvSpPr>
            <p:spPr bwMode="auto">
              <a:xfrm>
                <a:off x="3318" y="1690"/>
                <a:ext cx="192" cy="1152"/>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sp>
          <p:nvSpPr>
            <p:cNvPr id="39941" name="Freeform 36">
              <a:extLst>
                <a:ext uri="{FF2B5EF4-FFF2-40B4-BE49-F238E27FC236}">
                  <a16:creationId xmlns:a16="http://schemas.microsoft.com/office/drawing/2014/main" id="{9CAE4B7B-8858-4F2C-A5CB-B651401D9F19}"/>
                </a:ext>
              </a:extLst>
            </p:cNvPr>
            <p:cNvSpPr>
              <a:spLocks/>
            </p:cNvSpPr>
            <p:nvPr/>
          </p:nvSpPr>
          <p:spPr bwMode="auto">
            <a:xfrm>
              <a:off x="1809" y="1884"/>
              <a:ext cx="1650" cy="1247"/>
            </a:xfrm>
            <a:custGeom>
              <a:avLst/>
              <a:gdLst>
                <a:gd name="T0" fmla="*/ 0 w 1488"/>
                <a:gd name="T1" fmla="*/ 1546 h 1006"/>
                <a:gd name="T2" fmla="*/ 817 w 1488"/>
                <a:gd name="T3" fmla="*/ 0 h 1006"/>
                <a:gd name="T4" fmla="*/ 1830 w 1488"/>
                <a:gd name="T5" fmla="*/ 1546 h 1006"/>
                <a:gd name="T6" fmla="*/ 0 60000 65536"/>
                <a:gd name="T7" fmla="*/ 0 60000 65536"/>
                <a:gd name="T8" fmla="*/ 0 60000 65536"/>
              </a:gdLst>
              <a:ahLst/>
              <a:cxnLst>
                <a:cxn ang="T6">
                  <a:pos x="T0" y="T1"/>
                </a:cxn>
                <a:cxn ang="T7">
                  <a:pos x="T2" y="T3"/>
                </a:cxn>
                <a:cxn ang="T8">
                  <a:pos x="T4" y="T5"/>
                </a:cxn>
              </a:cxnLst>
              <a:rect l="0" t="0" r="r" b="b"/>
              <a:pathLst>
                <a:path w="1488" h="1006">
                  <a:moveTo>
                    <a:pt x="0" y="1006"/>
                  </a:moveTo>
                  <a:cubicBezTo>
                    <a:pt x="111" y="838"/>
                    <a:pt x="417" y="0"/>
                    <a:pt x="665" y="0"/>
                  </a:cubicBezTo>
                  <a:cubicBezTo>
                    <a:pt x="913" y="0"/>
                    <a:pt x="1317" y="797"/>
                    <a:pt x="1488" y="1006"/>
                  </a:cubicBezTo>
                </a:path>
              </a:pathLst>
            </a:custGeom>
            <a:noFill/>
            <a:ln w="76200" cap="flat" cmpd="sng">
              <a:solidFill>
                <a:schemeClr val="accent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Text Box 17">
              <a:extLst>
                <a:ext uri="{FF2B5EF4-FFF2-40B4-BE49-F238E27FC236}">
                  <a16:creationId xmlns:a16="http://schemas.microsoft.com/office/drawing/2014/main" id="{94B1189E-2B30-4267-8E1C-29DCD0CB0EFC}"/>
                </a:ext>
              </a:extLst>
            </p:cNvPr>
            <p:cNvSpPr txBox="1">
              <a:spLocks noChangeArrowheads="1"/>
            </p:cNvSpPr>
            <p:nvPr/>
          </p:nvSpPr>
          <p:spPr bwMode="auto">
            <a:xfrm>
              <a:off x="1436" y="3033"/>
              <a:ext cx="28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latin typeface="Tahoma" panose="020B0604030504040204" pitchFamily="34" charset="0"/>
                </a:rPr>
                <a:t>p0</a:t>
              </a:r>
            </a:p>
          </p:txBody>
        </p:sp>
        <p:sp>
          <p:nvSpPr>
            <p:cNvPr id="39943" name="Oval 37">
              <a:extLst>
                <a:ext uri="{FF2B5EF4-FFF2-40B4-BE49-F238E27FC236}">
                  <a16:creationId xmlns:a16="http://schemas.microsoft.com/office/drawing/2014/main" id="{84720724-5471-4AB1-B742-608CB7858904}"/>
                </a:ext>
              </a:extLst>
            </p:cNvPr>
            <p:cNvSpPr>
              <a:spLocks noChangeArrowheads="1"/>
            </p:cNvSpPr>
            <p:nvPr/>
          </p:nvSpPr>
          <p:spPr bwMode="auto">
            <a:xfrm>
              <a:off x="1703" y="3012"/>
              <a:ext cx="160" cy="17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4" name="Oval 38">
              <a:extLst>
                <a:ext uri="{FF2B5EF4-FFF2-40B4-BE49-F238E27FC236}">
                  <a16:creationId xmlns:a16="http://schemas.microsoft.com/office/drawing/2014/main" id="{C194053E-7236-452F-8A0F-F42E36B4272A}"/>
                </a:ext>
              </a:extLst>
            </p:cNvPr>
            <p:cNvSpPr>
              <a:spLocks noChangeArrowheads="1"/>
            </p:cNvSpPr>
            <p:nvPr/>
          </p:nvSpPr>
          <p:spPr bwMode="auto">
            <a:xfrm>
              <a:off x="1863" y="1584"/>
              <a:ext cx="159" cy="17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5" name="Oval 39">
              <a:extLst>
                <a:ext uri="{FF2B5EF4-FFF2-40B4-BE49-F238E27FC236}">
                  <a16:creationId xmlns:a16="http://schemas.microsoft.com/office/drawing/2014/main" id="{D9EB727B-33C3-4A6D-9370-EB6E5033899C}"/>
                </a:ext>
              </a:extLst>
            </p:cNvPr>
            <p:cNvSpPr>
              <a:spLocks noChangeArrowheads="1"/>
            </p:cNvSpPr>
            <p:nvPr/>
          </p:nvSpPr>
          <p:spPr bwMode="auto">
            <a:xfrm>
              <a:off x="3140" y="1584"/>
              <a:ext cx="159" cy="17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6" name="Oval 40">
              <a:extLst>
                <a:ext uri="{FF2B5EF4-FFF2-40B4-BE49-F238E27FC236}">
                  <a16:creationId xmlns:a16="http://schemas.microsoft.com/office/drawing/2014/main" id="{664798B5-B3FB-4D18-97E9-7ED9C5F739C1}"/>
                </a:ext>
              </a:extLst>
            </p:cNvPr>
            <p:cNvSpPr>
              <a:spLocks noChangeArrowheads="1"/>
            </p:cNvSpPr>
            <p:nvPr/>
          </p:nvSpPr>
          <p:spPr bwMode="auto">
            <a:xfrm>
              <a:off x="3352" y="3012"/>
              <a:ext cx="160" cy="17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7" name="Text Box 41">
              <a:extLst>
                <a:ext uri="{FF2B5EF4-FFF2-40B4-BE49-F238E27FC236}">
                  <a16:creationId xmlns:a16="http://schemas.microsoft.com/office/drawing/2014/main" id="{EAF4865B-3268-4666-BABF-771CE86D607A}"/>
                </a:ext>
              </a:extLst>
            </p:cNvPr>
            <p:cNvSpPr txBox="1">
              <a:spLocks noChangeArrowheads="1"/>
            </p:cNvSpPr>
            <p:nvPr/>
          </p:nvSpPr>
          <p:spPr bwMode="auto">
            <a:xfrm>
              <a:off x="839" y="1616"/>
              <a:ext cx="88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a:latin typeface="Tahoma" panose="020B0604030504040204" pitchFamily="34" charset="0"/>
                </a:rPr>
                <a:t>p</a:t>
              </a:r>
              <a:r>
                <a:rPr kumimoji="1" lang="en-US" altLang="zh-CN" sz="2800" b="1">
                  <a:latin typeface="Tahoma" panose="020B0604030504040204" pitchFamily="34" charset="0"/>
                </a:rPr>
                <a:t>1 </a:t>
              </a:r>
              <a:r>
                <a:rPr kumimoji="1" lang="zh-CN" altLang="zh-CN" sz="2800" b="1">
                  <a:latin typeface="Tahoma" panose="020B0604030504040204" pitchFamily="34" charset="0"/>
                </a:rPr>
                <a:t>=</a:t>
              </a:r>
              <a:r>
                <a:rPr kumimoji="1" lang="en-US" altLang="zh-CN" sz="2800" b="1">
                  <a:latin typeface="Tahoma" panose="020B0604030504040204" pitchFamily="34" charset="0"/>
                </a:rPr>
                <a:t> p2</a:t>
              </a:r>
            </a:p>
          </p:txBody>
        </p:sp>
        <p:sp>
          <p:nvSpPr>
            <p:cNvPr id="39948" name="Text Box 42">
              <a:extLst>
                <a:ext uri="{FF2B5EF4-FFF2-40B4-BE49-F238E27FC236}">
                  <a16:creationId xmlns:a16="http://schemas.microsoft.com/office/drawing/2014/main" id="{FC7EA62D-AFF0-4FAC-8D93-CCD02986A9F4}"/>
                </a:ext>
              </a:extLst>
            </p:cNvPr>
            <p:cNvSpPr txBox="1">
              <a:spLocks noChangeArrowheads="1"/>
            </p:cNvSpPr>
            <p:nvPr/>
          </p:nvSpPr>
          <p:spPr bwMode="auto">
            <a:xfrm>
              <a:off x="3421" y="1632"/>
              <a:ext cx="373" cy="269"/>
            </a:xfrm>
            <a:prstGeom prst="rect">
              <a:avLst/>
            </a:prstGeom>
            <a:noFill/>
            <a:ln>
              <a:noFill/>
            </a:ln>
            <a:effectLst/>
            <a:extLst>
              <a:ext uri="{909E8E84-426E-40DD-AFC4-6F175D3DCCD1}">
                <a14:hiddenFill xmlns:a14="http://schemas.microsoft.com/office/drawing/2010/main">
                  <a:solidFill>
                    <a:srgbClr val="1E2E5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solidFill>
                    <a:srgbClr val="FF0000"/>
                  </a:solidFill>
                  <a:latin typeface="Tahoma" panose="020B0604030504040204" pitchFamily="34" charset="0"/>
                </a:rPr>
                <a:t>p3</a:t>
              </a:r>
            </a:p>
          </p:txBody>
        </p:sp>
        <p:sp>
          <p:nvSpPr>
            <p:cNvPr id="39949" name="Text Box 43">
              <a:extLst>
                <a:ext uri="{FF2B5EF4-FFF2-40B4-BE49-F238E27FC236}">
                  <a16:creationId xmlns:a16="http://schemas.microsoft.com/office/drawing/2014/main" id="{033FEFD5-F14F-46DA-AFE4-E21BBBD5BD73}"/>
                </a:ext>
              </a:extLst>
            </p:cNvPr>
            <p:cNvSpPr txBox="1">
              <a:spLocks noChangeArrowheads="1"/>
            </p:cNvSpPr>
            <p:nvPr/>
          </p:nvSpPr>
          <p:spPr bwMode="auto">
            <a:xfrm>
              <a:off x="3614" y="3038"/>
              <a:ext cx="285" cy="269"/>
            </a:xfrm>
            <a:prstGeom prst="rect">
              <a:avLst/>
            </a:prstGeom>
            <a:noFill/>
            <a:ln>
              <a:noFill/>
            </a:ln>
            <a:effectLst/>
            <a:extLst>
              <a:ext uri="{909E8E84-426E-40DD-AFC4-6F175D3DCCD1}">
                <a14:hiddenFill xmlns:a14="http://schemas.microsoft.com/office/drawing/2010/main">
                  <a:solidFill>
                    <a:srgbClr val="1E2E5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solidFill>
                    <a:srgbClr val="FF0000"/>
                  </a:solidFill>
                  <a:latin typeface="Tahoma" panose="020B0604030504040204" pitchFamily="34" charset="0"/>
                </a:rPr>
                <a:t>p4</a:t>
              </a:r>
            </a:p>
          </p:txBody>
        </p:sp>
        <p:sp>
          <p:nvSpPr>
            <p:cNvPr id="39950" name="Freeform 13">
              <a:extLst>
                <a:ext uri="{FF2B5EF4-FFF2-40B4-BE49-F238E27FC236}">
                  <a16:creationId xmlns:a16="http://schemas.microsoft.com/office/drawing/2014/main" id="{21AA8E7E-4791-406C-B670-05A7293CF44F}"/>
                </a:ext>
              </a:extLst>
            </p:cNvPr>
            <p:cNvSpPr>
              <a:spLocks/>
            </p:cNvSpPr>
            <p:nvPr/>
          </p:nvSpPr>
          <p:spPr bwMode="auto">
            <a:xfrm>
              <a:off x="1816" y="1785"/>
              <a:ext cx="1650" cy="1358"/>
            </a:xfrm>
            <a:custGeom>
              <a:avLst/>
              <a:gdLst>
                <a:gd name="T0" fmla="*/ 0 w 1488"/>
                <a:gd name="T1" fmla="*/ 1683 h 1096"/>
                <a:gd name="T2" fmla="*/ 295 w 1488"/>
                <a:gd name="T3" fmla="*/ 209 h 1096"/>
                <a:gd name="T4" fmla="*/ 767 w 1488"/>
                <a:gd name="T5" fmla="*/ 430 h 1096"/>
                <a:gd name="T6" fmla="*/ 1830 w 1488"/>
                <a:gd name="T7" fmla="*/ 1683 h 10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1096">
                  <a:moveTo>
                    <a:pt x="0" y="1096"/>
                  </a:moveTo>
                  <a:cubicBezTo>
                    <a:pt x="68" y="684"/>
                    <a:pt x="136" y="272"/>
                    <a:pt x="240" y="136"/>
                  </a:cubicBezTo>
                  <a:cubicBezTo>
                    <a:pt x="344" y="0"/>
                    <a:pt x="416" y="120"/>
                    <a:pt x="624" y="280"/>
                  </a:cubicBezTo>
                  <a:cubicBezTo>
                    <a:pt x="832" y="440"/>
                    <a:pt x="1160" y="768"/>
                    <a:pt x="1488" y="1096"/>
                  </a:cubicBezTo>
                </a:path>
              </a:pathLst>
            </a:custGeom>
            <a:noFill/>
            <a:ln w="762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sp>
        <p:nvSpPr>
          <p:cNvPr id="18" name="Rectangle 2">
            <a:extLst>
              <a:ext uri="{FF2B5EF4-FFF2-40B4-BE49-F238E27FC236}">
                <a16:creationId xmlns:a16="http://schemas.microsoft.com/office/drawing/2014/main" id="{46990823-573D-4405-AAB6-056CC960D2CB}"/>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2">
            <a:extLst>
              <a:ext uri="{FF2B5EF4-FFF2-40B4-BE49-F238E27FC236}">
                <a16:creationId xmlns:a16="http://schemas.microsoft.com/office/drawing/2014/main" id="{18DEE9BD-1D3F-4440-B061-42694BCF475F}"/>
              </a:ext>
            </a:extLst>
          </p:cNvPr>
          <p:cNvSpPr>
            <a:spLocks noGrp="1" noChangeArrowheads="1"/>
          </p:cNvSpPr>
          <p:nvPr>
            <p:ph type="title"/>
          </p:nvPr>
        </p:nvSpPr>
        <p:spPr>
          <a:xfrm>
            <a:off x="688179" y="2029619"/>
            <a:ext cx="5815013" cy="738187"/>
          </a:xfrm>
          <a:noFill/>
        </p:spPr>
        <p:txBody>
          <a:bodyPr anchor="b">
            <a:normAutofit fontScale="90000"/>
          </a:bodyPr>
          <a:lstStyle/>
          <a:p>
            <a:pPr eaLnBrk="1" hangingPunct="1"/>
            <a:r>
              <a:rPr lang="zh-CN" altLang="zh-CN" sz="4000" dirty="0"/>
              <a:t>Bezier曲线</a:t>
            </a:r>
          </a:p>
        </p:txBody>
      </p:sp>
      <p:grpSp>
        <p:nvGrpSpPr>
          <p:cNvPr id="40963" name="Group 41">
            <a:extLst>
              <a:ext uri="{FF2B5EF4-FFF2-40B4-BE49-F238E27FC236}">
                <a16:creationId xmlns:a16="http://schemas.microsoft.com/office/drawing/2014/main" id="{D769AC79-DA91-45F5-9857-619E94CACB98}"/>
              </a:ext>
            </a:extLst>
          </p:cNvPr>
          <p:cNvGrpSpPr>
            <a:grpSpLocks/>
          </p:cNvGrpSpPr>
          <p:nvPr/>
        </p:nvGrpSpPr>
        <p:grpSpPr bwMode="auto">
          <a:xfrm>
            <a:off x="989806" y="2832099"/>
            <a:ext cx="7164387" cy="3405188"/>
            <a:chOff x="573" y="1152"/>
            <a:chExt cx="4513" cy="2145"/>
          </a:xfrm>
        </p:grpSpPr>
        <p:grpSp>
          <p:nvGrpSpPr>
            <p:cNvPr id="40964" name="Group 38">
              <a:extLst>
                <a:ext uri="{FF2B5EF4-FFF2-40B4-BE49-F238E27FC236}">
                  <a16:creationId xmlns:a16="http://schemas.microsoft.com/office/drawing/2014/main" id="{FEEC83FD-569D-448B-B7E3-2BF8C95AE863}"/>
                </a:ext>
              </a:extLst>
            </p:cNvPr>
            <p:cNvGrpSpPr>
              <a:grpSpLocks/>
            </p:cNvGrpSpPr>
            <p:nvPr/>
          </p:nvGrpSpPr>
          <p:grpSpPr bwMode="auto">
            <a:xfrm>
              <a:off x="864" y="1872"/>
              <a:ext cx="3888" cy="960"/>
              <a:chOff x="864" y="1488"/>
              <a:chExt cx="3888" cy="960"/>
            </a:xfrm>
          </p:grpSpPr>
          <p:sp>
            <p:nvSpPr>
              <p:cNvPr id="40988" name="Freeform 10">
                <a:extLst>
                  <a:ext uri="{FF2B5EF4-FFF2-40B4-BE49-F238E27FC236}">
                    <a16:creationId xmlns:a16="http://schemas.microsoft.com/office/drawing/2014/main" id="{0EE0E13D-0231-4FA3-BBD6-EFE9D6637DF6}"/>
                  </a:ext>
                </a:extLst>
              </p:cNvPr>
              <p:cNvSpPr>
                <a:spLocks/>
              </p:cNvSpPr>
              <p:nvPr/>
            </p:nvSpPr>
            <p:spPr bwMode="auto">
              <a:xfrm>
                <a:off x="864" y="1488"/>
                <a:ext cx="3888" cy="912"/>
              </a:xfrm>
              <a:custGeom>
                <a:avLst/>
                <a:gdLst>
                  <a:gd name="T0" fmla="*/ 0 w 3888"/>
                  <a:gd name="T1" fmla="*/ 392 h 912"/>
                  <a:gd name="T2" fmla="*/ 960 w 3888"/>
                  <a:gd name="T3" fmla="*/ 8 h 912"/>
                  <a:gd name="T4" fmla="*/ 1488 w 3888"/>
                  <a:gd name="T5" fmla="*/ 344 h 912"/>
                  <a:gd name="T6" fmla="*/ 1920 w 3888"/>
                  <a:gd name="T7" fmla="*/ 680 h 912"/>
                  <a:gd name="T8" fmla="*/ 2640 w 3888"/>
                  <a:gd name="T9" fmla="*/ 872 h 912"/>
                  <a:gd name="T10" fmla="*/ 3888 w 3888"/>
                  <a:gd name="T11" fmla="*/ 440 h 9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88" h="912">
                    <a:moveTo>
                      <a:pt x="0" y="392"/>
                    </a:moveTo>
                    <a:cubicBezTo>
                      <a:pt x="356" y="204"/>
                      <a:pt x="712" y="16"/>
                      <a:pt x="960" y="8"/>
                    </a:cubicBezTo>
                    <a:cubicBezTo>
                      <a:pt x="1208" y="0"/>
                      <a:pt x="1328" y="232"/>
                      <a:pt x="1488" y="344"/>
                    </a:cubicBezTo>
                    <a:cubicBezTo>
                      <a:pt x="1648" y="456"/>
                      <a:pt x="1728" y="592"/>
                      <a:pt x="1920" y="680"/>
                    </a:cubicBezTo>
                    <a:cubicBezTo>
                      <a:pt x="2112" y="768"/>
                      <a:pt x="2312" y="912"/>
                      <a:pt x="2640" y="872"/>
                    </a:cubicBezTo>
                    <a:cubicBezTo>
                      <a:pt x="2968" y="832"/>
                      <a:pt x="3428" y="636"/>
                      <a:pt x="3888" y="440"/>
                    </a:cubicBezTo>
                  </a:path>
                </a:pathLst>
              </a:custGeom>
              <a:noFill/>
              <a:ln w="762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40989" name="Rectangle 37">
                <a:extLst>
                  <a:ext uri="{FF2B5EF4-FFF2-40B4-BE49-F238E27FC236}">
                    <a16:creationId xmlns:a16="http://schemas.microsoft.com/office/drawing/2014/main" id="{1E6D56AF-31A4-4A41-A354-845E40B8605E}"/>
                  </a:ext>
                </a:extLst>
              </p:cNvPr>
              <p:cNvSpPr>
                <a:spLocks noChangeArrowheads="1"/>
              </p:cNvSpPr>
              <p:nvPr/>
            </p:nvSpPr>
            <p:spPr bwMode="auto">
              <a:xfrm>
                <a:off x="2448" y="1536"/>
                <a:ext cx="2304" cy="912"/>
              </a:xfrm>
              <a:prstGeom prst="rect">
                <a:avLst/>
              </a:prstGeom>
              <a:noFill/>
              <a:ln>
                <a:noFill/>
              </a:ln>
              <a:effectLst/>
              <a:extLst>
                <a:ext uri="{909E8E84-426E-40DD-AFC4-6F175D3DCCD1}">
                  <a14:hiddenFill xmlns:a14="http://schemas.microsoft.com/office/drawing/2010/main">
                    <a:solidFill>
                      <a:srgbClr val="1E2E5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0965" name="Group 34">
              <a:extLst>
                <a:ext uri="{FF2B5EF4-FFF2-40B4-BE49-F238E27FC236}">
                  <a16:creationId xmlns:a16="http://schemas.microsoft.com/office/drawing/2014/main" id="{8D0D91B6-69AF-4966-82A9-6515CEA16258}"/>
                </a:ext>
              </a:extLst>
            </p:cNvPr>
            <p:cNvGrpSpPr>
              <a:grpSpLocks/>
            </p:cNvGrpSpPr>
            <p:nvPr/>
          </p:nvGrpSpPr>
          <p:grpSpPr bwMode="auto">
            <a:xfrm>
              <a:off x="864" y="1488"/>
              <a:ext cx="3888" cy="1440"/>
              <a:chOff x="864" y="1488"/>
              <a:chExt cx="3888" cy="1440"/>
            </a:xfrm>
          </p:grpSpPr>
          <p:sp>
            <p:nvSpPr>
              <p:cNvPr id="40984" name="Line 11">
                <a:extLst>
                  <a:ext uri="{FF2B5EF4-FFF2-40B4-BE49-F238E27FC236}">
                    <a16:creationId xmlns:a16="http://schemas.microsoft.com/office/drawing/2014/main" id="{717A1EFA-DBC6-44CE-A520-D9DD455F0F6E}"/>
                  </a:ext>
                </a:extLst>
              </p:cNvPr>
              <p:cNvSpPr>
                <a:spLocks noChangeShapeType="1"/>
              </p:cNvSpPr>
              <p:nvPr/>
            </p:nvSpPr>
            <p:spPr bwMode="auto">
              <a:xfrm flipV="1">
                <a:off x="864" y="1488"/>
                <a:ext cx="960" cy="816"/>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40985" name="Line 12">
                <a:extLst>
                  <a:ext uri="{FF2B5EF4-FFF2-40B4-BE49-F238E27FC236}">
                    <a16:creationId xmlns:a16="http://schemas.microsoft.com/office/drawing/2014/main" id="{5CA4A2B8-5B66-4384-8BEE-BCA1C611E744}"/>
                  </a:ext>
                </a:extLst>
              </p:cNvPr>
              <p:cNvSpPr>
                <a:spLocks noChangeShapeType="1"/>
              </p:cNvSpPr>
              <p:nvPr/>
            </p:nvSpPr>
            <p:spPr bwMode="auto">
              <a:xfrm>
                <a:off x="1824" y="1488"/>
                <a:ext cx="1056" cy="144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40986" name="Line 13">
                <a:extLst>
                  <a:ext uri="{FF2B5EF4-FFF2-40B4-BE49-F238E27FC236}">
                    <a16:creationId xmlns:a16="http://schemas.microsoft.com/office/drawing/2014/main" id="{5814FC4F-636C-4889-99B5-FF64887DE61B}"/>
                  </a:ext>
                </a:extLst>
              </p:cNvPr>
              <p:cNvSpPr>
                <a:spLocks noChangeShapeType="1"/>
              </p:cNvSpPr>
              <p:nvPr/>
            </p:nvSpPr>
            <p:spPr bwMode="auto">
              <a:xfrm>
                <a:off x="2880" y="2928"/>
                <a:ext cx="1344" cy="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40987" name="Line 14">
                <a:extLst>
                  <a:ext uri="{FF2B5EF4-FFF2-40B4-BE49-F238E27FC236}">
                    <a16:creationId xmlns:a16="http://schemas.microsoft.com/office/drawing/2014/main" id="{ED155D8B-78A6-4503-BA0B-ACEF2A995269}"/>
                  </a:ext>
                </a:extLst>
              </p:cNvPr>
              <p:cNvSpPr>
                <a:spLocks noChangeShapeType="1"/>
              </p:cNvSpPr>
              <p:nvPr/>
            </p:nvSpPr>
            <p:spPr bwMode="auto">
              <a:xfrm flipV="1">
                <a:off x="4224" y="2352"/>
                <a:ext cx="528" cy="576"/>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sp>
          <p:nvSpPr>
            <p:cNvPr id="40966" name="Text Box 18">
              <a:extLst>
                <a:ext uri="{FF2B5EF4-FFF2-40B4-BE49-F238E27FC236}">
                  <a16:creationId xmlns:a16="http://schemas.microsoft.com/office/drawing/2014/main" id="{2938997A-C26F-4D4D-9BEA-775956BA127E}"/>
                </a:ext>
              </a:extLst>
            </p:cNvPr>
            <p:cNvSpPr txBox="1">
              <a:spLocks noChangeArrowheads="1"/>
            </p:cNvSpPr>
            <p:nvPr/>
          </p:nvSpPr>
          <p:spPr bwMode="auto">
            <a:xfrm>
              <a:off x="2064" y="2362"/>
              <a:ext cx="301" cy="230"/>
            </a:xfrm>
            <a:prstGeom prst="rect">
              <a:avLst/>
            </a:prstGeom>
            <a:noFill/>
            <a:ln>
              <a:noFill/>
            </a:ln>
            <a:effectLst/>
            <a:extLst>
              <a:ext uri="{909E8E84-426E-40DD-AFC4-6F175D3DCCD1}">
                <a14:hiddenFill xmlns:a14="http://schemas.microsoft.com/office/drawing/2010/main">
                  <a:solidFill>
                    <a:srgbClr val="1E2E5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latin typeface="Tahoma" panose="020B0604030504040204" pitchFamily="34" charset="0"/>
                </a:rPr>
                <a:t>P0'</a:t>
              </a:r>
              <a:endParaRPr kumimoji="1" lang="en-US" altLang="zh-CN" sz="3600" b="1">
                <a:latin typeface="Tahoma" panose="020B0604030504040204" pitchFamily="34" charset="0"/>
              </a:endParaRPr>
            </a:p>
          </p:txBody>
        </p:sp>
        <p:grpSp>
          <p:nvGrpSpPr>
            <p:cNvPr id="40967" name="Group 33">
              <a:extLst>
                <a:ext uri="{FF2B5EF4-FFF2-40B4-BE49-F238E27FC236}">
                  <a16:creationId xmlns:a16="http://schemas.microsoft.com/office/drawing/2014/main" id="{693259D7-9451-46F4-B5F3-D408B333A7DD}"/>
                </a:ext>
              </a:extLst>
            </p:cNvPr>
            <p:cNvGrpSpPr>
              <a:grpSpLocks/>
            </p:cNvGrpSpPr>
            <p:nvPr/>
          </p:nvGrpSpPr>
          <p:grpSpPr bwMode="auto">
            <a:xfrm>
              <a:off x="573" y="1152"/>
              <a:ext cx="4301" cy="2112"/>
              <a:chOff x="573" y="1152"/>
              <a:chExt cx="4301" cy="2112"/>
            </a:xfrm>
          </p:grpSpPr>
          <p:sp>
            <p:nvSpPr>
              <p:cNvPr id="40972" name="Text Box 15">
                <a:extLst>
                  <a:ext uri="{FF2B5EF4-FFF2-40B4-BE49-F238E27FC236}">
                    <a16:creationId xmlns:a16="http://schemas.microsoft.com/office/drawing/2014/main" id="{E94FDCDC-09B0-41E6-8CFE-40212490C618}"/>
                  </a:ext>
                </a:extLst>
              </p:cNvPr>
              <p:cNvSpPr txBox="1">
                <a:spLocks noChangeArrowheads="1"/>
              </p:cNvSpPr>
              <p:nvPr/>
            </p:nvSpPr>
            <p:spPr bwMode="auto">
              <a:xfrm>
                <a:off x="573" y="2256"/>
                <a:ext cx="243"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latin typeface="Tahoma" panose="020B0604030504040204" pitchFamily="34" charset="0"/>
                  </a:rPr>
                  <a:t>p0</a:t>
                </a:r>
                <a:endParaRPr kumimoji="1" lang="en-US" altLang="zh-CN" sz="3600" b="1">
                  <a:latin typeface="Tahoma" panose="020B0604030504040204" pitchFamily="34" charset="0"/>
                </a:endParaRPr>
              </a:p>
            </p:txBody>
          </p:sp>
          <p:sp>
            <p:nvSpPr>
              <p:cNvPr id="40973" name="Text Box 16">
                <a:extLst>
                  <a:ext uri="{FF2B5EF4-FFF2-40B4-BE49-F238E27FC236}">
                    <a16:creationId xmlns:a16="http://schemas.microsoft.com/office/drawing/2014/main" id="{3379F811-01FA-4243-B775-5D33035F7732}"/>
                  </a:ext>
                </a:extLst>
              </p:cNvPr>
              <p:cNvSpPr txBox="1">
                <a:spLocks noChangeArrowheads="1"/>
              </p:cNvSpPr>
              <p:nvPr/>
            </p:nvSpPr>
            <p:spPr bwMode="auto">
              <a:xfrm>
                <a:off x="1824" y="1152"/>
                <a:ext cx="243"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latin typeface="Tahoma" panose="020B0604030504040204" pitchFamily="34" charset="0"/>
                  </a:rPr>
                  <a:t>p1</a:t>
                </a:r>
                <a:endParaRPr kumimoji="1" lang="en-US" altLang="zh-CN" sz="3600" b="1">
                  <a:latin typeface="Tahoma" panose="020B0604030504040204" pitchFamily="34" charset="0"/>
                </a:endParaRPr>
              </a:p>
            </p:txBody>
          </p:sp>
          <p:sp>
            <p:nvSpPr>
              <p:cNvPr id="40974" name="Text Box 17">
                <a:extLst>
                  <a:ext uri="{FF2B5EF4-FFF2-40B4-BE49-F238E27FC236}">
                    <a16:creationId xmlns:a16="http://schemas.microsoft.com/office/drawing/2014/main" id="{E9956823-EE5C-4439-BC82-9F798D3F0C97}"/>
                  </a:ext>
                </a:extLst>
              </p:cNvPr>
              <p:cNvSpPr txBox="1">
                <a:spLocks noChangeArrowheads="1"/>
              </p:cNvSpPr>
              <p:nvPr/>
            </p:nvSpPr>
            <p:spPr bwMode="auto">
              <a:xfrm>
                <a:off x="2544" y="2026"/>
                <a:ext cx="243"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latin typeface="Tahoma" panose="020B0604030504040204" pitchFamily="34" charset="0"/>
                  </a:rPr>
                  <a:t>p2</a:t>
                </a:r>
                <a:endParaRPr kumimoji="1" lang="en-US" altLang="zh-CN" sz="3600" b="1">
                  <a:latin typeface="Tahoma" panose="020B0604030504040204" pitchFamily="34" charset="0"/>
                </a:endParaRPr>
              </a:p>
            </p:txBody>
          </p:sp>
          <p:sp>
            <p:nvSpPr>
              <p:cNvPr id="40975" name="Oval 23">
                <a:extLst>
                  <a:ext uri="{FF2B5EF4-FFF2-40B4-BE49-F238E27FC236}">
                    <a16:creationId xmlns:a16="http://schemas.microsoft.com/office/drawing/2014/main" id="{F3057C98-BB6A-43F6-A007-7CC894E79909}"/>
                  </a:ext>
                </a:extLst>
              </p:cNvPr>
              <p:cNvSpPr>
                <a:spLocks noChangeArrowheads="1"/>
              </p:cNvSpPr>
              <p:nvPr/>
            </p:nvSpPr>
            <p:spPr bwMode="auto">
              <a:xfrm>
                <a:off x="816" y="220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76" name="Oval 24">
                <a:extLst>
                  <a:ext uri="{FF2B5EF4-FFF2-40B4-BE49-F238E27FC236}">
                    <a16:creationId xmlns:a16="http://schemas.microsoft.com/office/drawing/2014/main" id="{CBB51A7B-BEF2-4EB7-A279-075793F61A13}"/>
                  </a:ext>
                </a:extLst>
              </p:cNvPr>
              <p:cNvSpPr>
                <a:spLocks noChangeArrowheads="1"/>
              </p:cNvSpPr>
              <p:nvPr/>
            </p:nvSpPr>
            <p:spPr bwMode="auto">
              <a:xfrm>
                <a:off x="1728" y="14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77" name="Oval 25">
                <a:extLst>
                  <a:ext uri="{FF2B5EF4-FFF2-40B4-BE49-F238E27FC236}">
                    <a16:creationId xmlns:a16="http://schemas.microsoft.com/office/drawing/2014/main" id="{5F17518E-A879-4D61-9D4D-694A89C2E960}"/>
                  </a:ext>
                </a:extLst>
              </p:cNvPr>
              <p:cNvSpPr>
                <a:spLocks noChangeArrowheads="1"/>
              </p:cNvSpPr>
              <p:nvPr/>
            </p:nvSpPr>
            <p:spPr bwMode="auto">
              <a:xfrm>
                <a:off x="2352" y="225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78" name="Oval 26">
                <a:extLst>
                  <a:ext uri="{FF2B5EF4-FFF2-40B4-BE49-F238E27FC236}">
                    <a16:creationId xmlns:a16="http://schemas.microsoft.com/office/drawing/2014/main" id="{EC34E01B-47C5-4A57-810E-9DE15B015F52}"/>
                  </a:ext>
                </a:extLst>
              </p:cNvPr>
              <p:cNvSpPr>
                <a:spLocks noChangeArrowheads="1"/>
              </p:cNvSpPr>
              <p:nvPr/>
            </p:nvSpPr>
            <p:spPr bwMode="auto">
              <a:xfrm>
                <a:off x="2832" y="283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79" name="Oval 27">
                <a:extLst>
                  <a:ext uri="{FF2B5EF4-FFF2-40B4-BE49-F238E27FC236}">
                    <a16:creationId xmlns:a16="http://schemas.microsoft.com/office/drawing/2014/main" id="{413EAF65-B06C-4E6C-AA61-5EFA5C6DA713}"/>
                  </a:ext>
                </a:extLst>
              </p:cNvPr>
              <p:cNvSpPr>
                <a:spLocks noChangeArrowheads="1"/>
              </p:cNvSpPr>
              <p:nvPr/>
            </p:nvSpPr>
            <p:spPr bwMode="auto">
              <a:xfrm>
                <a:off x="4128" y="283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80" name="Oval 28">
                <a:extLst>
                  <a:ext uri="{FF2B5EF4-FFF2-40B4-BE49-F238E27FC236}">
                    <a16:creationId xmlns:a16="http://schemas.microsoft.com/office/drawing/2014/main" id="{9DEF740E-058E-4F2C-AE74-392FF88E2204}"/>
                  </a:ext>
                </a:extLst>
              </p:cNvPr>
              <p:cNvSpPr>
                <a:spLocks noChangeArrowheads="1"/>
              </p:cNvSpPr>
              <p:nvPr/>
            </p:nvSpPr>
            <p:spPr bwMode="auto">
              <a:xfrm>
                <a:off x="4656" y="225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81" name="Text Box 29">
                <a:extLst>
                  <a:ext uri="{FF2B5EF4-FFF2-40B4-BE49-F238E27FC236}">
                    <a16:creationId xmlns:a16="http://schemas.microsoft.com/office/drawing/2014/main" id="{9C8244FC-51E3-4ED2-894A-488BD377272B}"/>
                  </a:ext>
                </a:extLst>
              </p:cNvPr>
              <p:cNvSpPr txBox="1">
                <a:spLocks noChangeArrowheads="1"/>
              </p:cNvSpPr>
              <p:nvPr/>
            </p:nvSpPr>
            <p:spPr bwMode="auto">
              <a:xfrm>
                <a:off x="2905" y="2918"/>
                <a:ext cx="1"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en-US" altLang="zh-CN" sz="3600" b="1">
                  <a:latin typeface="Tahoma" panose="020B0604030504040204" pitchFamily="34" charset="0"/>
                </a:endParaRPr>
              </a:p>
            </p:txBody>
          </p:sp>
          <p:sp>
            <p:nvSpPr>
              <p:cNvPr id="40982" name="Text Box 31">
                <a:extLst>
                  <a:ext uri="{FF2B5EF4-FFF2-40B4-BE49-F238E27FC236}">
                    <a16:creationId xmlns:a16="http://schemas.microsoft.com/office/drawing/2014/main" id="{92F21B93-8335-49C0-A8A5-E66D2D725A85}"/>
                  </a:ext>
                </a:extLst>
              </p:cNvPr>
              <p:cNvSpPr txBox="1">
                <a:spLocks noChangeArrowheads="1"/>
              </p:cNvSpPr>
              <p:nvPr/>
            </p:nvSpPr>
            <p:spPr bwMode="auto">
              <a:xfrm>
                <a:off x="4873" y="1920"/>
                <a:ext cx="1"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en-US" altLang="zh-CN" sz="3600" b="1">
                  <a:latin typeface="Tahoma" panose="020B0604030504040204" pitchFamily="34" charset="0"/>
                </a:endParaRPr>
              </a:p>
            </p:txBody>
          </p:sp>
          <p:sp>
            <p:nvSpPr>
              <p:cNvPr id="40983" name="Text Box 32">
                <a:extLst>
                  <a:ext uri="{FF2B5EF4-FFF2-40B4-BE49-F238E27FC236}">
                    <a16:creationId xmlns:a16="http://schemas.microsoft.com/office/drawing/2014/main" id="{BB808473-3E92-4907-A77C-41FB52304D4F}"/>
                  </a:ext>
                </a:extLst>
              </p:cNvPr>
              <p:cNvSpPr txBox="1">
                <a:spLocks noChangeArrowheads="1"/>
              </p:cNvSpPr>
              <p:nvPr/>
            </p:nvSpPr>
            <p:spPr bwMode="auto">
              <a:xfrm>
                <a:off x="4486" y="2822"/>
                <a:ext cx="1"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en-US" altLang="zh-CN" sz="3600" b="1">
                  <a:latin typeface="Tahoma" panose="020B0604030504040204" pitchFamily="34" charset="0"/>
                </a:endParaRPr>
              </a:p>
            </p:txBody>
          </p:sp>
        </p:grpSp>
        <p:sp>
          <p:nvSpPr>
            <p:cNvPr id="40968" name="Text Box 19">
              <a:extLst>
                <a:ext uri="{FF2B5EF4-FFF2-40B4-BE49-F238E27FC236}">
                  <a16:creationId xmlns:a16="http://schemas.microsoft.com/office/drawing/2014/main" id="{3D1D2D37-E0C4-4FBD-8C7F-1016252AB77B}"/>
                </a:ext>
              </a:extLst>
            </p:cNvPr>
            <p:cNvSpPr txBox="1">
              <a:spLocks noChangeArrowheads="1"/>
            </p:cNvSpPr>
            <p:nvPr/>
          </p:nvSpPr>
          <p:spPr bwMode="auto">
            <a:xfrm>
              <a:off x="2744" y="3067"/>
              <a:ext cx="301" cy="230"/>
            </a:xfrm>
            <a:prstGeom prst="rect">
              <a:avLst/>
            </a:prstGeom>
            <a:noFill/>
            <a:ln>
              <a:noFill/>
            </a:ln>
            <a:effectLst/>
            <a:extLst>
              <a:ext uri="{909E8E84-426E-40DD-AFC4-6F175D3DCCD1}">
                <a14:hiddenFill xmlns:a14="http://schemas.microsoft.com/office/drawing/2010/main">
                  <a:solidFill>
                    <a:srgbClr val="1E2E5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latin typeface="Tahoma" panose="020B0604030504040204" pitchFamily="34" charset="0"/>
                </a:rPr>
                <a:t>P1'</a:t>
              </a:r>
              <a:endParaRPr kumimoji="1" lang="en-US" altLang="zh-CN" sz="3600" b="1">
                <a:latin typeface="Tahoma" panose="020B0604030504040204" pitchFamily="34" charset="0"/>
              </a:endParaRPr>
            </a:p>
          </p:txBody>
        </p:sp>
        <p:sp>
          <p:nvSpPr>
            <p:cNvPr id="40969" name="Text Box 20">
              <a:extLst>
                <a:ext uri="{FF2B5EF4-FFF2-40B4-BE49-F238E27FC236}">
                  <a16:creationId xmlns:a16="http://schemas.microsoft.com/office/drawing/2014/main" id="{506DE3AB-6188-4248-82FD-940D6A0DE1F6}"/>
                </a:ext>
              </a:extLst>
            </p:cNvPr>
            <p:cNvSpPr txBox="1">
              <a:spLocks noChangeArrowheads="1"/>
            </p:cNvSpPr>
            <p:nvPr/>
          </p:nvSpPr>
          <p:spPr bwMode="auto">
            <a:xfrm>
              <a:off x="4332" y="2976"/>
              <a:ext cx="301" cy="230"/>
            </a:xfrm>
            <a:prstGeom prst="rect">
              <a:avLst/>
            </a:prstGeom>
            <a:noFill/>
            <a:ln>
              <a:noFill/>
            </a:ln>
            <a:effectLst/>
            <a:extLst>
              <a:ext uri="{909E8E84-426E-40DD-AFC4-6F175D3DCCD1}">
                <a14:hiddenFill xmlns:a14="http://schemas.microsoft.com/office/drawing/2010/main">
                  <a:solidFill>
                    <a:srgbClr val="1E2E5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latin typeface="Tahoma" panose="020B0604030504040204" pitchFamily="34" charset="0"/>
                </a:rPr>
                <a:t>P2'</a:t>
              </a:r>
              <a:endParaRPr kumimoji="1" lang="en-US" altLang="zh-CN" sz="3600" b="1">
                <a:latin typeface="Tahoma" panose="020B0604030504040204" pitchFamily="34" charset="0"/>
              </a:endParaRPr>
            </a:p>
          </p:txBody>
        </p:sp>
        <p:sp>
          <p:nvSpPr>
            <p:cNvPr id="40970" name="Text Box 21">
              <a:extLst>
                <a:ext uri="{FF2B5EF4-FFF2-40B4-BE49-F238E27FC236}">
                  <a16:creationId xmlns:a16="http://schemas.microsoft.com/office/drawing/2014/main" id="{82CE930B-352D-49CA-A422-56F73E0E17EF}"/>
                </a:ext>
              </a:extLst>
            </p:cNvPr>
            <p:cNvSpPr txBox="1">
              <a:spLocks noChangeArrowheads="1"/>
            </p:cNvSpPr>
            <p:nvPr/>
          </p:nvSpPr>
          <p:spPr bwMode="auto">
            <a:xfrm>
              <a:off x="4785" y="1979"/>
              <a:ext cx="301" cy="230"/>
            </a:xfrm>
            <a:prstGeom prst="rect">
              <a:avLst/>
            </a:prstGeom>
            <a:noFill/>
            <a:ln>
              <a:noFill/>
            </a:ln>
            <a:effectLst/>
            <a:extLst>
              <a:ext uri="{909E8E84-426E-40DD-AFC4-6F175D3DCCD1}">
                <a14:hiddenFill xmlns:a14="http://schemas.microsoft.com/office/drawing/2010/main">
                  <a:solidFill>
                    <a:srgbClr val="1E2E5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latin typeface="Tahoma" panose="020B0604030504040204" pitchFamily="34" charset="0"/>
                </a:rPr>
                <a:t>P3'</a:t>
              </a:r>
              <a:endParaRPr kumimoji="1" lang="en-US" altLang="zh-CN" sz="3600" b="1">
                <a:latin typeface="Tahoma" panose="020B0604030504040204" pitchFamily="34" charset="0"/>
              </a:endParaRPr>
            </a:p>
          </p:txBody>
        </p:sp>
        <p:sp>
          <p:nvSpPr>
            <p:cNvPr id="40971" name="Freeform 35">
              <a:extLst>
                <a:ext uri="{FF2B5EF4-FFF2-40B4-BE49-F238E27FC236}">
                  <a16:creationId xmlns:a16="http://schemas.microsoft.com/office/drawing/2014/main" id="{A3DA8FCB-B7D3-4981-9F10-673D075F67EA}"/>
                </a:ext>
              </a:extLst>
            </p:cNvPr>
            <p:cNvSpPr>
              <a:spLocks/>
            </p:cNvSpPr>
            <p:nvPr/>
          </p:nvSpPr>
          <p:spPr bwMode="auto">
            <a:xfrm>
              <a:off x="864" y="1872"/>
              <a:ext cx="3888" cy="912"/>
            </a:xfrm>
            <a:custGeom>
              <a:avLst/>
              <a:gdLst>
                <a:gd name="T0" fmla="*/ 0 w 3888"/>
                <a:gd name="T1" fmla="*/ 392 h 912"/>
                <a:gd name="T2" fmla="*/ 960 w 3888"/>
                <a:gd name="T3" fmla="*/ 8 h 912"/>
                <a:gd name="T4" fmla="*/ 1488 w 3888"/>
                <a:gd name="T5" fmla="*/ 344 h 912"/>
                <a:gd name="T6" fmla="*/ 1920 w 3888"/>
                <a:gd name="T7" fmla="*/ 680 h 912"/>
                <a:gd name="T8" fmla="*/ 2640 w 3888"/>
                <a:gd name="T9" fmla="*/ 872 h 912"/>
                <a:gd name="T10" fmla="*/ 3888 w 3888"/>
                <a:gd name="T11" fmla="*/ 440 h 9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88" h="912">
                  <a:moveTo>
                    <a:pt x="0" y="392"/>
                  </a:moveTo>
                  <a:cubicBezTo>
                    <a:pt x="356" y="204"/>
                    <a:pt x="712" y="16"/>
                    <a:pt x="960" y="8"/>
                  </a:cubicBezTo>
                  <a:cubicBezTo>
                    <a:pt x="1208" y="0"/>
                    <a:pt x="1328" y="232"/>
                    <a:pt x="1488" y="344"/>
                  </a:cubicBezTo>
                  <a:cubicBezTo>
                    <a:pt x="1648" y="456"/>
                    <a:pt x="1728" y="592"/>
                    <a:pt x="1920" y="680"/>
                  </a:cubicBezTo>
                  <a:cubicBezTo>
                    <a:pt x="2112" y="768"/>
                    <a:pt x="2312" y="912"/>
                    <a:pt x="2640" y="872"/>
                  </a:cubicBezTo>
                  <a:cubicBezTo>
                    <a:pt x="2968" y="832"/>
                    <a:pt x="3428" y="636"/>
                    <a:pt x="3888" y="440"/>
                  </a:cubicBezTo>
                </a:path>
              </a:pathLst>
            </a:custGeom>
            <a:noFill/>
            <a:ln w="762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sp>
        <p:nvSpPr>
          <p:cNvPr id="30" name="Rectangle 2">
            <a:extLst>
              <a:ext uri="{FF2B5EF4-FFF2-40B4-BE49-F238E27FC236}">
                <a16:creationId xmlns:a16="http://schemas.microsoft.com/office/drawing/2014/main" id="{4B0164F1-BCB1-4D7A-9389-8794391C862A}"/>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050">
            <a:extLst>
              <a:ext uri="{FF2B5EF4-FFF2-40B4-BE49-F238E27FC236}">
                <a16:creationId xmlns:a16="http://schemas.microsoft.com/office/drawing/2014/main" id="{B3222DBE-7F5E-4DEA-A993-923313AA2D88}"/>
              </a:ext>
            </a:extLst>
          </p:cNvPr>
          <p:cNvSpPr>
            <a:spLocks noGrp="1" noRot="1" noChangeArrowheads="1"/>
          </p:cNvSpPr>
          <p:nvPr>
            <p:ph type="body" idx="1"/>
          </p:nvPr>
        </p:nvSpPr>
        <p:spPr>
          <a:xfrm>
            <a:off x="1187624" y="2371724"/>
            <a:ext cx="7278687" cy="4081463"/>
          </a:xfrm>
        </p:spPr>
        <p:txBody>
          <a:bodyPr/>
          <a:lstStyle/>
          <a:p>
            <a:pPr eaLnBrk="1" hangingPunct="1">
              <a:buFont typeface="Wingdings" panose="05000000000000000000" pitchFamily="2" charset="2"/>
              <a:buNone/>
            </a:pPr>
            <a:r>
              <a:rPr lang="zh-CN" altLang="zh-CN" sz="2400" dirty="0"/>
              <a:t>例：</a:t>
            </a:r>
            <a:r>
              <a:rPr lang="zh-CN" altLang="en-US" sz="2400" dirty="0"/>
              <a:t>三次</a:t>
            </a:r>
            <a:r>
              <a:rPr lang="en-US" altLang="zh-CN" sz="2400" dirty="0"/>
              <a:t>Bezier</a:t>
            </a:r>
            <a:r>
              <a:rPr lang="zh-CN" altLang="en-US" sz="2400" dirty="0"/>
              <a:t>曲线 </a:t>
            </a:r>
          </a:p>
          <a:p>
            <a:pPr lvl="1" eaLnBrk="1" hangingPunct="1"/>
            <a:r>
              <a:rPr lang="zh-CN" altLang="zh-CN" sz="2400" dirty="0"/>
              <a:t>由四个控制点生成</a:t>
            </a:r>
          </a:p>
          <a:p>
            <a:pPr lvl="1" eaLnBrk="1" hangingPunct="1"/>
            <a:r>
              <a:rPr lang="zh-CN" altLang="zh-CN" sz="2400" i="1" dirty="0"/>
              <a:t>BEZ</a:t>
            </a:r>
            <a:r>
              <a:rPr lang="zh-CN" altLang="zh-CN" sz="2400" baseline="-25000" dirty="0"/>
              <a:t>0,3</a:t>
            </a:r>
            <a:r>
              <a:rPr lang="zh-CN" altLang="zh-CN" sz="2400" dirty="0"/>
              <a:t>(u) = (1-u)</a:t>
            </a:r>
            <a:r>
              <a:rPr lang="zh-CN" altLang="zh-CN" sz="2400" baseline="30000" dirty="0"/>
              <a:t>3</a:t>
            </a:r>
          </a:p>
          <a:p>
            <a:pPr lvl="1" eaLnBrk="1" hangingPunct="1"/>
            <a:r>
              <a:rPr lang="zh-CN" altLang="zh-CN" sz="2400" i="1" dirty="0"/>
              <a:t>BEZ</a:t>
            </a:r>
            <a:r>
              <a:rPr lang="zh-CN" altLang="zh-CN" sz="2400" baseline="-25000" dirty="0"/>
              <a:t>1,3</a:t>
            </a:r>
            <a:r>
              <a:rPr lang="zh-CN" altLang="zh-CN" sz="2400" dirty="0"/>
              <a:t>(u) = 3u(1-u)</a:t>
            </a:r>
            <a:r>
              <a:rPr lang="zh-CN" altLang="zh-CN" sz="2400" baseline="30000" dirty="0"/>
              <a:t>2</a:t>
            </a:r>
          </a:p>
          <a:p>
            <a:pPr lvl="1" eaLnBrk="1" hangingPunct="1"/>
            <a:r>
              <a:rPr lang="zh-CN" altLang="zh-CN" sz="2400" i="1" dirty="0"/>
              <a:t>BEZ</a:t>
            </a:r>
            <a:r>
              <a:rPr lang="zh-CN" altLang="zh-CN" sz="2400" baseline="-25000" dirty="0"/>
              <a:t>2,3</a:t>
            </a:r>
            <a:r>
              <a:rPr lang="zh-CN" altLang="zh-CN" sz="2400" dirty="0"/>
              <a:t>(u) = 3u</a:t>
            </a:r>
            <a:r>
              <a:rPr lang="zh-CN" altLang="zh-CN" sz="2400" baseline="30000" dirty="0"/>
              <a:t>2</a:t>
            </a:r>
            <a:r>
              <a:rPr lang="zh-CN" altLang="zh-CN" sz="2400" dirty="0"/>
              <a:t>(1-u)</a:t>
            </a:r>
          </a:p>
          <a:p>
            <a:pPr lvl="1" eaLnBrk="1" hangingPunct="1"/>
            <a:r>
              <a:rPr lang="zh-CN" altLang="zh-CN" sz="2400" i="1" dirty="0"/>
              <a:t>BEZ</a:t>
            </a:r>
            <a:r>
              <a:rPr lang="zh-CN" altLang="zh-CN" sz="2400" baseline="-25000" dirty="0"/>
              <a:t>3,3</a:t>
            </a:r>
            <a:r>
              <a:rPr lang="zh-CN" altLang="zh-CN" sz="2400" dirty="0"/>
              <a:t>(u) = u</a:t>
            </a:r>
            <a:r>
              <a:rPr lang="zh-CN" altLang="zh-CN" sz="2400" baseline="30000" dirty="0"/>
              <a:t>3</a:t>
            </a:r>
            <a:r>
              <a:rPr lang="zh-CN" altLang="zh-CN" sz="2400" dirty="0"/>
              <a:t> </a:t>
            </a:r>
          </a:p>
        </p:txBody>
      </p:sp>
      <p:sp>
        <p:nvSpPr>
          <p:cNvPr id="41987" name="Rectangle 2051">
            <a:extLst>
              <a:ext uri="{FF2B5EF4-FFF2-40B4-BE49-F238E27FC236}">
                <a16:creationId xmlns:a16="http://schemas.microsoft.com/office/drawing/2014/main" id="{0DD85A6F-BFD0-4E4D-8B3C-654039156585}"/>
              </a:ext>
            </a:extLst>
          </p:cNvPr>
          <p:cNvSpPr>
            <a:spLocks noGrp="1" noChangeArrowheads="1"/>
          </p:cNvSpPr>
          <p:nvPr>
            <p:ph type="title"/>
          </p:nvPr>
        </p:nvSpPr>
        <p:spPr>
          <a:xfrm>
            <a:off x="1170070" y="1340768"/>
            <a:ext cx="6505575" cy="838200"/>
          </a:xfrm>
          <a:noFill/>
        </p:spPr>
        <p:txBody>
          <a:bodyPr anchor="b">
            <a:normAutofit/>
          </a:bodyPr>
          <a:lstStyle/>
          <a:p>
            <a:pPr eaLnBrk="1" hangingPunct="1"/>
            <a:r>
              <a:rPr lang="zh-CN" altLang="zh-CN" sz="3200" dirty="0"/>
              <a:t>Bezier曲线</a:t>
            </a:r>
          </a:p>
        </p:txBody>
      </p:sp>
      <p:sp>
        <p:nvSpPr>
          <p:cNvPr id="4" name="Rectangle 2">
            <a:extLst>
              <a:ext uri="{FF2B5EF4-FFF2-40B4-BE49-F238E27FC236}">
                <a16:creationId xmlns:a16="http://schemas.microsoft.com/office/drawing/2014/main" id="{02EAEDDA-0225-4A14-8CEC-8211E425C089}"/>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1026">
            <a:extLst>
              <a:ext uri="{FF2B5EF4-FFF2-40B4-BE49-F238E27FC236}">
                <a16:creationId xmlns:a16="http://schemas.microsoft.com/office/drawing/2014/main" id="{D483339C-C62C-4284-ADFF-DA28149EA99A}"/>
              </a:ext>
            </a:extLst>
          </p:cNvPr>
          <p:cNvSpPr>
            <a:spLocks noGrp="1" noRot="1" noChangeArrowheads="1"/>
          </p:cNvSpPr>
          <p:nvPr>
            <p:ph type="body" sz="half" idx="1"/>
          </p:nvPr>
        </p:nvSpPr>
        <p:spPr>
          <a:xfrm>
            <a:off x="395536" y="1196752"/>
            <a:ext cx="7058025" cy="1203325"/>
          </a:xfrm>
        </p:spPr>
        <p:txBody>
          <a:bodyPr>
            <a:normAutofit fontScale="77500" lnSpcReduction="20000"/>
          </a:bodyPr>
          <a:lstStyle/>
          <a:p>
            <a:pPr eaLnBrk="1" hangingPunct="1"/>
            <a:r>
              <a:rPr lang="zh-CN" altLang="en-US" sz="2800" dirty="0"/>
              <a:t>使用两组正交的</a:t>
            </a:r>
            <a:r>
              <a:rPr lang="en-US" altLang="zh-CN" sz="2800" dirty="0"/>
              <a:t>Bezier</a:t>
            </a:r>
            <a:r>
              <a:rPr lang="zh-CN" altLang="en-US" sz="2800" dirty="0"/>
              <a:t>曲线来设计</a:t>
            </a:r>
          </a:p>
          <a:p>
            <a:pPr eaLnBrk="1" hangingPunct="1">
              <a:buFont typeface="Wingdings" panose="05000000000000000000" pitchFamily="2" charset="2"/>
              <a:buNone/>
            </a:pPr>
            <a:r>
              <a:rPr lang="zh-CN" altLang="en-US" sz="2800" dirty="0"/>
              <a:t>   (</a:t>
            </a:r>
            <a:r>
              <a:rPr lang="en-US" altLang="zh-CN" sz="2800" dirty="0"/>
              <a:t>m+1)*(n+1)</a:t>
            </a:r>
            <a:r>
              <a:rPr lang="zh-CN" altLang="en-US" sz="2800" dirty="0"/>
              <a:t>个控制点</a:t>
            </a:r>
          </a:p>
        </p:txBody>
      </p:sp>
      <p:graphicFrame>
        <p:nvGraphicFramePr>
          <p:cNvPr id="43012" name="Object 1029">
            <a:extLst>
              <a:ext uri="{FF2B5EF4-FFF2-40B4-BE49-F238E27FC236}">
                <a16:creationId xmlns:a16="http://schemas.microsoft.com/office/drawing/2014/main" id="{0A6C6176-80CA-4F9D-B915-DEB6BFB75790}"/>
              </a:ext>
            </a:extLst>
          </p:cNvPr>
          <p:cNvGraphicFramePr>
            <a:graphicFrameLocks noGrp="1" noChangeAspect="1"/>
          </p:cNvGraphicFramePr>
          <p:nvPr>
            <p:ph sz="half" idx="2"/>
            <p:extLst>
              <p:ext uri="{D42A27DB-BD31-4B8C-83A1-F6EECF244321}">
                <p14:modId xmlns:p14="http://schemas.microsoft.com/office/powerpoint/2010/main" val="1012652388"/>
              </p:ext>
            </p:extLst>
          </p:nvPr>
        </p:nvGraphicFramePr>
        <p:xfrm>
          <a:off x="792125" y="2310852"/>
          <a:ext cx="6264845" cy="1120230"/>
        </p:xfrm>
        <a:graphic>
          <a:graphicData uri="http://schemas.openxmlformats.org/presentationml/2006/ole">
            <mc:AlternateContent xmlns:mc="http://schemas.openxmlformats.org/markup-compatibility/2006">
              <mc:Choice xmlns:v="urn:schemas-microsoft-com:vml" Requires="v">
                <p:oleObj spid="_x0000_s9246" name="公式" r:id="rId3" imgW="2489200" imgH="444500" progId="Equation.3">
                  <p:embed/>
                </p:oleObj>
              </mc:Choice>
              <mc:Fallback>
                <p:oleObj name="公式" r:id="rId3" imgW="2489200" imgH="444500" progId="Equation.3">
                  <p:embed/>
                  <p:pic>
                    <p:nvPicPr>
                      <p:cNvPr id="43012" name="Object 1029">
                        <a:extLst>
                          <a:ext uri="{FF2B5EF4-FFF2-40B4-BE49-F238E27FC236}">
                            <a16:creationId xmlns:a16="http://schemas.microsoft.com/office/drawing/2014/main" id="{0A6C6176-80CA-4F9D-B915-DEB6BFB75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25" y="2310852"/>
                        <a:ext cx="6264845" cy="1120230"/>
                      </a:xfrm>
                      <a:prstGeom prst="rect">
                        <a:avLst/>
                      </a:prstGeom>
                      <a:noFill/>
                      <a:ln>
                        <a:noFill/>
                      </a:ln>
                      <a:effectLst/>
                    </p:spPr>
                  </p:pic>
                </p:oleObj>
              </mc:Fallback>
            </mc:AlternateContent>
          </a:graphicData>
        </a:graphic>
      </p:graphicFrame>
      <p:sp>
        <p:nvSpPr>
          <p:cNvPr id="7" name="Rectangle 2">
            <a:extLst>
              <a:ext uri="{FF2B5EF4-FFF2-40B4-BE49-F238E27FC236}">
                <a16:creationId xmlns:a16="http://schemas.microsoft.com/office/drawing/2014/main" id="{F56F89C0-BDD4-45E9-AA70-14F1F791219D}"/>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pic>
        <p:nvPicPr>
          <p:cNvPr id="2" name="图片 1">
            <a:extLst>
              <a:ext uri="{FF2B5EF4-FFF2-40B4-BE49-F238E27FC236}">
                <a16:creationId xmlns:a16="http://schemas.microsoft.com/office/drawing/2014/main" id="{33DFEAEB-1434-41E0-B670-CFE98171B929}"/>
              </a:ext>
            </a:extLst>
          </p:cNvPr>
          <p:cNvPicPr>
            <a:picLocks noChangeAspect="1"/>
          </p:cNvPicPr>
          <p:nvPr/>
        </p:nvPicPr>
        <p:blipFill>
          <a:blip r:embed="rId5"/>
          <a:stretch>
            <a:fillRect/>
          </a:stretch>
        </p:blipFill>
        <p:spPr>
          <a:xfrm>
            <a:off x="1907704" y="3637962"/>
            <a:ext cx="6183810" cy="3220038"/>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00E0965-75A2-49C3-B9B6-15AAE0CD2162}"/>
              </a:ext>
            </a:extLst>
          </p:cNvPr>
          <p:cNvSpPr txBox="1"/>
          <p:nvPr/>
        </p:nvSpPr>
        <p:spPr>
          <a:xfrm>
            <a:off x="755576" y="2204864"/>
            <a:ext cx="7488832" cy="2246769"/>
          </a:xfrm>
          <a:prstGeom prst="rect">
            <a:avLst/>
          </a:prstGeom>
          <a:noFill/>
        </p:spPr>
        <p:txBody>
          <a:bodyPr wrap="square">
            <a:spAutoFit/>
          </a:bodyPr>
          <a:lstStyle/>
          <a:p>
            <a:r>
              <a:rPr lang="en-US" altLang="zh-CN" sz="2800" dirty="0">
                <a:effectLst/>
                <a:latin typeface="Times New Roman" panose="02020603050405020304" pitchFamily="18" charset="0"/>
                <a:ea typeface="宋体" panose="02010600030101010101" pitchFamily="2" charset="-122"/>
              </a:rPr>
              <a:t>B</a:t>
            </a:r>
            <a:r>
              <a:rPr lang="zh-CN" altLang="zh-CN" sz="2800" dirty="0">
                <a:effectLst/>
                <a:latin typeface="Times New Roman" panose="02020603050405020304" pitchFamily="18" charset="0"/>
                <a:ea typeface="宋体" panose="02010600030101010101" pitchFamily="2" charset="-122"/>
                <a:cs typeface="Times New Roman" panose="02020603050405020304" pitchFamily="18" charset="0"/>
              </a:rPr>
              <a:t>é</a:t>
            </a:r>
            <a:r>
              <a:rPr lang="en-US" altLang="zh-CN" sz="2800" dirty="0" err="1">
                <a:effectLst/>
                <a:latin typeface="Times New Roman" panose="02020603050405020304" pitchFamily="18" charset="0"/>
                <a:ea typeface="宋体" panose="02010600030101010101" pitchFamily="2" charset="-122"/>
              </a:rPr>
              <a:t>zier</a:t>
            </a:r>
            <a:r>
              <a:rPr lang="zh-CN" altLang="zh-CN" sz="2800" dirty="0">
                <a:effectLst/>
                <a:latin typeface="Times New Roman" panose="02020603050405020304" pitchFamily="18" charset="0"/>
                <a:ea typeface="宋体" panose="02010600030101010101" pitchFamily="2" charset="-122"/>
                <a:cs typeface="Times New Roman" panose="02020603050405020304" pitchFamily="18" charset="0"/>
              </a:rPr>
              <a:t>曲线和</a:t>
            </a:r>
            <a:r>
              <a:rPr lang="en-US" altLang="zh-CN" sz="2800" dirty="0">
                <a:effectLst/>
                <a:latin typeface="Times New Roman" panose="02020603050405020304" pitchFamily="18" charset="0"/>
                <a:ea typeface="宋体" panose="02010600030101010101" pitchFamily="2" charset="-122"/>
              </a:rPr>
              <a:t>B</a:t>
            </a:r>
            <a:r>
              <a:rPr lang="zh-CN" altLang="zh-CN" sz="2800" dirty="0">
                <a:effectLst/>
                <a:latin typeface="Times New Roman" panose="02020603050405020304" pitchFamily="18" charset="0"/>
                <a:ea typeface="宋体" panose="02010600030101010101" pitchFamily="2" charset="-122"/>
                <a:cs typeface="Times New Roman" panose="02020603050405020304" pitchFamily="18" charset="0"/>
              </a:rPr>
              <a:t>样条曲线均不能精确表示除抛物线外的其他的圆锥曲线（如椭圆），为解决该问题，在</a:t>
            </a:r>
            <a:r>
              <a:rPr lang="en-US" altLang="zh-CN" sz="2800" dirty="0">
                <a:effectLst/>
                <a:latin typeface="Times New Roman" panose="02020603050405020304" pitchFamily="18" charset="0"/>
                <a:ea typeface="宋体" panose="02010600030101010101" pitchFamily="2" charset="-122"/>
              </a:rPr>
              <a:t>B</a:t>
            </a:r>
            <a:r>
              <a:rPr lang="zh-CN" altLang="zh-CN" sz="2800" dirty="0">
                <a:effectLst/>
                <a:latin typeface="Times New Roman" panose="02020603050405020304" pitchFamily="18" charset="0"/>
                <a:ea typeface="宋体" panose="02010600030101010101" pitchFamily="2" charset="-122"/>
                <a:cs typeface="Times New Roman" panose="02020603050405020304" pitchFamily="18" charset="0"/>
              </a:rPr>
              <a:t>样条曲线和曲面的基础上又发展出了</a:t>
            </a:r>
            <a:r>
              <a:rPr lang="en-US" altLang="zh-CN" sz="2800" dirty="0">
                <a:effectLst/>
                <a:latin typeface="Times New Roman" panose="02020603050405020304" pitchFamily="18" charset="0"/>
                <a:ea typeface="宋体" panose="02010600030101010101" pitchFamily="2" charset="-122"/>
              </a:rPr>
              <a:t>NURBS</a:t>
            </a:r>
            <a:r>
              <a:rPr lang="zh-CN" altLang="zh-CN" sz="2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effectLst/>
                <a:latin typeface="Times New Roman" panose="02020603050405020304" pitchFamily="18" charset="0"/>
                <a:ea typeface="宋体" panose="02010600030101010101" pitchFamily="2" charset="-122"/>
              </a:rPr>
              <a:t>Non-Uniform Rational B-Spline</a:t>
            </a:r>
            <a:r>
              <a:rPr lang="zh-CN" altLang="zh-CN" sz="2800" dirty="0">
                <a:effectLst/>
                <a:latin typeface="Times New Roman" panose="02020603050405020304" pitchFamily="18" charset="0"/>
                <a:ea typeface="宋体" panose="02010600030101010101" pitchFamily="2" charset="-122"/>
                <a:cs typeface="Times New Roman" panose="02020603050405020304" pitchFamily="18" charset="0"/>
              </a:rPr>
              <a:t>）曲线和曲面</a:t>
            </a:r>
            <a:endParaRPr lang="zh-CN" altLang="en-US" sz="2800" dirty="0"/>
          </a:p>
        </p:txBody>
      </p:sp>
      <p:sp>
        <p:nvSpPr>
          <p:cNvPr id="7" name="Rectangle 2">
            <a:extLst>
              <a:ext uri="{FF2B5EF4-FFF2-40B4-BE49-F238E27FC236}">
                <a16:creationId xmlns:a16="http://schemas.microsoft.com/office/drawing/2014/main" id="{099952A7-33C5-45DE-9572-13408CD7AA3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Tree>
    <p:extLst>
      <p:ext uri="{BB962C8B-B14F-4D97-AF65-F5344CB8AC3E}">
        <p14:creationId xmlns:p14="http://schemas.microsoft.com/office/powerpoint/2010/main" val="3247324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099952A7-33C5-45DE-9572-13408CD7AA3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graphicFrame>
        <p:nvGraphicFramePr>
          <p:cNvPr id="4" name="Object 5">
            <a:extLst>
              <a:ext uri="{FF2B5EF4-FFF2-40B4-BE49-F238E27FC236}">
                <a16:creationId xmlns:a16="http://schemas.microsoft.com/office/drawing/2014/main" id="{4205CAAF-A4EA-42E1-A230-9D04EC51D095}"/>
              </a:ext>
            </a:extLst>
          </p:cNvPr>
          <p:cNvGraphicFramePr>
            <a:graphicFrameLocks noChangeAspect="1"/>
          </p:cNvGraphicFramePr>
          <p:nvPr/>
        </p:nvGraphicFramePr>
        <p:xfrm>
          <a:off x="914400" y="3048000"/>
          <a:ext cx="1074738" cy="1554163"/>
        </p:xfrm>
        <a:graphic>
          <a:graphicData uri="http://schemas.openxmlformats.org/presentationml/2006/ole">
            <mc:AlternateContent xmlns:mc="http://schemas.openxmlformats.org/markup-compatibility/2006">
              <mc:Choice xmlns:v="urn:schemas-microsoft-com:vml" Requires="v">
                <p:oleObj spid="_x0000_s10305" name="Bitmap Image" r:id="rId3" imgW="1074513" imgH="1554615" progId="Paint.Picture">
                  <p:embed/>
                </p:oleObj>
              </mc:Choice>
              <mc:Fallback>
                <p:oleObj name="Bitmap Image" r:id="rId3" imgW="1074513" imgH="1554615" progId="Paint.Picture">
                  <p:embed/>
                  <p:pic>
                    <p:nvPicPr>
                      <p:cNvPr id="100357" name="Object 5">
                        <a:extLst>
                          <a:ext uri="{FF2B5EF4-FFF2-40B4-BE49-F238E27FC236}">
                            <a16:creationId xmlns:a16="http://schemas.microsoft.com/office/drawing/2014/main" id="{DB094A08-90BC-4753-B077-7924299C6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048000"/>
                        <a:ext cx="1074738"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a:extLst>
              <a:ext uri="{FF2B5EF4-FFF2-40B4-BE49-F238E27FC236}">
                <a16:creationId xmlns:a16="http://schemas.microsoft.com/office/drawing/2014/main" id="{B92FB468-7F78-45F6-81BA-CF3B3EB9EC5B}"/>
              </a:ext>
            </a:extLst>
          </p:cNvPr>
          <p:cNvGraphicFramePr>
            <a:graphicFrameLocks noChangeAspect="1"/>
          </p:cNvGraphicFramePr>
          <p:nvPr/>
        </p:nvGraphicFramePr>
        <p:xfrm>
          <a:off x="2438400" y="3048000"/>
          <a:ext cx="1058863" cy="1554163"/>
        </p:xfrm>
        <a:graphic>
          <a:graphicData uri="http://schemas.openxmlformats.org/presentationml/2006/ole">
            <mc:AlternateContent xmlns:mc="http://schemas.openxmlformats.org/markup-compatibility/2006">
              <mc:Choice xmlns:v="urn:schemas-microsoft-com:vml" Requires="v">
                <p:oleObj spid="_x0000_s10306" name="Bitmap Image" r:id="rId5" imgW="1059048" imgH="1554615" progId="Paint.Picture">
                  <p:embed/>
                </p:oleObj>
              </mc:Choice>
              <mc:Fallback>
                <p:oleObj name="Bitmap Image" r:id="rId5" imgW="1059048" imgH="1554615" progId="Paint.Picture">
                  <p:embed/>
                  <p:pic>
                    <p:nvPicPr>
                      <p:cNvPr id="100358" name="Object 6">
                        <a:extLst>
                          <a:ext uri="{FF2B5EF4-FFF2-40B4-BE49-F238E27FC236}">
                            <a16:creationId xmlns:a16="http://schemas.microsoft.com/office/drawing/2014/main" id="{A545F31D-C69B-47AE-96F5-B5D2CB748D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3048000"/>
                        <a:ext cx="1058863"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a:extLst>
              <a:ext uri="{FF2B5EF4-FFF2-40B4-BE49-F238E27FC236}">
                <a16:creationId xmlns:a16="http://schemas.microsoft.com/office/drawing/2014/main" id="{8D524C66-D56B-4021-9076-F3857A9AD3FC}"/>
              </a:ext>
            </a:extLst>
          </p:cNvPr>
          <p:cNvGraphicFramePr>
            <a:graphicFrameLocks noChangeAspect="1"/>
          </p:cNvGraphicFramePr>
          <p:nvPr/>
        </p:nvGraphicFramePr>
        <p:xfrm>
          <a:off x="3962400" y="3124200"/>
          <a:ext cx="1120775" cy="1257300"/>
        </p:xfrm>
        <a:graphic>
          <a:graphicData uri="http://schemas.openxmlformats.org/presentationml/2006/ole">
            <mc:AlternateContent xmlns:mc="http://schemas.openxmlformats.org/markup-compatibility/2006">
              <mc:Choice xmlns:v="urn:schemas-microsoft-com:vml" Requires="v">
                <p:oleObj spid="_x0000_s10307" name="Bitmap Image" r:id="rId7" imgW="1120237" imgH="1257409" progId="Paint.Picture">
                  <p:embed/>
                </p:oleObj>
              </mc:Choice>
              <mc:Fallback>
                <p:oleObj name="Bitmap Image" r:id="rId7" imgW="1120237" imgH="1257409" progId="Paint.Picture">
                  <p:embed/>
                  <p:pic>
                    <p:nvPicPr>
                      <p:cNvPr id="100359" name="Object 7">
                        <a:extLst>
                          <a:ext uri="{FF2B5EF4-FFF2-40B4-BE49-F238E27FC236}">
                            <a16:creationId xmlns:a16="http://schemas.microsoft.com/office/drawing/2014/main" id="{23D5391C-8A93-41FA-9B03-D8EB6D7A54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3124200"/>
                        <a:ext cx="112077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a:extLst>
              <a:ext uri="{FF2B5EF4-FFF2-40B4-BE49-F238E27FC236}">
                <a16:creationId xmlns:a16="http://schemas.microsoft.com/office/drawing/2014/main" id="{947F772C-EEA4-4F4C-A22C-DCC3E4BC6EA4}"/>
              </a:ext>
            </a:extLst>
          </p:cNvPr>
          <p:cNvGraphicFramePr>
            <a:graphicFrameLocks noChangeAspect="1"/>
          </p:cNvGraphicFramePr>
          <p:nvPr/>
        </p:nvGraphicFramePr>
        <p:xfrm>
          <a:off x="5486400" y="3276600"/>
          <a:ext cx="1203325" cy="1012825"/>
        </p:xfrm>
        <a:graphic>
          <a:graphicData uri="http://schemas.openxmlformats.org/presentationml/2006/ole">
            <mc:AlternateContent xmlns:mc="http://schemas.openxmlformats.org/markup-compatibility/2006">
              <mc:Choice xmlns:v="urn:schemas-microsoft-com:vml" Requires="v">
                <p:oleObj spid="_x0000_s10308" name="Bitmap Image" r:id="rId9" imgW="1203810" imgH="1013333" progId="Paint.Picture">
                  <p:embed/>
                </p:oleObj>
              </mc:Choice>
              <mc:Fallback>
                <p:oleObj name="Bitmap Image" r:id="rId9" imgW="1203810" imgH="1013333" progId="Paint.Picture">
                  <p:embed/>
                  <p:pic>
                    <p:nvPicPr>
                      <p:cNvPr id="100360" name="Object 8">
                        <a:extLst>
                          <a:ext uri="{FF2B5EF4-FFF2-40B4-BE49-F238E27FC236}">
                            <a16:creationId xmlns:a16="http://schemas.microsoft.com/office/drawing/2014/main" id="{B160552E-826A-4657-A149-A20A9E65C2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3276600"/>
                        <a:ext cx="1203325"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a:extLst>
              <a:ext uri="{FF2B5EF4-FFF2-40B4-BE49-F238E27FC236}">
                <a16:creationId xmlns:a16="http://schemas.microsoft.com/office/drawing/2014/main" id="{7D1F819B-4742-4AEA-8928-4854E3C12124}"/>
              </a:ext>
            </a:extLst>
          </p:cNvPr>
          <p:cNvGraphicFramePr>
            <a:graphicFrameLocks noChangeAspect="1"/>
          </p:cNvGraphicFramePr>
          <p:nvPr/>
        </p:nvGraphicFramePr>
        <p:xfrm>
          <a:off x="7239000" y="3352800"/>
          <a:ext cx="1189038" cy="944563"/>
        </p:xfrm>
        <a:graphic>
          <a:graphicData uri="http://schemas.openxmlformats.org/presentationml/2006/ole">
            <mc:AlternateContent xmlns:mc="http://schemas.openxmlformats.org/markup-compatibility/2006">
              <mc:Choice xmlns:v="urn:schemas-microsoft-com:vml" Requires="v">
                <p:oleObj spid="_x0000_s10309" name="Bitmap Image" r:id="rId11" imgW="1188823" imgH="944962" progId="Paint.Picture">
                  <p:embed/>
                </p:oleObj>
              </mc:Choice>
              <mc:Fallback>
                <p:oleObj name="Bitmap Image" r:id="rId11" imgW="1188823" imgH="944962" progId="Paint.Picture">
                  <p:embed/>
                  <p:pic>
                    <p:nvPicPr>
                      <p:cNvPr id="100361" name="Object 9">
                        <a:extLst>
                          <a:ext uri="{FF2B5EF4-FFF2-40B4-BE49-F238E27FC236}">
                            <a16:creationId xmlns:a16="http://schemas.microsoft.com/office/drawing/2014/main" id="{1CB118BB-2F46-43B9-BF73-EEED2CDCD2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9000" y="3352800"/>
                        <a:ext cx="1189038"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1">
            <a:extLst>
              <a:ext uri="{FF2B5EF4-FFF2-40B4-BE49-F238E27FC236}">
                <a16:creationId xmlns:a16="http://schemas.microsoft.com/office/drawing/2014/main" id="{E14AC7A6-B78A-485D-AA87-8CC9E6CB34B0}"/>
              </a:ext>
            </a:extLst>
          </p:cNvPr>
          <p:cNvGraphicFramePr>
            <a:graphicFrameLocks noChangeAspect="1"/>
          </p:cNvGraphicFramePr>
          <p:nvPr/>
        </p:nvGraphicFramePr>
        <p:xfrm>
          <a:off x="5334000" y="4572000"/>
          <a:ext cx="1455738" cy="2065338"/>
        </p:xfrm>
        <a:graphic>
          <a:graphicData uri="http://schemas.openxmlformats.org/presentationml/2006/ole">
            <mc:AlternateContent xmlns:mc="http://schemas.openxmlformats.org/markup-compatibility/2006">
              <mc:Choice xmlns:v="urn:schemas-microsoft-com:vml" Requires="v">
                <p:oleObj spid="_x0000_s10310" name="Bitmap Image" r:id="rId13" imgW="1455546" imgH="2064762" progId="Paint.Picture">
                  <p:embed/>
                </p:oleObj>
              </mc:Choice>
              <mc:Fallback>
                <p:oleObj name="Bitmap Image" r:id="rId13" imgW="1455546" imgH="2064762" progId="Paint.Picture">
                  <p:embed/>
                  <p:pic>
                    <p:nvPicPr>
                      <p:cNvPr id="100363" name="Object 11">
                        <a:extLst>
                          <a:ext uri="{FF2B5EF4-FFF2-40B4-BE49-F238E27FC236}">
                            <a16:creationId xmlns:a16="http://schemas.microsoft.com/office/drawing/2014/main" id="{A276E5C2-9AA7-4EB3-997A-44836F1E23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0" y="4572000"/>
                        <a:ext cx="1455738" cy="206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2">
            <a:extLst>
              <a:ext uri="{FF2B5EF4-FFF2-40B4-BE49-F238E27FC236}">
                <a16:creationId xmlns:a16="http://schemas.microsoft.com/office/drawing/2014/main" id="{E768546B-CC61-426F-A35E-D99B58CB4AE6}"/>
              </a:ext>
            </a:extLst>
          </p:cNvPr>
          <p:cNvGraphicFramePr>
            <a:graphicFrameLocks noChangeAspect="1"/>
          </p:cNvGraphicFramePr>
          <p:nvPr/>
        </p:nvGraphicFramePr>
        <p:xfrm>
          <a:off x="2286000" y="4724400"/>
          <a:ext cx="1325563" cy="1938338"/>
        </p:xfrm>
        <a:graphic>
          <a:graphicData uri="http://schemas.openxmlformats.org/presentationml/2006/ole">
            <mc:AlternateContent xmlns:mc="http://schemas.openxmlformats.org/markup-compatibility/2006">
              <mc:Choice xmlns:v="urn:schemas-microsoft-com:vml" Requires="v">
                <p:oleObj spid="_x0000_s10311" name="Bitmap Image" r:id="rId15" imgW="1653333" imgH="2415749" progId="Paint.Picture">
                  <p:embed/>
                </p:oleObj>
              </mc:Choice>
              <mc:Fallback>
                <p:oleObj name="Bitmap Image" r:id="rId15" imgW="1653333" imgH="2415749" progId="Paint.Picture">
                  <p:embed/>
                  <p:pic>
                    <p:nvPicPr>
                      <p:cNvPr id="100364" name="Object 12">
                        <a:extLst>
                          <a:ext uri="{FF2B5EF4-FFF2-40B4-BE49-F238E27FC236}">
                            <a16:creationId xmlns:a16="http://schemas.microsoft.com/office/drawing/2014/main" id="{928085DE-4CAF-4B7B-BC00-3E6C80E9AAE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86000" y="4724400"/>
                        <a:ext cx="1325563"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文本框 12">
            <a:extLst>
              <a:ext uri="{FF2B5EF4-FFF2-40B4-BE49-F238E27FC236}">
                <a16:creationId xmlns:a16="http://schemas.microsoft.com/office/drawing/2014/main" id="{EE67EE42-6A32-4BFA-A244-4D9927667B3F}"/>
              </a:ext>
            </a:extLst>
          </p:cNvPr>
          <p:cNvSpPr txBox="1"/>
          <p:nvPr/>
        </p:nvSpPr>
        <p:spPr>
          <a:xfrm>
            <a:off x="616943" y="1671935"/>
            <a:ext cx="5760640" cy="461665"/>
          </a:xfrm>
          <a:prstGeom prst="rect">
            <a:avLst/>
          </a:prstGeom>
          <a:noFill/>
        </p:spPr>
        <p:txBody>
          <a:bodyPr wrap="square">
            <a:spAutoFit/>
          </a:bodyPr>
          <a:lstStyle/>
          <a:p>
            <a:r>
              <a:rPr lang="zh-CN" altLang="en-US" sz="2400" dirty="0"/>
              <a:t>调整 </a:t>
            </a:r>
            <a:r>
              <a:rPr lang="en-US" altLang="zh-CN" sz="2400" dirty="0"/>
              <a:t>NURBS </a:t>
            </a:r>
            <a:r>
              <a:rPr lang="zh-CN" altLang="en-US" sz="2400" dirty="0"/>
              <a:t>成本高且容易出现数值错误</a:t>
            </a:r>
          </a:p>
        </p:txBody>
      </p:sp>
      <p:sp>
        <p:nvSpPr>
          <p:cNvPr id="14" name="文本框 13">
            <a:extLst>
              <a:ext uri="{FF2B5EF4-FFF2-40B4-BE49-F238E27FC236}">
                <a16:creationId xmlns:a16="http://schemas.microsoft.com/office/drawing/2014/main" id="{C0BC67FB-C970-4C63-8AAB-4553253A0D5B}"/>
              </a:ext>
            </a:extLst>
          </p:cNvPr>
          <p:cNvSpPr txBox="1"/>
          <p:nvPr/>
        </p:nvSpPr>
        <p:spPr>
          <a:xfrm>
            <a:off x="798114" y="2133600"/>
            <a:ext cx="7035405" cy="830997"/>
          </a:xfrm>
          <a:prstGeom prst="rect">
            <a:avLst/>
          </a:prstGeom>
          <a:noFill/>
        </p:spPr>
        <p:txBody>
          <a:bodyPr wrap="square">
            <a:spAutoFit/>
          </a:bodyPr>
          <a:lstStyle/>
          <a:p>
            <a:r>
              <a:rPr lang="zh-CN" altLang="en-US" sz="2400" dirty="0"/>
              <a:t>特别是针对人体角色，皮肤、头发、布料</a:t>
            </a:r>
            <a:r>
              <a:rPr lang="zh-CN" altLang="en-US" sz="2400"/>
              <a:t>等，实现光滑建模</a:t>
            </a:r>
            <a:endParaRPr lang="zh-CN" altLang="en-US" sz="2400" dirty="0"/>
          </a:p>
        </p:txBody>
      </p:sp>
      <p:sp>
        <p:nvSpPr>
          <p:cNvPr id="16" name="文本框 15">
            <a:extLst>
              <a:ext uri="{FF2B5EF4-FFF2-40B4-BE49-F238E27FC236}">
                <a16:creationId xmlns:a16="http://schemas.microsoft.com/office/drawing/2014/main" id="{B34922CD-3165-4B7F-BB6B-D634F662DFD1}"/>
              </a:ext>
            </a:extLst>
          </p:cNvPr>
          <p:cNvSpPr txBox="1"/>
          <p:nvPr/>
        </p:nvSpPr>
        <p:spPr>
          <a:xfrm>
            <a:off x="2286000" y="3246431"/>
            <a:ext cx="4572000" cy="369332"/>
          </a:xfrm>
          <a:prstGeom prst="rect">
            <a:avLst/>
          </a:prstGeom>
          <a:noFill/>
        </p:spPr>
        <p:txBody>
          <a:bodyPr wrap="square">
            <a:spAutoFit/>
          </a:bodyPr>
          <a:lstStyle/>
          <a:p>
            <a:r>
              <a:rPr lang="en-US" altLang="zh-CN" dirty="0">
                <a:ea typeface="宋体" panose="02010600030101010101" pitchFamily="2" charset="-122"/>
              </a:rPr>
              <a:t>is difficult to maintain smoothness.</a:t>
            </a:r>
            <a:endParaRPr lang="zh-CN" altLang="en-US" dirty="0"/>
          </a:p>
        </p:txBody>
      </p:sp>
    </p:spTree>
    <p:extLst>
      <p:ext uri="{BB962C8B-B14F-4D97-AF65-F5344CB8AC3E}">
        <p14:creationId xmlns:p14="http://schemas.microsoft.com/office/powerpoint/2010/main" val="3486126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Rot="1"/>
          </p:cNvSpPr>
          <p:nvPr>
            <p:ph idx="1"/>
          </p:nvPr>
        </p:nvSpPr>
        <p:spPr>
          <a:xfrm>
            <a:off x="827088" y="1989138"/>
            <a:ext cx="7488237" cy="2487930"/>
          </a:xfrm>
        </p:spPr>
        <p:txBody>
          <a:bodyPr vert="horz" wrap="square" lIns="91440" tIns="45720" rIns="91440" bIns="45720" anchor="t" anchorCtr="0">
            <a:spAutoFit/>
          </a:bodyPr>
          <a:lstStyle/>
          <a:p>
            <a:pPr eaLnBrk="1" hangingPunct="1"/>
            <a:r>
              <a:rPr lang="zh-CN" altLang="en-US" sz="2800" dirty="0"/>
              <a:t>空间分区表示</a:t>
            </a:r>
          </a:p>
          <a:p>
            <a:pPr lvl="1" eaLnBrk="1" hangingPunct="1"/>
            <a:r>
              <a:rPr lang="zh-CN" altLang="en-US" sz="2400" dirty="0"/>
              <a:t>用来描述物体内部性质</a:t>
            </a:r>
          </a:p>
          <a:p>
            <a:pPr lvl="1" eaLnBrk="1" hangingPunct="1"/>
            <a:r>
              <a:rPr lang="zh-CN" altLang="en-US" sz="2400" dirty="0"/>
              <a:t>将包含一物体的空间区域划分成一组较小的、非重叠的、邻接的实体。</a:t>
            </a:r>
          </a:p>
          <a:p>
            <a:pPr lvl="1" eaLnBrk="1" hangingPunct="1"/>
            <a:r>
              <a:rPr lang="zh-CN" altLang="en-US" sz="2400" dirty="0"/>
              <a:t>如：八叉树表示</a:t>
            </a:r>
            <a:endParaRPr lang="zh-CN" altLang="zh-CN" sz="2400" dirty="0"/>
          </a:p>
        </p:txBody>
      </p:sp>
      <p:sp>
        <p:nvSpPr>
          <p:cNvPr id="330754" name="Rectangle 2"/>
          <p:cNvSpPr>
            <a:spLocks noGrp="1" noRot="1" noChangeArrowheads="1"/>
          </p:cNvSpPr>
          <p:nvPr/>
        </p:nvSpPr>
        <p:spPr>
          <a:xfrm>
            <a:off x="1662430" y="965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1"/>
    </p:custData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099952A7-33C5-45DE-9572-13408CD7AA3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
        <p:nvSpPr>
          <p:cNvPr id="15" name="文本框 14">
            <a:extLst>
              <a:ext uri="{FF2B5EF4-FFF2-40B4-BE49-F238E27FC236}">
                <a16:creationId xmlns:a16="http://schemas.microsoft.com/office/drawing/2014/main" id="{E57E1292-D357-49AC-9493-2CD533DE1C6C}"/>
              </a:ext>
            </a:extLst>
          </p:cNvPr>
          <p:cNvSpPr txBox="1"/>
          <p:nvPr/>
        </p:nvSpPr>
        <p:spPr>
          <a:xfrm>
            <a:off x="683568" y="1988840"/>
            <a:ext cx="2304256" cy="461665"/>
          </a:xfrm>
          <a:prstGeom prst="rect">
            <a:avLst/>
          </a:prstGeom>
          <a:noFill/>
        </p:spPr>
        <p:txBody>
          <a:bodyPr wrap="square">
            <a:spAutoFit/>
          </a:bodyPr>
          <a:lstStyle/>
          <a:p>
            <a:r>
              <a:rPr lang="zh-CN" altLang="en-US" sz="2400" b="1" dirty="0">
                <a:solidFill>
                  <a:srgbClr val="FF0000"/>
                </a:solidFill>
              </a:rPr>
              <a:t>细分网格技术</a:t>
            </a:r>
          </a:p>
        </p:txBody>
      </p:sp>
      <p:pic>
        <p:nvPicPr>
          <p:cNvPr id="8" name="Picture 4">
            <a:extLst>
              <a:ext uri="{FF2B5EF4-FFF2-40B4-BE49-F238E27FC236}">
                <a16:creationId xmlns:a16="http://schemas.microsoft.com/office/drawing/2014/main" id="{851E2CE8-652A-4654-BA08-D6DE2ABFAD35}"/>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68" y="3046862"/>
            <a:ext cx="3672408" cy="27539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8D59BB28-5754-4537-A800-0A77A0BE56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1329432"/>
            <a:ext cx="2362200" cy="17732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a:extLst>
              <a:ext uri="{FF2B5EF4-FFF2-40B4-BE49-F238E27FC236}">
                <a16:creationId xmlns:a16="http://schemas.microsoft.com/office/drawing/2014/main" id="{3A4B4FF0-81B4-4C6F-9A04-94C7EE1F56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2523232"/>
            <a:ext cx="2363788" cy="17732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B492812-55F1-4D14-B45C-683855A0A2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2120" y="3717032"/>
            <a:ext cx="2363788" cy="17732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1D4FF9B5-B451-4629-B44C-3B373860353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2120" y="4834632"/>
            <a:ext cx="2363788" cy="1773238"/>
          </a:xfrm>
          <a:prstGeom prst="rect">
            <a:avLst/>
          </a:prstGeom>
          <a:noFill/>
          <a:extLst>
            <a:ext uri="{909E8E84-426E-40DD-AFC4-6F175D3DCCD1}">
              <a14:hiddenFill xmlns:a14="http://schemas.microsoft.com/office/drawing/2010/main">
                <a:solidFill>
                  <a:srgbClr val="FFFFFF"/>
                </a:solidFill>
              </a14:hiddenFill>
            </a:ext>
          </a:extLst>
        </p:spPr>
      </p:pic>
      <p:sp>
        <p:nvSpPr>
          <p:cNvPr id="13" name="Oval 7">
            <a:extLst>
              <a:ext uri="{FF2B5EF4-FFF2-40B4-BE49-F238E27FC236}">
                <a16:creationId xmlns:a16="http://schemas.microsoft.com/office/drawing/2014/main" id="{4A09F32C-C791-4DE2-A525-DD213E5ABFD0}"/>
              </a:ext>
            </a:extLst>
          </p:cNvPr>
          <p:cNvSpPr>
            <a:spLocks noChangeArrowheads="1"/>
          </p:cNvSpPr>
          <p:nvPr/>
        </p:nvSpPr>
        <p:spPr bwMode="auto">
          <a:xfrm>
            <a:off x="2123728" y="3959238"/>
            <a:ext cx="609600" cy="609600"/>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endParaRPr lang="zh-CN" altLang="en-US"/>
          </a:p>
        </p:txBody>
      </p:sp>
    </p:spTree>
    <p:extLst>
      <p:ext uri="{BB962C8B-B14F-4D97-AF65-F5344CB8AC3E}">
        <p14:creationId xmlns:p14="http://schemas.microsoft.com/office/powerpoint/2010/main" val="2713268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099952A7-33C5-45DE-9572-13408CD7AA3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
        <p:nvSpPr>
          <p:cNvPr id="15" name="文本框 14">
            <a:extLst>
              <a:ext uri="{FF2B5EF4-FFF2-40B4-BE49-F238E27FC236}">
                <a16:creationId xmlns:a16="http://schemas.microsoft.com/office/drawing/2014/main" id="{E57E1292-D357-49AC-9493-2CD533DE1C6C}"/>
              </a:ext>
            </a:extLst>
          </p:cNvPr>
          <p:cNvSpPr txBox="1"/>
          <p:nvPr/>
        </p:nvSpPr>
        <p:spPr>
          <a:xfrm>
            <a:off x="591741" y="1340768"/>
            <a:ext cx="2304256" cy="461665"/>
          </a:xfrm>
          <a:prstGeom prst="rect">
            <a:avLst/>
          </a:prstGeom>
          <a:noFill/>
        </p:spPr>
        <p:txBody>
          <a:bodyPr wrap="square">
            <a:spAutoFit/>
          </a:bodyPr>
          <a:lstStyle/>
          <a:p>
            <a:r>
              <a:rPr lang="zh-CN" altLang="en-US" sz="2400" b="1" dirty="0">
                <a:solidFill>
                  <a:srgbClr val="FF0000"/>
                </a:solidFill>
              </a:rPr>
              <a:t>细分网格技术</a:t>
            </a:r>
          </a:p>
        </p:txBody>
      </p:sp>
      <p:pic>
        <p:nvPicPr>
          <p:cNvPr id="17" name="Picture 4">
            <a:extLst>
              <a:ext uri="{FF2B5EF4-FFF2-40B4-BE49-F238E27FC236}">
                <a16:creationId xmlns:a16="http://schemas.microsoft.com/office/drawing/2014/main" id="{7778B929-86BA-4E35-B49E-3F79BE816C3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39" y="1988840"/>
            <a:ext cx="3240360" cy="288032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a:extLst>
              <a:ext uri="{FF2B5EF4-FFF2-40B4-BE49-F238E27FC236}">
                <a16:creationId xmlns:a16="http://schemas.microsoft.com/office/drawing/2014/main" id="{FF2FC789-7B2B-4D27-AC94-99D08534EB1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861048"/>
            <a:ext cx="3168352" cy="2791927"/>
          </a:xfrm>
          <a:prstGeom prst="rect">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a:extLst>
              <a:ext uri="{FF2B5EF4-FFF2-40B4-BE49-F238E27FC236}">
                <a16:creationId xmlns:a16="http://schemas.microsoft.com/office/drawing/2014/main" id="{1DAB378D-ADBC-494E-BAB0-D3C2C008F5F2}"/>
              </a:ext>
            </a:extLst>
          </p:cNvPr>
          <p:cNvSpPr txBox="1"/>
          <p:nvPr/>
        </p:nvSpPr>
        <p:spPr>
          <a:xfrm>
            <a:off x="4427984" y="1979010"/>
            <a:ext cx="4572000" cy="1569660"/>
          </a:xfrm>
          <a:prstGeom prst="rect">
            <a:avLst/>
          </a:prstGeom>
          <a:noFill/>
        </p:spPr>
        <p:txBody>
          <a:bodyPr wrap="square">
            <a:spAutoFit/>
          </a:bodyPr>
          <a:lstStyle/>
          <a:p>
            <a:r>
              <a:rPr lang="zh-CN" altLang="en-US" sz="2400" dirty="0"/>
              <a:t>细分表示通过为多边形网格附加一组细分规则实现了这些小平面的自动生成，从而更好地近似所表示的复杂曲面。</a:t>
            </a:r>
          </a:p>
        </p:txBody>
      </p:sp>
    </p:spTree>
    <p:extLst>
      <p:ext uri="{BB962C8B-B14F-4D97-AF65-F5344CB8AC3E}">
        <p14:creationId xmlns:p14="http://schemas.microsoft.com/office/powerpoint/2010/main" val="2574881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099952A7-33C5-45DE-9572-13408CD7AA3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
        <p:nvSpPr>
          <p:cNvPr id="15" name="文本框 14">
            <a:extLst>
              <a:ext uri="{FF2B5EF4-FFF2-40B4-BE49-F238E27FC236}">
                <a16:creationId xmlns:a16="http://schemas.microsoft.com/office/drawing/2014/main" id="{E57E1292-D357-49AC-9493-2CD533DE1C6C}"/>
              </a:ext>
            </a:extLst>
          </p:cNvPr>
          <p:cNvSpPr txBox="1"/>
          <p:nvPr/>
        </p:nvSpPr>
        <p:spPr>
          <a:xfrm>
            <a:off x="683568" y="1988840"/>
            <a:ext cx="2304256" cy="461665"/>
          </a:xfrm>
          <a:prstGeom prst="rect">
            <a:avLst/>
          </a:prstGeom>
          <a:noFill/>
        </p:spPr>
        <p:txBody>
          <a:bodyPr wrap="square">
            <a:spAutoFit/>
          </a:bodyPr>
          <a:lstStyle/>
          <a:p>
            <a:r>
              <a:rPr lang="zh-CN" altLang="en-US" sz="2400" b="1" dirty="0">
                <a:solidFill>
                  <a:srgbClr val="FF0000"/>
                </a:solidFill>
              </a:rPr>
              <a:t>细分网格技术</a:t>
            </a:r>
          </a:p>
        </p:txBody>
      </p:sp>
      <p:pic>
        <p:nvPicPr>
          <p:cNvPr id="3" name="图片 2">
            <a:extLst>
              <a:ext uri="{FF2B5EF4-FFF2-40B4-BE49-F238E27FC236}">
                <a16:creationId xmlns:a16="http://schemas.microsoft.com/office/drawing/2014/main" id="{3B2EC4C9-ED89-4ECC-8696-00E1E016718F}"/>
              </a:ext>
            </a:extLst>
          </p:cNvPr>
          <p:cNvPicPr>
            <a:picLocks noChangeAspect="1"/>
          </p:cNvPicPr>
          <p:nvPr/>
        </p:nvPicPr>
        <p:blipFill>
          <a:blip r:embed="rId2"/>
          <a:stretch>
            <a:fillRect/>
          </a:stretch>
        </p:blipFill>
        <p:spPr>
          <a:xfrm>
            <a:off x="714375" y="4005064"/>
            <a:ext cx="7715250" cy="2078831"/>
          </a:xfrm>
          <a:prstGeom prst="rect">
            <a:avLst/>
          </a:prstGeom>
        </p:spPr>
      </p:pic>
      <p:sp>
        <p:nvSpPr>
          <p:cNvPr id="9" name="文本框 8">
            <a:extLst>
              <a:ext uri="{FF2B5EF4-FFF2-40B4-BE49-F238E27FC236}">
                <a16:creationId xmlns:a16="http://schemas.microsoft.com/office/drawing/2014/main" id="{9D122CBF-D9DA-4053-978C-8240B14610E7}"/>
              </a:ext>
            </a:extLst>
          </p:cNvPr>
          <p:cNvSpPr txBox="1"/>
          <p:nvPr/>
        </p:nvSpPr>
        <p:spPr>
          <a:xfrm>
            <a:off x="1115616" y="2648612"/>
            <a:ext cx="4572000" cy="461665"/>
          </a:xfrm>
          <a:prstGeom prst="rect">
            <a:avLst/>
          </a:prstGeom>
          <a:noFill/>
        </p:spPr>
        <p:txBody>
          <a:bodyPr wrap="square">
            <a:spAutoFit/>
          </a:bodyPr>
          <a:lstStyle/>
          <a:p>
            <a:r>
              <a:rPr lang="zh-CN" altLang="en-US" sz="2400" dirty="0"/>
              <a:t>规则集</a:t>
            </a:r>
            <a:r>
              <a:rPr lang="en-US" altLang="zh-CN" sz="2400" dirty="0"/>
              <a:t>S</a:t>
            </a:r>
            <a:r>
              <a:rPr lang="zh-CN" altLang="en-US" sz="2400" dirty="0"/>
              <a:t>递归重复作用于形状</a:t>
            </a:r>
          </a:p>
        </p:txBody>
      </p:sp>
    </p:spTree>
    <p:extLst>
      <p:ext uri="{BB962C8B-B14F-4D97-AF65-F5344CB8AC3E}">
        <p14:creationId xmlns:p14="http://schemas.microsoft.com/office/powerpoint/2010/main" val="3963907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099952A7-33C5-45DE-9572-13408CD7AA3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
        <p:nvSpPr>
          <p:cNvPr id="15" name="文本框 14">
            <a:extLst>
              <a:ext uri="{FF2B5EF4-FFF2-40B4-BE49-F238E27FC236}">
                <a16:creationId xmlns:a16="http://schemas.microsoft.com/office/drawing/2014/main" id="{E57E1292-D357-49AC-9493-2CD533DE1C6C}"/>
              </a:ext>
            </a:extLst>
          </p:cNvPr>
          <p:cNvSpPr txBox="1"/>
          <p:nvPr/>
        </p:nvSpPr>
        <p:spPr>
          <a:xfrm>
            <a:off x="683568" y="1988840"/>
            <a:ext cx="2304256" cy="461665"/>
          </a:xfrm>
          <a:prstGeom prst="rect">
            <a:avLst/>
          </a:prstGeom>
          <a:noFill/>
        </p:spPr>
        <p:txBody>
          <a:bodyPr wrap="square">
            <a:spAutoFit/>
          </a:bodyPr>
          <a:lstStyle/>
          <a:p>
            <a:r>
              <a:rPr lang="zh-CN" altLang="en-US" sz="2400" b="1" dirty="0">
                <a:solidFill>
                  <a:srgbClr val="FF0000"/>
                </a:solidFill>
              </a:rPr>
              <a:t>细分网格技术</a:t>
            </a:r>
          </a:p>
        </p:txBody>
      </p:sp>
      <p:sp>
        <p:nvSpPr>
          <p:cNvPr id="9" name="文本框 8">
            <a:extLst>
              <a:ext uri="{FF2B5EF4-FFF2-40B4-BE49-F238E27FC236}">
                <a16:creationId xmlns:a16="http://schemas.microsoft.com/office/drawing/2014/main" id="{9D122CBF-D9DA-4053-978C-8240B14610E7}"/>
              </a:ext>
            </a:extLst>
          </p:cNvPr>
          <p:cNvSpPr txBox="1"/>
          <p:nvPr/>
        </p:nvSpPr>
        <p:spPr>
          <a:xfrm>
            <a:off x="827584" y="2636912"/>
            <a:ext cx="7704856" cy="2800767"/>
          </a:xfrm>
          <a:prstGeom prst="rect">
            <a:avLst/>
          </a:prstGeom>
          <a:noFill/>
        </p:spPr>
        <p:txBody>
          <a:bodyPr wrap="square">
            <a:spAutoFit/>
          </a:bodyPr>
          <a:lstStyle/>
          <a:p>
            <a:pPr indent="266700" algn="just"/>
            <a:r>
              <a:rPr lang="zh-CN" altLang="zh-CN" sz="3200" kern="100" dirty="0">
                <a:effectLst/>
                <a:latin typeface="Times New Roman" panose="02020603050405020304" pitchFamily="18" charset="0"/>
                <a:ea typeface="宋体" panose="02010600030101010101" pitchFamily="2" charset="-122"/>
                <a:cs typeface="Times New Roman" panose="02020603050405020304" pitchFamily="18" charset="0"/>
              </a:rPr>
              <a:t>细分规则</a:t>
            </a:r>
            <a:r>
              <a:rPr lang="zh-CN" altLang="en-US" sz="3200" kern="100" dirty="0">
                <a:effectLst/>
                <a:latin typeface="Times New Roman" panose="02020603050405020304" pitchFamily="18" charset="0"/>
                <a:ea typeface="宋体" panose="02010600030101010101" pitchFamily="2" charset="-122"/>
                <a:cs typeface="Times New Roman" panose="02020603050405020304" pitchFamily="18" charset="0"/>
              </a:rPr>
              <a:t>分类</a:t>
            </a:r>
            <a:endParaRPr lang="zh-CN" altLang="zh-CN" sz="3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）几何规则</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zh-CN" alt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现有的多边形网格</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基础上生成一系列的新顶点并计算其位置坐标的规则</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通常都包含特定的平均化机制</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）拓扑规则</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在边或面上插入新顶点，</a:t>
            </a:r>
            <a:r>
              <a:rPr lang="zh-CN" alt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更新</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旧顶点以及各个顶点之间的连接关系的规则</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也称网格分裂。</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40333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099952A7-33C5-45DE-9572-13408CD7AA3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
        <p:nvSpPr>
          <p:cNvPr id="15" name="文本框 14">
            <a:extLst>
              <a:ext uri="{FF2B5EF4-FFF2-40B4-BE49-F238E27FC236}">
                <a16:creationId xmlns:a16="http://schemas.microsoft.com/office/drawing/2014/main" id="{E57E1292-D357-49AC-9493-2CD533DE1C6C}"/>
              </a:ext>
            </a:extLst>
          </p:cNvPr>
          <p:cNvSpPr txBox="1"/>
          <p:nvPr/>
        </p:nvSpPr>
        <p:spPr>
          <a:xfrm>
            <a:off x="683568" y="1988840"/>
            <a:ext cx="3888432" cy="461665"/>
          </a:xfrm>
          <a:prstGeom prst="rect">
            <a:avLst/>
          </a:prstGeom>
          <a:noFill/>
        </p:spPr>
        <p:txBody>
          <a:bodyPr wrap="square">
            <a:spAutoFit/>
          </a:bodyPr>
          <a:lstStyle/>
          <a:p>
            <a:r>
              <a:rPr lang="zh-CN" altLang="en-US" sz="2400" b="1" dirty="0">
                <a:solidFill>
                  <a:srgbClr val="FF0000"/>
                </a:solidFill>
              </a:rPr>
              <a:t>主要的细分网格方法</a:t>
            </a:r>
          </a:p>
        </p:txBody>
      </p:sp>
      <p:sp>
        <p:nvSpPr>
          <p:cNvPr id="9" name="文本框 8">
            <a:extLst>
              <a:ext uri="{FF2B5EF4-FFF2-40B4-BE49-F238E27FC236}">
                <a16:creationId xmlns:a16="http://schemas.microsoft.com/office/drawing/2014/main" id="{9D122CBF-D9DA-4053-978C-8240B14610E7}"/>
              </a:ext>
            </a:extLst>
          </p:cNvPr>
          <p:cNvSpPr txBox="1"/>
          <p:nvPr/>
        </p:nvSpPr>
        <p:spPr>
          <a:xfrm>
            <a:off x="1115616" y="2648612"/>
            <a:ext cx="7560840" cy="1815882"/>
          </a:xfrm>
          <a:prstGeom prst="rect">
            <a:avLst/>
          </a:prstGeom>
          <a:noFill/>
        </p:spPr>
        <p:txBody>
          <a:bodyPr wrap="square">
            <a:spAutoFit/>
          </a:bodyPr>
          <a:lstStyle/>
          <a:p>
            <a:pPr marL="457200" indent="-457200">
              <a:buFont typeface="Arial" panose="020B0604020202020204" pitchFamily="34" charset="0"/>
              <a:buChar char="•"/>
            </a:pPr>
            <a:r>
              <a:rPr lang="en-US" altLang="zh-CN" sz="2800" dirty="0" err="1">
                <a:latin typeface="Times New Roman" panose="02020603050405020304" pitchFamily="18" charset="0"/>
                <a:ea typeface="宋体" panose="02010600030101010101" pitchFamily="2" charset="-122"/>
              </a:rPr>
              <a:t>Catmull</a:t>
            </a:r>
            <a:r>
              <a:rPr lang="en-US" altLang="zh-CN" sz="2800" dirty="0">
                <a:latin typeface="Times New Roman" panose="02020603050405020304" pitchFamily="18" charset="0"/>
                <a:ea typeface="宋体" panose="02010600030101010101" pitchFamily="2" charset="-122"/>
              </a:rPr>
              <a:t>-Clark</a:t>
            </a:r>
          </a:p>
          <a:p>
            <a:pPr marL="457200" indent="-457200">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rPr>
              <a:t>Doo-Sabin </a:t>
            </a:r>
          </a:p>
          <a:p>
            <a:pPr marL="457200" indent="-457200">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rPr>
              <a:t>Loop </a:t>
            </a:r>
          </a:p>
          <a:p>
            <a:pPr marL="457200" indent="-457200">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rPr>
              <a:t>Butterfly scheme </a:t>
            </a:r>
          </a:p>
        </p:txBody>
      </p:sp>
      <p:pic>
        <p:nvPicPr>
          <p:cNvPr id="4" name="图片 3">
            <a:extLst>
              <a:ext uri="{FF2B5EF4-FFF2-40B4-BE49-F238E27FC236}">
                <a16:creationId xmlns:a16="http://schemas.microsoft.com/office/drawing/2014/main" id="{F1419521-0EE3-4E75-8981-A9D51126E86B}"/>
              </a:ext>
            </a:extLst>
          </p:cNvPr>
          <p:cNvPicPr>
            <a:picLocks noChangeAspect="1"/>
          </p:cNvPicPr>
          <p:nvPr/>
        </p:nvPicPr>
        <p:blipFill>
          <a:blip r:embed="rId2"/>
          <a:stretch>
            <a:fillRect/>
          </a:stretch>
        </p:blipFill>
        <p:spPr>
          <a:xfrm>
            <a:off x="971600" y="4464494"/>
            <a:ext cx="7524750" cy="2047875"/>
          </a:xfrm>
          <a:prstGeom prst="rect">
            <a:avLst/>
          </a:prstGeom>
        </p:spPr>
      </p:pic>
    </p:spTree>
    <p:extLst>
      <p:ext uri="{BB962C8B-B14F-4D97-AF65-F5344CB8AC3E}">
        <p14:creationId xmlns:p14="http://schemas.microsoft.com/office/powerpoint/2010/main" val="4158713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099952A7-33C5-45DE-9572-13408CD7AA3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
        <p:nvSpPr>
          <p:cNvPr id="15" name="文本框 14">
            <a:extLst>
              <a:ext uri="{FF2B5EF4-FFF2-40B4-BE49-F238E27FC236}">
                <a16:creationId xmlns:a16="http://schemas.microsoft.com/office/drawing/2014/main" id="{E57E1292-D357-49AC-9493-2CD533DE1C6C}"/>
              </a:ext>
            </a:extLst>
          </p:cNvPr>
          <p:cNvSpPr txBox="1"/>
          <p:nvPr/>
        </p:nvSpPr>
        <p:spPr>
          <a:xfrm>
            <a:off x="392129" y="1280432"/>
            <a:ext cx="3888432" cy="461665"/>
          </a:xfrm>
          <a:prstGeom prst="rect">
            <a:avLst/>
          </a:prstGeom>
          <a:noFill/>
        </p:spPr>
        <p:txBody>
          <a:bodyPr wrap="square">
            <a:spAutoFit/>
          </a:bodyPr>
          <a:lstStyle/>
          <a:p>
            <a:r>
              <a:rPr lang="zh-CN" altLang="en-US" sz="2400" b="1" dirty="0">
                <a:solidFill>
                  <a:srgbClr val="FF0000"/>
                </a:solidFill>
              </a:rPr>
              <a:t>细分网格方法</a:t>
            </a:r>
          </a:p>
        </p:txBody>
      </p:sp>
      <p:sp>
        <p:nvSpPr>
          <p:cNvPr id="6" name="Rectangle 3">
            <a:extLst>
              <a:ext uri="{FF2B5EF4-FFF2-40B4-BE49-F238E27FC236}">
                <a16:creationId xmlns:a16="http://schemas.microsoft.com/office/drawing/2014/main" id="{ACF65206-1D2C-4BC8-9D24-2EAED97C5576}"/>
              </a:ext>
            </a:extLst>
          </p:cNvPr>
          <p:cNvSpPr>
            <a:spLocks noGrp="1" noRot="1" noChangeArrowheads="1"/>
          </p:cNvSpPr>
          <p:nvPr>
            <p:ph type="body" idx="1"/>
          </p:nvPr>
        </p:nvSpPr>
        <p:spPr>
          <a:xfrm>
            <a:off x="705278" y="1736503"/>
            <a:ext cx="7869238" cy="2038350"/>
          </a:xfrm>
        </p:spPr>
        <p:txBody>
          <a:bodyPr/>
          <a:lstStyle/>
          <a:p>
            <a:pPr eaLnBrk="1" hangingPunct="1"/>
            <a:r>
              <a:rPr lang="zh-CN" altLang="en-US" sz="2800" dirty="0"/>
              <a:t>迭代的思维</a:t>
            </a:r>
            <a:endParaRPr lang="zh-CN" altLang="en-US" sz="2400" dirty="0"/>
          </a:p>
        </p:txBody>
      </p:sp>
      <p:pic>
        <p:nvPicPr>
          <p:cNvPr id="8" name="Picture 6">
            <a:extLst>
              <a:ext uri="{FF2B5EF4-FFF2-40B4-BE49-F238E27FC236}">
                <a16:creationId xmlns:a16="http://schemas.microsoft.com/office/drawing/2014/main" id="{47E6613C-52BB-4DB5-BF29-46936E16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124" y="1309990"/>
            <a:ext cx="3810000" cy="234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a:extLst>
              <a:ext uri="{FF2B5EF4-FFF2-40B4-BE49-F238E27FC236}">
                <a16:creationId xmlns:a16="http://schemas.microsoft.com/office/drawing/2014/main" id="{3CF56C37-06A0-466C-BBB3-BE37E38FB599}"/>
              </a:ext>
            </a:extLst>
          </p:cNvPr>
          <p:cNvSpPr txBox="1"/>
          <p:nvPr/>
        </p:nvSpPr>
        <p:spPr>
          <a:xfrm>
            <a:off x="6593183" y="1851211"/>
            <a:ext cx="3888432" cy="461665"/>
          </a:xfrm>
          <a:prstGeom prst="rect">
            <a:avLst/>
          </a:prstGeom>
          <a:noFill/>
        </p:spPr>
        <p:txBody>
          <a:bodyPr wrap="square">
            <a:spAutoFit/>
          </a:bodyPr>
          <a:lstStyle/>
          <a:p>
            <a:r>
              <a:rPr lang="zh-CN" altLang="en-US" sz="2400" b="1" dirty="0">
                <a:solidFill>
                  <a:srgbClr val="FF0000"/>
                </a:solidFill>
              </a:rPr>
              <a:t>多项式问题</a:t>
            </a:r>
          </a:p>
        </p:txBody>
      </p:sp>
      <p:pic>
        <p:nvPicPr>
          <p:cNvPr id="11" name="Picture 7">
            <a:extLst>
              <a:ext uri="{FF2B5EF4-FFF2-40B4-BE49-F238E27FC236}">
                <a16:creationId xmlns:a16="http://schemas.microsoft.com/office/drawing/2014/main" id="{BCB83549-234F-4E2F-A678-B9A6ED193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390" y="3742690"/>
            <a:ext cx="3618757" cy="2926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本框 11">
            <a:extLst>
              <a:ext uri="{FF2B5EF4-FFF2-40B4-BE49-F238E27FC236}">
                <a16:creationId xmlns:a16="http://schemas.microsoft.com/office/drawing/2014/main" id="{F9D66D6C-EB87-43E8-985E-ACE658915279}"/>
              </a:ext>
            </a:extLst>
          </p:cNvPr>
          <p:cNvSpPr txBox="1"/>
          <p:nvPr/>
        </p:nvSpPr>
        <p:spPr>
          <a:xfrm>
            <a:off x="6948264" y="6002184"/>
            <a:ext cx="3888432" cy="461665"/>
          </a:xfrm>
          <a:prstGeom prst="rect">
            <a:avLst/>
          </a:prstGeom>
          <a:noFill/>
        </p:spPr>
        <p:txBody>
          <a:bodyPr wrap="square">
            <a:spAutoFit/>
          </a:bodyPr>
          <a:lstStyle/>
          <a:p>
            <a:r>
              <a:rPr lang="zh-CN" altLang="en-US" sz="2400" b="1" dirty="0">
                <a:solidFill>
                  <a:srgbClr val="FF0000"/>
                </a:solidFill>
              </a:rPr>
              <a:t>不规则问题</a:t>
            </a:r>
          </a:p>
        </p:txBody>
      </p:sp>
      <p:grpSp>
        <p:nvGrpSpPr>
          <p:cNvPr id="5" name="组合 4">
            <a:extLst>
              <a:ext uri="{FF2B5EF4-FFF2-40B4-BE49-F238E27FC236}">
                <a16:creationId xmlns:a16="http://schemas.microsoft.com/office/drawing/2014/main" id="{BF64A586-5BA8-4FCF-8622-F938364C89E4}"/>
              </a:ext>
            </a:extLst>
          </p:cNvPr>
          <p:cNvGrpSpPr/>
          <p:nvPr/>
        </p:nvGrpSpPr>
        <p:grpSpPr>
          <a:xfrm>
            <a:off x="392129" y="2386476"/>
            <a:ext cx="3810000" cy="2555875"/>
            <a:chOff x="399034" y="3374192"/>
            <a:chExt cx="3810000" cy="2555875"/>
          </a:xfrm>
        </p:grpSpPr>
        <p:pic>
          <p:nvPicPr>
            <p:cNvPr id="13" name="Picture 5">
              <a:extLst>
                <a:ext uri="{FF2B5EF4-FFF2-40B4-BE49-F238E27FC236}">
                  <a16:creationId xmlns:a16="http://schemas.microsoft.com/office/drawing/2014/main" id="{BD805805-4797-49F9-936D-46C0415C0D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034" y="3374192"/>
              <a:ext cx="38100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8">
              <a:extLst>
                <a:ext uri="{FF2B5EF4-FFF2-40B4-BE49-F238E27FC236}">
                  <a16:creationId xmlns:a16="http://schemas.microsoft.com/office/drawing/2014/main" id="{0AE76D26-BAA7-4D47-9EC5-7EFD5DA9F5A5}"/>
                </a:ext>
              </a:extLst>
            </p:cNvPr>
            <p:cNvSpPr txBox="1">
              <a:spLocks noChangeArrowheads="1"/>
            </p:cNvSpPr>
            <p:nvPr/>
          </p:nvSpPr>
          <p:spPr bwMode="auto">
            <a:xfrm>
              <a:off x="1426146" y="5472867"/>
              <a:ext cx="1660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宋体" panose="02010600030101010101" pitchFamily="2" charset="-122"/>
                </a:rPr>
                <a:t>subdivision</a:t>
              </a:r>
            </a:p>
          </p:txBody>
        </p:sp>
        <p:cxnSp>
          <p:nvCxnSpPr>
            <p:cNvPr id="3" name="直接箭头连接符 2">
              <a:extLst>
                <a:ext uri="{FF2B5EF4-FFF2-40B4-BE49-F238E27FC236}">
                  <a16:creationId xmlns:a16="http://schemas.microsoft.com/office/drawing/2014/main" id="{8EE0D896-49B7-45E5-BBA4-96861CF7F373}"/>
                </a:ext>
              </a:extLst>
            </p:cNvPr>
            <p:cNvCxnSpPr/>
            <p:nvPr/>
          </p:nvCxnSpPr>
          <p:spPr>
            <a:xfrm>
              <a:off x="755576" y="5085184"/>
              <a:ext cx="324036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16" name="图片 15">
            <a:extLst>
              <a:ext uri="{FF2B5EF4-FFF2-40B4-BE49-F238E27FC236}">
                <a16:creationId xmlns:a16="http://schemas.microsoft.com/office/drawing/2014/main" id="{661CC9C9-49D6-4B0F-8E70-839BFF391FBC}"/>
              </a:ext>
            </a:extLst>
          </p:cNvPr>
          <p:cNvPicPr>
            <a:picLocks noChangeAspect="1"/>
          </p:cNvPicPr>
          <p:nvPr/>
        </p:nvPicPr>
        <p:blipFill>
          <a:blip r:embed="rId5"/>
          <a:stretch>
            <a:fillRect/>
          </a:stretch>
        </p:blipFill>
        <p:spPr>
          <a:xfrm>
            <a:off x="207290" y="5038314"/>
            <a:ext cx="4436718" cy="1819686"/>
          </a:xfrm>
          <a:prstGeom prst="rect">
            <a:avLst/>
          </a:prstGeom>
          <a:ln>
            <a:solidFill>
              <a:schemeClr val="accent1"/>
            </a:solidFill>
          </a:ln>
        </p:spPr>
      </p:pic>
    </p:spTree>
    <p:extLst>
      <p:ext uri="{BB962C8B-B14F-4D97-AF65-F5344CB8AC3E}">
        <p14:creationId xmlns:p14="http://schemas.microsoft.com/office/powerpoint/2010/main" val="328592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099952A7-33C5-45DE-9572-13408CD7AA3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
        <p:nvSpPr>
          <p:cNvPr id="15" name="文本框 14">
            <a:extLst>
              <a:ext uri="{FF2B5EF4-FFF2-40B4-BE49-F238E27FC236}">
                <a16:creationId xmlns:a16="http://schemas.microsoft.com/office/drawing/2014/main" id="{E57E1292-D357-49AC-9493-2CD533DE1C6C}"/>
              </a:ext>
            </a:extLst>
          </p:cNvPr>
          <p:cNvSpPr txBox="1"/>
          <p:nvPr/>
        </p:nvSpPr>
        <p:spPr>
          <a:xfrm>
            <a:off x="467544" y="1484784"/>
            <a:ext cx="3888432" cy="461665"/>
          </a:xfrm>
          <a:prstGeom prst="rect">
            <a:avLst/>
          </a:prstGeom>
          <a:noFill/>
        </p:spPr>
        <p:txBody>
          <a:bodyPr wrap="square">
            <a:spAutoFit/>
          </a:bodyPr>
          <a:lstStyle/>
          <a:p>
            <a:r>
              <a:rPr lang="zh-CN" altLang="en-US" sz="2400" b="1" dirty="0">
                <a:solidFill>
                  <a:srgbClr val="FF0000"/>
                </a:solidFill>
              </a:rPr>
              <a:t>细分网格方法</a:t>
            </a:r>
          </a:p>
        </p:txBody>
      </p:sp>
      <p:sp>
        <p:nvSpPr>
          <p:cNvPr id="9" name="文本框 8">
            <a:extLst>
              <a:ext uri="{FF2B5EF4-FFF2-40B4-BE49-F238E27FC236}">
                <a16:creationId xmlns:a16="http://schemas.microsoft.com/office/drawing/2014/main" id="{9D122CBF-D9DA-4053-978C-8240B14610E7}"/>
              </a:ext>
            </a:extLst>
          </p:cNvPr>
          <p:cNvSpPr txBox="1"/>
          <p:nvPr/>
        </p:nvSpPr>
        <p:spPr>
          <a:xfrm>
            <a:off x="316911" y="2179427"/>
            <a:ext cx="4168005" cy="1249573"/>
          </a:xfrm>
          <a:prstGeom prst="rect">
            <a:avLst/>
          </a:prstGeom>
          <a:noFill/>
        </p:spPr>
        <p:txBody>
          <a:bodyPr wrap="square">
            <a:spAutoFit/>
          </a:bodyPr>
          <a:lstStyle/>
          <a:p>
            <a:pPr marL="457200" indent="-457200">
              <a:buFont typeface="Arial" panose="020B0604020202020204" pitchFamily="34" charset="0"/>
              <a:buChar char="•"/>
            </a:pPr>
            <a:r>
              <a:rPr lang="en-US" altLang="zh-CN" sz="3200" b="1" dirty="0" err="1">
                <a:latin typeface="Times New Roman" panose="02020603050405020304" pitchFamily="18" charset="0"/>
                <a:ea typeface="宋体" panose="02010600030101010101" pitchFamily="2" charset="-122"/>
              </a:rPr>
              <a:t>Catmull</a:t>
            </a:r>
            <a:r>
              <a:rPr lang="en-US" altLang="zh-CN" sz="3200" b="1" dirty="0">
                <a:latin typeface="Times New Roman" panose="02020603050405020304" pitchFamily="18" charset="0"/>
                <a:ea typeface="宋体" panose="02010600030101010101" pitchFamily="2" charset="-122"/>
              </a:rPr>
              <a:t>-Clark</a:t>
            </a:r>
          </a:p>
          <a:p>
            <a:pPr>
              <a:lnSpc>
                <a:spcPct val="90000"/>
              </a:lnSpc>
            </a:pPr>
            <a:r>
              <a:rPr lang="zh-CN" altLang="en-US" sz="2400" dirty="0">
                <a:ea typeface="宋体" panose="02010600030101010101" pitchFamily="2" charset="-122"/>
              </a:rPr>
              <a:t>针对边缘和边界的规则</a:t>
            </a:r>
            <a:endParaRPr lang="en-US" altLang="zh-CN" sz="2400" dirty="0">
              <a:ea typeface="宋体" panose="02010600030101010101" pitchFamily="2" charset="-122"/>
            </a:endParaRPr>
          </a:p>
          <a:p>
            <a:pPr>
              <a:lnSpc>
                <a:spcPct val="90000"/>
              </a:lnSpc>
            </a:pPr>
            <a:r>
              <a:rPr lang="zh-CN" altLang="en-US" sz="2400" dirty="0">
                <a:ea typeface="宋体" panose="02010600030101010101" pitchFamily="2" charset="-122"/>
              </a:rPr>
              <a:t>推广到任意拓扑结构</a:t>
            </a:r>
            <a:endParaRPr lang="en-US" altLang="zh-CN" sz="2800" dirty="0">
              <a:latin typeface="Times New Roman" panose="02020603050405020304" pitchFamily="18" charset="0"/>
              <a:ea typeface="宋体" panose="02010600030101010101" pitchFamily="2" charset="-122"/>
            </a:endParaRPr>
          </a:p>
        </p:txBody>
      </p:sp>
      <p:pic>
        <p:nvPicPr>
          <p:cNvPr id="6" name="Picture 7">
            <a:extLst>
              <a:ext uri="{FF2B5EF4-FFF2-40B4-BE49-F238E27FC236}">
                <a16:creationId xmlns:a16="http://schemas.microsoft.com/office/drawing/2014/main" id="{36266207-464D-4F22-8BF1-BB76980AF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857" y="1268760"/>
            <a:ext cx="3738563"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a:extLst>
              <a:ext uri="{FF2B5EF4-FFF2-40B4-BE49-F238E27FC236}">
                <a16:creationId xmlns:a16="http://schemas.microsoft.com/office/drawing/2014/main" id="{E707D5AA-236F-4750-B02B-5F167FE391A7}"/>
              </a:ext>
            </a:extLst>
          </p:cNvPr>
          <p:cNvPicPr>
            <a:picLocks noChangeAspect="1"/>
          </p:cNvPicPr>
          <p:nvPr/>
        </p:nvPicPr>
        <p:blipFill>
          <a:blip r:embed="rId3"/>
          <a:stretch>
            <a:fillRect/>
          </a:stretch>
        </p:blipFill>
        <p:spPr>
          <a:xfrm>
            <a:off x="928518" y="1556043"/>
            <a:ext cx="7423902" cy="4497798"/>
          </a:xfrm>
          <a:prstGeom prst="rect">
            <a:avLst/>
          </a:prstGeom>
        </p:spPr>
      </p:pic>
    </p:spTree>
    <p:extLst>
      <p:ext uri="{BB962C8B-B14F-4D97-AF65-F5344CB8AC3E}">
        <p14:creationId xmlns:p14="http://schemas.microsoft.com/office/powerpoint/2010/main" val="126349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099952A7-33C5-45DE-9572-13408CD7AA33}"/>
              </a:ext>
            </a:extLst>
          </p:cNvPr>
          <p:cNvSpPr>
            <a:spLocks noGrp="1" noRot="1" noChangeArrowheads="1"/>
          </p:cNvSpPr>
          <p:nvPr/>
        </p:nvSpPr>
        <p:spPr>
          <a:xfrm>
            <a:off x="1743869" y="477252"/>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二、曲线和曲面</a:t>
            </a:r>
          </a:p>
        </p:txBody>
      </p:sp>
      <p:sp>
        <p:nvSpPr>
          <p:cNvPr id="15" name="文本框 14">
            <a:extLst>
              <a:ext uri="{FF2B5EF4-FFF2-40B4-BE49-F238E27FC236}">
                <a16:creationId xmlns:a16="http://schemas.microsoft.com/office/drawing/2014/main" id="{E57E1292-D357-49AC-9493-2CD533DE1C6C}"/>
              </a:ext>
            </a:extLst>
          </p:cNvPr>
          <p:cNvSpPr txBox="1"/>
          <p:nvPr/>
        </p:nvSpPr>
        <p:spPr>
          <a:xfrm>
            <a:off x="539552" y="1867296"/>
            <a:ext cx="3888432" cy="461665"/>
          </a:xfrm>
          <a:prstGeom prst="rect">
            <a:avLst/>
          </a:prstGeom>
          <a:noFill/>
        </p:spPr>
        <p:txBody>
          <a:bodyPr wrap="square">
            <a:spAutoFit/>
          </a:bodyPr>
          <a:lstStyle/>
          <a:p>
            <a:r>
              <a:rPr lang="zh-CN" altLang="en-US" sz="2400" b="1" dirty="0">
                <a:solidFill>
                  <a:srgbClr val="FF0000"/>
                </a:solidFill>
              </a:rPr>
              <a:t>细分网格方法</a:t>
            </a:r>
          </a:p>
        </p:txBody>
      </p:sp>
      <p:sp>
        <p:nvSpPr>
          <p:cNvPr id="9" name="文本框 8">
            <a:extLst>
              <a:ext uri="{FF2B5EF4-FFF2-40B4-BE49-F238E27FC236}">
                <a16:creationId xmlns:a16="http://schemas.microsoft.com/office/drawing/2014/main" id="{9D122CBF-D9DA-4053-978C-8240B14610E7}"/>
              </a:ext>
            </a:extLst>
          </p:cNvPr>
          <p:cNvSpPr txBox="1"/>
          <p:nvPr/>
        </p:nvSpPr>
        <p:spPr>
          <a:xfrm>
            <a:off x="719572" y="2305008"/>
            <a:ext cx="3735388" cy="892552"/>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rPr>
              <a:t>Loop </a:t>
            </a:r>
          </a:p>
          <a:p>
            <a:pPr lvl="1"/>
            <a:r>
              <a:rPr lang="zh-CN" altLang="en-US" sz="2400" dirty="0">
                <a:latin typeface="Times New Roman" panose="02020603050405020304" pitchFamily="18" charset="0"/>
                <a:ea typeface="宋体" panose="02010600030101010101" pitchFamily="2" charset="-122"/>
              </a:rPr>
              <a:t>基于三角形的细分规则</a:t>
            </a:r>
            <a:endParaRPr lang="en-US" altLang="zh-CN" sz="2400" dirty="0">
              <a:latin typeface="Times New Roman" panose="02020603050405020304" pitchFamily="18" charset="0"/>
              <a:ea typeface="宋体" panose="02010600030101010101" pitchFamily="2" charset="-122"/>
            </a:endParaRPr>
          </a:p>
        </p:txBody>
      </p:sp>
      <p:pic>
        <p:nvPicPr>
          <p:cNvPr id="6" name="Picture 6">
            <a:extLst>
              <a:ext uri="{FF2B5EF4-FFF2-40B4-BE49-F238E27FC236}">
                <a16:creationId xmlns:a16="http://schemas.microsoft.com/office/drawing/2014/main" id="{15E4B2CA-2B7F-4939-B07E-8484FE400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123583"/>
            <a:ext cx="3735388"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77B71FAB-41E2-44F1-AFAC-4ADA647AE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9158"/>
          <a:stretch>
            <a:fillRect/>
          </a:stretch>
        </p:blipFill>
        <p:spPr>
          <a:xfrm>
            <a:off x="1073394" y="1769914"/>
            <a:ext cx="7285248" cy="4333205"/>
          </a:xfrm>
          <a:prstGeom prst="rect">
            <a:avLst/>
          </a:prstGeo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78263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A7D9D57D-3D4D-4773-924C-93EE1891FBE2}"/>
              </a:ext>
            </a:extLst>
          </p:cNvPr>
          <p:cNvSpPr>
            <a:spLocks noGrp="1" noRot="1" noChangeArrowheads="1"/>
          </p:cNvSpPr>
          <p:nvPr>
            <p:ph type="body" idx="1"/>
          </p:nvPr>
        </p:nvSpPr>
        <p:spPr>
          <a:xfrm>
            <a:off x="539552" y="2564904"/>
            <a:ext cx="7869238" cy="2038350"/>
          </a:xfrm>
        </p:spPr>
        <p:txBody>
          <a:bodyPr/>
          <a:lstStyle/>
          <a:p>
            <a:pPr eaLnBrk="1" hangingPunct="1"/>
            <a:r>
              <a:rPr lang="zh-CN" altLang="en-US" sz="2800" dirty="0"/>
              <a:t>由简单的物体来构成复杂的物体</a:t>
            </a:r>
          </a:p>
          <a:p>
            <a:pPr lvl="1" eaLnBrk="1" hangingPunct="1"/>
            <a:r>
              <a:rPr lang="zh-CN" altLang="en-US" sz="2400" dirty="0"/>
              <a:t>扫描表示</a:t>
            </a:r>
          </a:p>
          <a:p>
            <a:pPr lvl="1" eaLnBrk="1" hangingPunct="1"/>
            <a:r>
              <a:rPr lang="zh-CN" altLang="en-US" sz="2400" dirty="0"/>
              <a:t>结构实体几何法</a:t>
            </a:r>
            <a:endParaRPr lang="zh-CN" altLang="zh-CN" sz="2400" dirty="0"/>
          </a:p>
        </p:txBody>
      </p:sp>
      <p:sp>
        <p:nvSpPr>
          <p:cNvPr id="4" name="Rectangle 2">
            <a:extLst>
              <a:ext uri="{FF2B5EF4-FFF2-40B4-BE49-F238E27FC236}">
                <a16:creationId xmlns:a16="http://schemas.microsoft.com/office/drawing/2014/main" id="{5D863F93-F8B2-4285-B76D-C71FD14DCFCE}"/>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三、实体构造技术</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27CE6AE-E24F-419D-A2E5-B6C2B47A561A}"/>
              </a:ext>
            </a:extLst>
          </p:cNvPr>
          <p:cNvSpPr>
            <a:spLocks noGrp="1" noRot="1" noChangeArrowheads="1"/>
          </p:cNvSpPr>
          <p:nvPr>
            <p:ph type="title"/>
          </p:nvPr>
        </p:nvSpPr>
        <p:spPr>
          <a:xfrm>
            <a:off x="539552" y="2669221"/>
            <a:ext cx="7343775" cy="701675"/>
          </a:xfrm>
        </p:spPr>
        <p:txBody>
          <a:bodyPr>
            <a:normAutofit/>
          </a:bodyPr>
          <a:lstStyle/>
          <a:p>
            <a:pPr eaLnBrk="1" hangingPunct="1"/>
            <a:r>
              <a:rPr lang="zh-CN" altLang="en-US" sz="3200" dirty="0"/>
              <a:t>扫描表示</a:t>
            </a:r>
            <a:endParaRPr lang="zh-CN" altLang="zh-CN" sz="3200" dirty="0"/>
          </a:p>
        </p:txBody>
      </p:sp>
      <p:sp>
        <p:nvSpPr>
          <p:cNvPr id="45059" name="Rectangle 3">
            <a:extLst>
              <a:ext uri="{FF2B5EF4-FFF2-40B4-BE49-F238E27FC236}">
                <a16:creationId xmlns:a16="http://schemas.microsoft.com/office/drawing/2014/main" id="{88B3913C-D5E7-4A19-8C9B-4D70A728E2C8}"/>
              </a:ext>
            </a:extLst>
          </p:cNvPr>
          <p:cNvSpPr>
            <a:spLocks noGrp="1" noRot="1" noChangeArrowheads="1"/>
          </p:cNvSpPr>
          <p:nvPr>
            <p:ph type="body" idx="1"/>
          </p:nvPr>
        </p:nvSpPr>
        <p:spPr>
          <a:xfrm>
            <a:off x="580053" y="3501008"/>
            <a:ext cx="7869238" cy="3206750"/>
          </a:xfrm>
        </p:spPr>
        <p:txBody>
          <a:bodyPr>
            <a:normAutofit/>
          </a:bodyPr>
          <a:lstStyle/>
          <a:p>
            <a:pPr eaLnBrk="1" hangingPunct="1"/>
            <a:r>
              <a:rPr lang="zh-CN" altLang="en-US" sz="2400" dirty="0"/>
              <a:t>思想：</a:t>
            </a:r>
          </a:p>
          <a:p>
            <a:pPr eaLnBrk="1" hangingPunct="1">
              <a:buFont typeface="Wingdings" panose="05000000000000000000" pitchFamily="2" charset="2"/>
              <a:buNone/>
            </a:pPr>
            <a:r>
              <a:rPr lang="zh-CN" altLang="en-US" sz="2400" dirty="0"/>
              <a:t>    通过平移、旋转及其他对称变换来构造三维对象</a:t>
            </a:r>
          </a:p>
          <a:p>
            <a:pPr eaLnBrk="1" hangingPunct="1">
              <a:buFont typeface="Wingdings" panose="05000000000000000000" pitchFamily="2" charset="2"/>
              <a:buNone/>
            </a:pPr>
            <a:r>
              <a:rPr lang="zh-CN" altLang="en-US" sz="2400" dirty="0"/>
              <a:t>    通过指定一个二维形状以及在空间区域内移动该形状的扫描来描述该三维物体</a:t>
            </a:r>
            <a:endParaRPr lang="zh-CN" altLang="zh-CN" sz="2400" dirty="0"/>
          </a:p>
        </p:txBody>
      </p:sp>
      <p:sp>
        <p:nvSpPr>
          <p:cNvPr id="4" name="Rectangle 2">
            <a:extLst>
              <a:ext uri="{FF2B5EF4-FFF2-40B4-BE49-F238E27FC236}">
                <a16:creationId xmlns:a16="http://schemas.microsoft.com/office/drawing/2014/main" id="{9C429C44-E7DA-47C5-90D1-ED6A70444BDF}"/>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三、实体构造技术</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Rot="1"/>
          </p:cNvSpPr>
          <p:nvPr>
            <p:ph type="title"/>
          </p:nvPr>
        </p:nvSpPr>
        <p:spPr>
          <a:xfrm>
            <a:off x="755333" y="2108200"/>
            <a:ext cx="7343775" cy="607695"/>
          </a:xfrm>
        </p:spPr>
        <p:txBody>
          <a:bodyPr vert="horz" wrap="square" lIns="91440" tIns="45720" rIns="91440" bIns="45720" anchor="ctr" anchorCtr="0">
            <a:spAutoFit/>
          </a:bodyPr>
          <a:lstStyle/>
          <a:p>
            <a:pPr eaLnBrk="1" hangingPunct="1"/>
            <a:r>
              <a:rPr lang="zh-CN" altLang="en-US" sz="2800" b="1" dirty="0"/>
              <a:t>三维物体的表示方法</a:t>
            </a:r>
          </a:p>
        </p:txBody>
      </p:sp>
      <p:sp>
        <p:nvSpPr>
          <p:cNvPr id="328707" name="Rectangle 2051"/>
          <p:cNvSpPr>
            <a:spLocks noGrp="1" noRot="1"/>
          </p:cNvSpPr>
          <p:nvPr>
            <p:ph idx="1"/>
          </p:nvPr>
        </p:nvSpPr>
        <p:spPr>
          <a:xfrm>
            <a:off x="1475423" y="2852738"/>
            <a:ext cx="6769100" cy="2813685"/>
          </a:xfrm>
        </p:spPr>
        <p:txBody>
          <a:bodyPr vert="horz" wrap="square" lIns="91440" tIns="45720" rIns="91440" bIns="45720" anchor="t" anchorCtr="0">
            <a:spAutoFit/>
          </a:bodyPr>
          <a:lstStyle/>
          <a:p>
            <a:pPr fontAlgn="auto">
              <a:spcBef>
                <a:spcPts val="100"/>
              </a:spcBef>
            </a:pPr>
            <a:r>
              <a:rPr lang="zh-CN" altLang="en-US" sz="2400" dirty="0"/>
              <a:t>多边形表面</a:t>
            </a:r>
          </a:p>
          <a:p>
            <a:pPr fontAlgn="auto">
              <a:spcBef>
                <a:spcPts val="100"/>
              </a:spcBef>
            </a:pPr>
            <a:r>
              <a:rPr lang="zh-CN" altLang="zh-CN" sz="2400" dirty="0"/>
              <a:t>曲线曲面</a:t>
            </a:r>
          </a:p>
          <a:p>
            <a:pPr fontAlgn="auto">
              <a:spcBef>
                <a:spcPts val="100"/>
              </a:spcBef>
            </a:pPr>
            <a:r>
              <a:rPr lang="zh-CN" altLang="en-US" sz="2400" dirty="0"/>
              <a:t>结构实体几何法</a:t>
            </a:r>
          </a:p>
          <a:p>
            <a:pPr fontAlgn="auto">
              <a:spcBef>
                <a:spcPts val="100"/>
              </a:spcBef>
            </a:pPr>
            <a:r>
              <a:rPr lang="zh-CN" altLang="en-US" sz="2400" dirty="0"/>
              <a:t>八叉树</a:t>
            </a:r>
          </a:p>
          <a:p>
            <a:pPr fontAlgn="auto">
              <a:spcBef>
                <a:spcPts val="100"/>
              </a:spcBef>
            </a:pPr>
            <a:r>
              <a:rPr lang="zh-CN" altLang="en-US" sz="2400" dirty="0"/>
              <a:t>分形几何方法</a:t>
            </a:r>
          </a:p>
          <a:p>
            <a:pPr fontAlgn="auto">
              <a:spcBef>
                <a:spcPts val="100"/>
              </a:spcBef>
            </a:pPr>
            <a:r>
              <a:rPr lang="zh-CN" altLang="en-US" sz="2400" dirty="0"/>
              <a:t>基于物理建模</a:t>
            </a:r>
            <a:endParaRPr lang="zh-CN" altLang="zh-CN" sz="2400" dirty="0"/>
          </a:p>
        </p:txBody>
      </p:sp>
      <p:sp>
        <p:nvSpPr>
          <p:cNvPr id="330754" name="Rectangle 2"/>
          <p:cNvSpPr>
            <a:spLocks noGrp="1" noRot="1" noChangeArrowheads="1"/>
          </p:cNvSpPr>
          <p:nvPr/>
        </p:nvSpPr>
        <p:spPr>
          <a:xfrm>
            <a:off x="1662430" y="965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animEffect transition="in" filter="blinds(horizontal)">
                                      <p:cBhvr>
                                        <p:cTn id="7" dur="500"/>
                                        <p:tgtEl>
                                          <p:spTgt spid="328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8707">
                                            <p:txEl>
                                              <p:pRg st="1" end="1"/>
                                            </p:txEl>
                                          </p:spTgt>
                                        </p:tgtEl>
                                        <p:attrNameLst>
                                          <p:attrName>style.visibility</p:attrName>
                                        </p:attrNameLst>
                                      </p:cBhvr>
                                      <p:to>
                                        <p:strVal val="visible"/>
                                      </p:to>
                                    </p:set>
                                    <p:animEffect transition="in" filter="blinds(horizontal)">
                                      <p:cBhvr>
                                        <p:cTn id="12" dur="500"/>
                                        <p:tgtEl>
                                          <p:spTgt spid="3287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07">
                                            <p:txEl>
                                              <p:pRg st="2" end="2"/>
                                            </p:txEl>
                                          </p:spTgt>
                                        </p:tgtEl>
                                        <p:attrNameLst>
                                          <p:attrName>style.visibility</p:attrName>
                                        </p:attrNameLst>
                                      </p:cBhvr>
                                      <p:to>
                                        <p:strVal val="visible"/>
                                      </p:to>
                                    </p:set>
                                    <p:animEffect transition="in" filter="blinds(horizontal)">
                                      <p:cBhvr>
                                        <p:cTn id="17" dur="500"/>
                                        <p:tgtEl>
                                          <p:spTgt spid="3287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8707">
                                            <p:txEl>
                                              <p:pRg st="3" end="3"/>
                                            </p:txEl>
                                          </p:spTgt>
                                        </p:tgtEl>
                                        <p:attrNameLst>
                                          <p:attrName>style.visibility</p:attrName>
                                        </p:attrNameLst>
                                      </p:cBhvr>
                                      <p:to>
                                        <p:strVal val="visible"/>
                                      </p:to>
                                    </p:set>
                                    <p:animEffect transition="in" filter="blinds(horizontal)">
                                      <p:cBhvr>
                                        <p:cTn id="22" dur="500"/>
                                        <p:tgtEl>
                                          <p:spTgt spid="3287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8707">
                                            <p:txEl>
                                              <p:pRg st="4" end="4"/>
                                            </p:txEl>
                                          </p:spTgt>
                                        </p:tgtEl>
                                        <p:attrNameLst>
                                          <p:attrName>style.visibility</p:attrName>
                                        </p:attrNameLst>
                                      </p:cBhvr>
                                      <p:to>
                                        <p:strVal val="visible"/>
                                      </p:to>
                                    </p:set>
                                    <p:animEffect transition="in" filter="blinds(horizontal)">
                                      <p:cBhvr>
                                        <p:cTn id="27" dur="500"/>
                                        <p:tgtEl>
                                          <p:spTgt spid="3287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8707">
                                            <p:txEl>
                                              <p:pRg st="5" end="5"/>
                                            </p:txEl>
                                          </p:spTgt>
                                        </p:tgtEl>
                                        <p:attrNameLst>
                                          <p:attrName>style.visibility</p:attrName>
                                        </p:attrNameLst>
                                      </p:cBhvr>
                                      <p:to>
                                        <p:strVal val="visible"/>
                                      </p:to>
                                    </p:set>
                                    <p:animEffect transition="in" filter="blinds(horizontal)">
                                      <p:cBhvr>
                                        <p:cTn id="32" dur="500"/>
                                        <p:tgtEl>
                                          <p:spTgt spid="3287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6082" name="Group 27">
            <a:extLst>
              <a:ext uri="{FF2B5EF4-FFF2-40B4-BE49-F238E27FC236}">
                <a16:creationId xmlns:a16="http://schemas.microsoft.com/office/drawing/2014/main" id="{E2BFBBC4-ED40-4A85-A306-72528316B24F}"/>
              </a:ext>
            </a:extLst>
          </p:cNvPr>
          <p:cNvGrpSpPr>
            <a:grpSpLocks/>
          </p:cNvGrpSpPr>
          <p:nvPr/>
        </p:nvGrpSpPr>
        <p:grpSpPr bwMode="auto">
          <a:xfrm>
            <a:off x="4648200" y="1752600"/>
            <a:ext cx="4114800" cy="4495800"/>
            <a:chOff x="2928" y="1104"/>
            <a:chExt cx="2592" cy="2832"/>
          </a:xfrm>
        </p:grpSpPr>
        <p:sp>
          <p:nvSpPr>
            <p:cNvPr id="46085" name="Freeform 5">
              <a:extLst>
                <a:ext uri="{FF2B5EF4-FFF2-40B4-BE49-F238E27FC236}">
                  <a16:creationId xmlns:a16="http://schemas.microsoft.com/office/drawing/2014/main" id="{27C30955-2D43-4BFC-B2AC-1B3E6D17979E}"/>
                </a:ext>
              </a:extLst>
            </p:cNvPr>
            <p:cNvSpPr>
              <a:spLocks/>
            </p:cNvSpPr>
            <p:nvPr/>
          </p:nvSpPr>
          <p:spPr bwMode="auto">
            <a:xfrm>
              <a:off x="3600" y="2880"/>
              <a:ext cx="1296" cy="768"/>
            </a:xfrm>
            <a:custGeom>
              <a:avLst/>
              <a:gdLst>
                <a:gd name="T0" fmla="*/ 0 w 1440"/>
                <a:gd name="T1" fmla="*/ 384 h 768"/>
                <a:gd name="T2" fmla="*/ 506 w 1440"/>
                <a:gd name="T3" fmla="*/ 720 h 768"/>
                <a:gd name="T4" fmla="*/ 583 w 1440"/>
                <a:gd name="T5" fmla="*/ 768 h 768"/>
                <a:gd name="T6" fmla="*/ 661 w 1440"/>
                <a:gd name="T7" fmla="*/ 768 h 768"/>
                <a:gd name="T8" fmla="*/ 778 w 1440"/>
                <a:gd name="T9" fmla="*/ 768 h 768"/>
                <a:gd name="T10" fmla="*/ 855 w 1440"/>
                <a:gd name="T11" fmla="*/ 720 h 768"/>
                <a:gd name="T12" fmla="*/ 1166 w 1440"/>
                <a:gd name="T13" fmla="*/ 336 h 768"/>
                <a:gd name="T14" fmla="*/ 778 w 1440"/>
                <a:gd name="T15" fmla="*/ 0 h 768"/>
                <a:gd name="T16" fmla="*/ 583 w 1440"/>
                <a:gd name="T17" fmla="*/ 240 h 768"/>
                <a:gd name="T18" fmla="*/ 272 w 1440"/>
                <a:gd name="T19" fmla="*/ 0 h 768"/>
                <a:gd name="T20" fmla="*/ 0 w 1440"/>
                <a:gd name="T21" fmla="*/ 384 h 7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40" h="768">
                  <a:moveTo>
                    <a:pt x="0" y="384"/>
                  </a:moveTo>
                  <a:lnTo>
                    <a:pt x="624" y="720"/>
                  </a:lnTo>
                  <a:lnTo>
                    <a:pt x="720" y="768"/>
                  </a:lnTo>
                  <a:lnTo>
                    <a:pt x="816" y="768"/>
                  </a:lnTo>
                  <a:lnTo>
                    <a:pt x="960" y="768"/>
                  </a:lnTo>
                  <a:lnTo>
                    <a:pt x="1056" y="720"/>
                  </a:lnTo>
                  <a:lnTo>
                    <a:pt x="1440" y="336"/>
                  </a:lnTo>
                  <a:lnTo>
                    <a:pt x="960" y="0"/>
                  </a:lnTo>
                  <a:lnTo>
                    <a:pt x="720" y="240"/>
                  </a:lnTo>
                  <a:lnTo>
                    <a:pt x="336" y="0"/>
                  </a:lnTo>
                  <a:lnTo>
                    <a:pt x="0" y="384"/>
                  </a:lnTo>
                  <a:close/>
                </a:path>
              </a:pathLst>
            </a:custGeom>
            <a:solidFill>
              <a:srgbClr val="00CC00">
                <a:alpha val="50195"/>
              </a:srgbClr>
            </a:solidFill>
            <a:ln w="38100" cap="flat"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nvGrpSpPr>
            <p:cNvPr id="46086" name="Group 26">
              <a:extLst>
                <a:ext uri="{FF2B5EF4-FFF2-40B4-BE49-F238E27FC236}">
                  <a16:creationId xmlns:a16="http://schemas.microsoft.com/office/drawing/2014/main" id="{E92FAB2E-8C77-4A22-B096-AC6741992AF1}"/>
                </a:ext>
              </a:extLst>
            </p:cNvPr>
            <p:cNvGrpSpPr>
              <a:grpSpLocks/>
            </p:cNvGrpSpPr>
            <p:nvPr/>
          </p:nvGrpSpPr>
          <p:grpSpPr bwMode="auto">
            <a:xfrm>
              <a:off x="3600" y="2640"/>
              <a:ext cx="1296" cy="768"/>
              <a:chOff x="3600" y="2640"/>
              <a:chExt cx="1296" cy="768"/>
            </a:xfrm>
          </p:grpSpPr>
          <p:sp>
            <p:nvSpPr>
              <p:cNvPr id="46097" name="Freeform 6">
                <a:extLst>
                  <a:ext uri="{FF2B5EF4-FFF2-40B4-BE49-F238E27FC236}">
                    <a16:creationId xmlns:a16="http://schemas.microsoft.com/office/drawing/2014/main" id="{1F86D333-CF4E-486D-B94D-F01A93257F78}"/>
                  </a:ext>
                </a:extLst>
              </p:cNvPr>
              <p:cNvSpPr>
                <a:spLocks/>
              </p:cNvSpPr>
              <p:nvPr/>
            </p:nvSpPr>
            <p:spPr bwMode="auto">
              <a:xfrm>
                <a:off x="3600" y="2640"/>
                <a:ext cx="1296" cy="768"/>
              </a:xfrm>
              <a:custGeom>
                <a:avLst/>
                <a:gdLst>
                  <a:gd name="T0" fmla="*/ 0 w 1440"/>
                  <a:gd name="T1" fmla="*/ 384 h 768"/>
                  <a:gd name="T2" fmla="*/ 506 w 1440"/>
                  <a:gd name="T3" fmla="*/ 720 h 768"/>
                  <a:gd name="T4" fmla="*/ 583 w 1440"/>
                  <a:gd name="T5" fmla="*/ 768 h 768"/>
                  <a:gd name="T6" fmla="*/ 661 w 1440"/>
                  <a:gd name="T7" fmla="*/ 768 h 768"/>
                  <a:gd name="T8" fmla="*/ 778 w 1440"/>
                  <a:gd name="T9" fmla="*/ 768 h 768"/>
                  <a:gd name="T10" fmla="*/ 855 w 1440"/>
                  <a:gd name="T11" fmla="*/ 720 h 768"/>
                  <a:gd name="T12" fmla="*/ 1166 w 1440"/>
                  <a:gd name="T13" fmla="*/ 336 h 768"/>
                  <a:gd name="T14" fmla="*/ 778 w 1440"/>
                  <a:gd name="T15" fmla="*/ 0 h 768"/>
                  <a:gd name="T16" fmla="*/ 583 w 1440"/>
                  <a:gd name="T17" fmla="*/ 240 h 768"/>
                  <a:gd name="T18" fmla="*/ 272 w 1440"/>
                  <a:gd name="T19" fmla="*/ 0 h 768"/>
                  <a:gd name="T20" fmla="*/ 0 w 1440"/>
                  <a:gd name="T21" fmla="*/ 384 h 7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40" h="768">
                    <a:moveTo>
                      <a:pt x="0" y="384"/>
                    </a:moveTo>
                    <a:lnTo>
                      <a:pt x="624" y="720"/>
                    </a:lnTo>
                    <a:lnTo>
                      <a:pt x="720" y="768"/>
                    </a:lnTo>
                    <a:lnTo>
                      <a:pt x="816" y="768"/>
                    </a:lnTo>
                    <a:lnTo>
                      <a:pt x="960" y="768"/>
                    </a:lnTo>
                    <a:lnTo>
                      <a:pt x="1056" y="720"/>
                    </a:lnTo>
                    <a:lnTo>
                      <a:pt x="1440" y="336"/>
                    </a:lnTo>
                    <a:lnTo>
                      <a:pt x="960" y="0"/>
                    </a:lnTo>
                    <a:lnTo>
                      <a:pt x="720" y="240"/>
                    </a:lnTo>
                    <a:lnTo>
                      <a:pt x="336" y="0"/>
                    </a:lnTo>
                    <a:lnTo>
                      <a:pt x="0" y="384"/>
                    </a:lnTo>
                    <a:close/>
                  </a:path>
                </a:pathLst>
              </a:custGeom>
              <a:noFill/>
              <a:ln w="571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098" name="Line 7">
                <a:extLst>
                  <a:ext uri="{FF2B5EF4-FFF2-40B4-BE49-F238E27FC236}">
                    <a16:creationId xmlns:a16="http://schemas.microsoft.com/office/drawing/2014/main" id="{3BA25043-2752-4D41-AFDB-8AB2362AD976}"/>
                  </a:ext>
                </a:extLst>
              </p:cNvPr>
              <p:cNvSpPr>
                <a:spLocks noChangeShapeType="1"/>
              </p:cNvSpPr>
              <p:nvPr/>
            </p:nvSpPr>
            <p:spPr bwMode="auto">
              <a:xfrm flipV="1">
                <a:off x="3600" y="3024"/>
                <a:ext cx="0" cy="24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099" name="Line 8">
                <a:extLst>
                  <a:ext uri="{FF2B5EF4-FFF2-40B4-BE49-F238E27FC236}">
                    <a16:creationId xmlns:a16="http://schemas.microsoft.com/office/drawing/2014/main" id="{B282782A-95E2-4701-A78E-3C49FDD9EB75}"/>
                  </a:ext>
                </a:extLst>
              </p:cNvPr>
              <p:cNvSpPr>
                <a:spLocks noChangeShapeType="1"/>
              </p:cNvSpPr>
              <p:nvPr/>
            </p:nvSpPr>
            <p:spPr bwMode="auto">
              <a:xfrm flipV="1">
                <a:off x="4896" y="2976"/>
                <a:ext cx="0" cy="24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100" name="Line 9">
                <a:extLst>
                  <a:ext uri="{FF2B5EF4-FFF2-40B4-BE49-F238E27FC236}">
                    <a16:creationId xmlns:a16="http://schemas.microsoft.com/office/drawing/2014/main" id="{A674593B-A85F-4E58-B513-C753B53B8D0E}"/>
                  </a:ext>
                </a:extLst>
              </p:cNvPr>
              <p:cNvSpPr>
                <a:spLocks noChangeShapeType="1"/>
              </p:cNvSpPr>
              <p:nvPr/>
            </p:nvSpPr>
            <p:spPr bwMode="auto">
              <a:xfrm flipV="1">
                <a:off x="3888" y="2688"/>
                <a:ext cx="0" cy="24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101" name="Line 10">
                <a:extLst>
                  <a:ext uri="{FF2B5EF4-FFF2-40B4-BE49-F238E27FC236}">
                    <a16:creationId xmlns:a16="http://schemas.microsoft.com/office/drawing/2014/main" id="{E31D2AB8-E562-4545-96AD-12FA85D4FED7}"/>
                  </a:ext>
                </a:extLst>
              </p:cNvPr>
              <p:cNvSpPr>
                <a:spLocks noChangeShapeType="1"/>
              </p:cNvSpPr>
              <p:nvPr/>
            </p:nvSpPr>
            <p:spPr bwMode="auto">
              <a:xfrm flipV="1">
                <a:off x="4224" y="2880"/>
                <a:ext cx="0" cy="24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102" name="Line 11">
                <a:extLst>
                  <a:ext uri="{FF2B5EF4-FFF2-40B4-BE49-F238E27FC236}">
                    <a16:creationId xmlns:a16="http://schemas.microsoft.com/office/drawing/2014/main" id="{F8DB5FE5-3151-4027-9BC9-93655360CDAE}"/>
                  </a:ext>
                </a:extLst>
              </p:cNvPr>
              <p:cNvSpPr>
                <a:spLocks noChangeShapeType="1"/>
              </p:cNvSpPr>
              <p:nvPr/>
            </p:nvSpPr>
            <p:spPr bwMode="auto">
              <a:xfrm flipV="1">
                <a:off x="4464" y="2640"/>
                <a:ext cx="0" cy="24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46087" name="Line 12">
              <a:extLst>
                <a:ext uri="{FF2B5EF4-FFF2-40B4-BE49-F238E27FC236}">
                  <a16:creationId xmlns:a16="http://schemas.microsoft.com/office/drawing/2014/main" id="{9B2A4F2F-B919-4902-A0BB-6252FA9D998D}"/>
                </a:ext>
              </a:extLst>
            </p:cNvPr>
            <p:cNvSpPr>
              <a:spLocks noChangeShapeType="1"/>
            </p:cNvSpPr>
            <p:nvPr/>
          </p:nvSpPr>
          <p:spPr bwMode="auto">
            <a:xfrm flipH="1">
              <a:off x="3216" y="2160"/>
              <a:ext cx="864" cy="1008"/>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088" name="Line 13">
              <a:extLst>
                <a:ext uri="{FF2B5EF4-FFF2-40B4-BE49-F238E27FC236}">
                  <a16:creationId xmlns:a16="http://schemas.microsoft.com/office/drawing/2014/main" id="{006279DC-8BEC-4718-807D-4F38F795CD8B}"/>
                </a:ext>
              </a:extLst>
            </p:cNvPr>
            <p:cNvSpPr>
              <a:spLocks noChangeShapeType="1"/>
            </p:cNvSpPr>
            <p:nvPr/>
          </p:nvSpPr>
          <p:spPr bwMode="auto">
            <a:xfrm>
              <a:off x="4080" y="2160"/>
              <a:ext cx="1104" cy="816"/>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089" name="Line 14">
              <a:extLst>
                <a:ext uri="{FF2B5EF4-FFF2-40B4-BE49-F238E27FC236}">
                  <a16:creationId xmlns:a16="http://schemas.microsoft.com/office/drawing/2014/main" id="{71A8A0D0-45EA-4BF4-8952-AA772437E93A}"/>
                </a:ext>
              </a:extLst>
            </p:cNvPr>
            <p:cNvSpPr>
              <a:spLocks noChangeShapeType="1"/>
            </p:cNvSpPr>
            <p:nvPr/>
          </p:nvSpPr>
          <p:spPr bwMode="auto">
            <a:xfrm flipV="1">
              <a:off x="4080" y="1104"/>
              <a:ext cx="0" cy="1056"/>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090" name="Text Box 15">
              <a:extLst>
                <a:ext uri="{FF2B5EF4-FFF2-40B4-BE49-F238E27FC236}">
                  <a16:creationId xmlns:a16="http://schemas.microsoft.com/office/drawing/2014/main" id="{70ABECBB-EAAC-4167-A576-8A57C57E654F}"/>
                </a:ext>
              </a:extLst>
            </p:cNvPr>
            <p:cNvSpPr txBox="1">
              <a:spLocks noChangeArrowheads="1"/>
            </p:cNvSpPr>
            <p:nvPr/>
          </p:nvSpPr>
          <p:spPr bwMode="auto">
            <a:xfrm>
              <a:off x="3984" y="1152"/>
              <a:ext cx="52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en-US" altLang="zh-CN" sz="3600" b="1">
                  <a:latin typeface="Times New Roman" panose="02020603050405020304" pitchFamily="18" charset="0"/>
                  <a:ea typeface="方正黑体" pitchFamily="34" charset="-122"/>
                </a:rPr>
                <a:t>z</a:t>
              </a:r>
            </a:p>
          </p:txBody>
        </p:sp>
        <p:sp>
          <p:nvSpPr>
            <p:cNvPr id="46091" name="Text Box 16">
              <a:extLst>
                <a:ext uri="{FF2B5EF4-FFF2-40B4-BE49-F238E27FC236}">
                  <a16:creationId xmlns:a16="http://schemas.microsoft.com/office/drawing/2014/main" id="{141C3D24-AE2E-43C7-9107-17B8591C7255}"/>
                </a:ext>
              </a:extLst>
            </p:cNvPr>
            <p:cNvSpPr txBox="1">
              <a:spLocks noChangeArrowheads="1"/>
            </p:cNvSpPr>
            <p:nvPr/>
          </p:nvSpPr>
          <p:spPr bwMode="auto">
            <a:xfrm>
              <a:off x="3648" y="1910"/>
              <a:ext cx="52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en-US" altLang="zh-CN" sz="3600" b="1">
                  <a:latin typeface="Times New Roman" panose="02020603050405020304" pitchFamily="18" charset="0"/>
                  <a:ea typeface="方正黑体" pitchFamily="34" charset="-122"/>
                </a:rPr>
                <a:t>o</a:t>
              </a:r>
            </a:p>
          </p:txBody>
        </p:sp>
        <p:sp>
          <p:nvSpPr>
            <p:cNvPr id="46092" name="Text Box 17">
              <a:extLst>
                <a:ext uri="{FF2B5EF4-FFF2-40B4-BE49-F238E27FC236}">
                  <a16:creationId xmlns:a16="http://schemas.microsoft.com/office/drawing/2014/main" id="{9CEA377A-F5FF-402B-9851-41B82187308E}"/>
                </a:ext>
              </a:extLst>
            </p:cNvPr>
            <p:cNvSpPr txBox="1">
              <a:spLocks noChangeArrowheads="1"/>
            </p:cNvSpPr>
            <p:nvPr/>
          </p:nvSpPr>
          <p:spPr bwMode="auto">
            <a:xfrm>
              <a:off x="4992" y="2630"/>
              <a:ext cx="52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en-US" altLang="zh-CN" sz="3600" b="1">
                  <a:latin typeface="Times New Roman" panose="02020603050405020304" pitchFamily="18" charset="0"/>
                  <a:ea typeface="方正黑体" pitchFamily="34" charset="-122"/>
                </a:rPr>
                <a:t>y</a:t>
              </a:r>
            </a:p>
          </p:txBody>
        </p:sp>
        <p:sp>
          <p:nvSpPr>
            <p:cNvPr id="46093" name="Text Box 18">
              <a:extLst>
                <a:ext uri="{FF2B5EF4-FFF2-40B4-BE49-F238E27FC236}">
                  <a16:creationId xmlns:a16="http://schemas.microsoft.com/office/drawing/2014/main" id="{B593288A-4FB8-4250-AC84-C1D81DAFB989}"/>
                </a:ext>
              </a:extLst>
            </p:cNvPr>
            <p:cNvSpPr txBox="1">
              <a:spLocks noChangeArrowheads="1"/>
            </p:cNvSpPr>
            <p:nvPr/>
          </p:nvSpPr>
          <p:spPr bwMode="auto">
            <a:xfrm>
              <a:off x="2928" y="2822"/>
              <a:ext cx="52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en-US" altLang="zh-CN" sz="3600" b="1">
                  <a:latin typeface="Times New Roman" panose="02020603050405020304" pitchFamily="18" charset="0"/>
                  <a:ea typeface="方正黑体" pitchFamily="34" charset="-122"/>
                </a:rPr>
                <a:t>x</a:t>
              </a:r>
            </a:p>
          </p:txBody>
        </p:sp>
        <p:sp>
          <p:nvSpPr>
            <p:cNvPr id="46094" name="Line 19">
              <a:extLst>
                <a:ext uri="{FF2B5EF4-FFF2-40B4-BE49-F238E27FC236}">
                  <a16:creationId xmlns:a16="http://schemas.microsoft.com/office/drawing/2014/main" id="{20A1B11E-721D-4030-9F83-2916020B8437}"/>
                </a:ext>
              </a:extLst>
            </p:cNvPr>
            <p:cNvSpPr>
              <a:spLocks noChangeShapeType="1"/>
            </p:cNvSpPr>
            <p:nvPr/>
          </p:nvSpPr>
          <p:spPr bwMode="auto">
            <a:xfrm flipV="1">
              <a:off x="3888" y="3264"/>
              <a:ext cx="480" cy="672"/>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095" name="Text Box 20">
              <a:extLst>
                <a:ext uri="{FF2B5EF4-FFF2-40B4-BE49-F238E27FC236}">
                  <a16:creationId xmlns:a16="http://schemas.microsoft.com/office/drawing/2014/main" id="{CC5114A8-2AC8-4755-A33F-126170C56AFD}"/>
                </a:ext>
              </a:extLst>
            </p:cNvPr>
            <p:cNvSpPr txBox="1">
              <a:spLocks noChangeArrowheads="1"/>
            </p:cNvSpPr>
            <p:nvPr/>
          </p:nvSpPr>
          <p:spPr bwMode="auto">
            <a:xfrm>
              <a:off x="3552" y="3408"/>
              <a:ext cx="52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en-US" altLang="zh-CN" sz="3600" b="1">
                  <a:latin typeface="Times New Roman" panose="02020603050405020304" pitchFamily="18" charset="0"/>
                  <a:ea typeface="方正黑体" pitchFamily="34" charset="-122"/>
                </a:rPr>
                <a:t>A</a:t>
              </a:r>
            </a:p>
          </p:txBody>
        </p:sp>
        <p:sp>
          <p:nvSpPr>
            <p:cNvPr id="46096" name="Line 21">
              <a:extLst>
                <a:ext uri="{FF2B5EF4-FFF2-40B4-BE49-F238E27FC236}">
                  <a16:creationId xmlns:a16="http://schemas.microsoft.com/office/drawing/2014/main" id="{A40FAA82-6553-4358-83A2-BECB5A99611F}"/>
                </a:ext>
              </a:extLst>
            </p:cNvPr>
            <p:cNvSpPr>
              <a:spLocks noChangeShapeType="1"/>
            </p:cNvSpPr>
            <p:nvPr/>
          </p:nvSpPr>
          <p:spPr bwMode="auto">
            <a:xfrm flipV="1">
              <a:off x="4320" y="1440"/>
              <a:ext cx="0" cy="72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313367" name="Rectangle 23">
            <a:extLst>
              <a:ext uri="{FF2B5EF4-FFF2-40B4-BE49-F238E27FC236}">
                <a16:creationId xmlns:a16="http://schemas.microsoft.com/office/drawing/2014/main" id="{3F0AA25F-6243-48A9-8F5A-6A53C37D1DED}"/>
              </a:ext>
            </a:extLst>
          </p:cNvPr>
          <p:cNvSpPr>
            <a:spLocks noGrp="1" noChangeArrowheads="1"/>
          </p:cNvSpPr>
          <p:nvPr>
            <p:ph type="body" idx="1"/>
          </p:nvPr>
        </p:nvSpPr>
        <p:spPr>
          <a:xfrm>
            <a:off x="631033" y="3433142"/>
            <a:ext cx="4608512" cy="13573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p>
            <a:pPr eaLnBrk="1" hangingPunct="1"/>
            <a:r>
              <a:rPr lang="zh-CN" altLang="en-US" sz="2400" dirty="0"/>
              <a:t>平移扫描</a:t>
            </a:r>
          </a:p>
          <a:p>
            <a:pPr eaLnBrk="1" hangingPunct="1">
              <a:buFont typeface="Wingdings" panose="05000000000000000000" pitchFamily="2" charset="2"/>
              <a:buNone/>
            </a:pPr>
            <a:r>
              <a:rPr lang="zh-CN" altLang="en-US" sz="2400" dirty="0"/>
              <a:t>   二维图形</a:t>
            </a:r>
            <a:r>
              <a:rPr lang="en-US" altLang="zh-CN" sz="2400" dirty="0"/>
              <a:t>A</a:t>
            </a:r>
            <a:r>
              <a:rPr lang="zh-CN" altLang="en-US" sz="2400" dirty="0"/>
              <a:t>沿</a:t>
            </a:r>
            <a:r>
              <a:rPr lang="en-US" altLang="zh-CN" sz="2400" dirty="0"/>
              <a:t>Z</a:t>
            </a:r>
            <a:r>
              <a:rPr lang="zh-CN" altLang="en-US" sz="2400" dirty="0"/>
              <a:t>轴平移</a:t>
            </a:r>
          </a:p>
        </p:txBody>
      </p:sp>
      <p:sp>
        <p:nvSpPr>
          <p:cNvPr id="46084" name="Rectangle 24">
            <a:extLst>
              <a:ext uri="{FF2B5EF4-FFF2-40B4-BE49-F238E27FC236}">
                <a16:creationId xmlns:a16="http://schemas.microsoft.com/office/drawing/2014/main" id="{CE4805A4-10B8-4513-8AED-CF68D660A963}"/>
              </a:ext>
            </a:extLst>
          </p:cNvPr>
          <p:cNvSpPr>
            <a:spLocks noGrp="1" noChangeArrowheads="1"/>
          </p:cNvSpPr>
          <p:nvPr>
            <p:ph type="title"/>
          </p:nvPr>
        </p:nvSpPr>
        <p:spPr>
          <a:xfrm>
            <a:off x="636556" y="2437606"/>
            <a:ext cx="7343775" cy="458788"/>
          </a:xfrm>
          <a:noFill/>
        </p:spPr>
        <p:txBody>
          <a:bodyPr anchor="b">
            <a:normAutofit fontScale="90000"/>
          </a:bodyPr>
          <a:lstStyle/>
          <a:p>
            <a:pPr eaLnBrk="1" hangingPunct="1"/>
            <a:r>
              <a:rPr lang="zh-CN" altLang="en-US" sz="4000" dirty="0">
                <a:latin typeface="方正黑体" pitchFamily="34" charset="-122"/>
              </a:rPr>
              <a:t>扫描表示</a:t>
            </a:r>
            <a:endParaRPr lang="zh-CN" altLang="zh-CN" sz="4000" dirty="0">
              <a:latin typeface="方正黑体" pitchFamily="34" charset="-122"/>
            </a:endParaRPr>
          </a:p>
        </p:txBody>
      </p:sp>
      <p:sp>
        <p:nvSpPr>
          <p:cNvPr id="23" name="Rectangle 2">
            <a:extLst>
              <a:ext uri="{FF2B5EF4-FFF2-40B4-BE49-F238E27FC236}">
                <a16:creationId xmlns:a16="http://schemas.microsoft.com/office/drawing/2014/main" id="{A1E29491-92BB-497A-9DC7-DE6CCFB0BD94}"/>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三、实体构造技术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13367">
                                            <p:txEl>
                                              <p:pRg st="0" end="0"/>
                                            </p:txEl>
                                          </p:spTgt>
                                        </p:tgtEl>
                                        <p:attrNameLst>
                                          <p:attrName>style.visibility</p:attrName>
                                        </p:attrNameLst>
                                      </p:cBhvr>
                                      <p:to>
                                        <p:strVal val="visible"/>
                                      </p:to>
                                    </p:set>
                                    <p:animEffect transition="in" filter="slide(fromBottom)">
                                      <p:cBhvr>
                                        <p:cTn id="7" dur="500"/>
                                        <p:tgtEl>
                                          <p:spTgt spid="3133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13367">
                                            <p:txEl>
                                              <p:pRg st="1" end="1"/>
                                            </p:txEl>
                                          </p:spTgt>
                                        </p:tgtEl>
                                        <p:attrNameLst>
                                          <p:attrName>style.visibility</p:attrName>
                                        </p:attrNameLst>
                                      </p:cBhvr>
                                      <p:to>
                                        <p:strVal val="visible"/>
                                      </p:to>
                                    </p:set>
                                    <p:animEffect transition="in" filter="slide(fromBottom)">
                                      <p:cBhvr>
                                        <p:cTn id="12" dur="500"/>
                                        <p:tgtEl>
                                          <p:spTgt spid="3133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67"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4">
            <a:extLst>
              <a:ext uri="{FF2B5EF4-FFF2-40B4-BE49-F238E27FC236}">
                <a16:creationId xmlns:a16="http://schemas.microsoft.com/office/drawing/2014/main" id="{38C70515-87FA-4700-B425-76D76BA2162D}"/>
              </a:ext>
            </a:extLst>
          </p:cNvPr>
          <p:cNvSpPr>
            <a:spLocks noGrp="1" noChangeArrowheads="1"/>
          </p:cNvSpPr>
          <p:nvPr>
            <p:ph type="title"/>
          </p:nvPr>
        </p:nvSpPr>
        <p:spPr>
          <a:xfrm>
            <a:off x="806042" y="2436019"/>
            <a:ext cx="7343775" cy="661987"/>
          </a:xfrm>
          <a:noFill/>
        </p:spPr>
        <p:txBody>
          <a:bodyPr anchor="b">
            <a:normAutofit fontScale="90000"/>
          </a:bodyPr>
          <a:lstStyle/>
          <a:p>
            <a:pPr eaLnBrk="1" hangingPunct="1"/>
            <a:r>
              <a:rPr lang="zh-CN" altLang="en-US" sz="4000" dirty="0">
                <a:latin typeface="方正黑体" pitchFamily="34" charset="-122"/>
              </a:rPr>
              <a:t>扫描表示</a:t>
            </a:r>
            <a:endParaRPr lang="zh-CN" altLang="zh-CN" sz="4000" dirty="0">
              <a:latin typeface="方正黑体" pitchFamily="34" charset="-122"/>
            </a:endParaRPr>
          </a:p>
        </p:txBody>
      </p:sp>
      <p:sp>
        <p:nvSpPr>
          <p:cNvPr id="314373" name="Rectangle 5">
            <a:extLst>
              <a:ext uri="{FF2B5EF4-FFF2-40B4-BE49-F238E27FC236}">
                <a16:creationId xmlns:a16="http://schemas.microsoft.com/office/drawing/2014/main" id="{6C1EB40B-0C2D-4C78-93EE-69ED17B34C8E}"/>
              </a:ext>
            </a:extLst>
          </p:cNvPr>
          <p:cNvSpPr>
            <a:spLocks noGrp="1" noChangeArrowheads="1"/>
          </p:cNvSpPr>
          <p:nvPr>
            <p:ph type="body" idx="1"/>
          </p:nvPr>
        </p:nvSpPr>
        <p:spPr>
          <a:xfrm>
            <a:off x="492125" y="3541713"/>
            <a:ext cx="4613275" cy="15795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p>
            <a:pPr eaLnBrk="1" hangingPunct="1">
              <a:lnSpc>
                <a:spcPct val="150000"/>
              </a:lnSpc>
            </a:pPr>
            <a:r>
              <a:rPr lang="zh-CN" altLang="en-US" sz="2400" dirty="0"/>
              <a:t>旋转扫描</a:t>
            </a:r>
          </a:p>
          <a:p>
            <a:pPr eaLnBrk="1" hangingPunct="1">
              <a:lnSpc>
                <a:spcPct val="150000"/>
              </a:lnSpc>
              <a:buFont typeface="Wingdings" panose="05000000000000000000" pitchFamily="2" charset="2"/>
              <a:buNone/>
            </a:pPr>
            <a:r>
              <a:rPr lang="zh-CN" altLang="en-US" sz="2400" dirty="0"/>
              <a:t>   二维图形</a:t>
            </a:r>
            <a:r>
              <a:rPr lang="en-US" altLang="zh-CN" sz="2400" dirty="0"/>
              <a:t>A</a:t>
            </a:r>
            <a:r>
              <a:rPr lang="zh-CN" altLang="en-US" sz="2400" dirty="0"/>
              <a:t>绕</a:t>
            </a:r>
            <a:r>
              <a:rPr lang="en-US" altLang="zh-CN" sz="2400" dirty="0"/>
              <a:t>Z</a:t>
            </a:r>
            <a:r>
              <a:rPr lang="zh-CN" altLang="en-US" sz="2400" dirty="0"/>
              <a:t>轴旋转</a:t>
            </a:r>
          </a:p>
        </p:txBody>
      </p:sp>
      <p:grpSp>
        <p:nvGrpSpPr>
          <p:cNvPr id="47108" name="Group 31">
            <a:extLst>
              <a:ext uri="{FF2B5EF4-FFF2-40B4-BE49-F238E27FC236}">
                <a16:creationId xmlns:a16="http://schemas.microsoft.com/office/drawing/2014/main" id="{568E45EB-7E2B-44AE-AEB9-2262C27A189F}"/>
              </a:ext>
            </a:extLst>
          </p:cNvPr>
          <p:cNvGrpSpPr>
            <a:grpSpLocks/>
          </p:cNvGrpSpPr>
          <p:nvPr/>
        </p:nvGrpSpPr>
        <p:grpSpPr bwMode="auto">
          <a:xfrm>
            <a:off x="4419600" y="1700213"/>
            <a:ext cx="4114800" cy="4351337"/>
            <a:chOff x="2784" y="1071"/>
            <a:chExt cx="2592" cy="2741"/>
          </a:xfrm>
        </p:grpSpPr>
        <p:sp>
          <p:nvSpPr>
            <p:cNvPr id="47109" name="Oval 7">
              <a:extLst>
                <a:ext uri="{FF2B5EF4-FFF2-40B4-BE49-F238E27FC236}">
                  <a16:creationId xmlns:a16="http://schemas.microsoft.com/office/drawing/2014/main" id="{BFB2F982-AFD8-42D9-B0F7-E56540C36C70}"/>
                </a:ext>
              </a:extLst>
            </p:cNvPr>
            <p:cNvSpPr>
              <a:spLocks noChangeArrowheads="1"/>
            </p:cNvSpPr>
            <p:nvPr/>
          </p:nvSpPr>
          <p:spPr bwMode="auto">
            <a:xfrm>
              <a:off x="3792" y="1978"/>
              <a:ext cx="480"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0" name="Oval 8">
              <a:extLst>
                <a:ext uri="{FF2B5EF4-FFF2-40B4-BE49-F238E27FC236}">
                  <a16:creationId xmlns:a16="http://schemas.microsoft.com/office/drawing/2014/main" id="{B3D9DCD7-E3CB-4086-83B7-3F9DD53B3C76}"/>
                </a:ext>
              </a:extLst>
            </p:cNvPr>
            <p:cNvSpPr>
              <a:spLocks noChangeAspect="1" noChangeArrowheads="1"/>
            </p:cNvSpPr>
            <p:nvPr/>
          </p:nvSpPr>
          <p:spPr bwMode="auto">
            <a:xfrm>
              <a:off x="3648" y="1882"/>
              <a:ext cx="723" cy="384"/>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1" name="Oval 9">
              <a:extLst>
                <a:ext uri="{FF2B5EF4-FFF2-40B4-BE49-F238E27FC236}">
                  <a16:creationId xmlns:a16="http://schemas.microsoft.com/office/drawing/2014/main" id="{5082C0D6-B001-495C-9FE0-84666BFF7B6F}"/>
                </a:ext>
              </a:extLst>
            </p:cNvPr>
            <p:cNvSpPr>
              <a:spLocks noChangeAspect="1" noChangeArrowheads="1"/>
            </p:cNvSpPr>
            <p:nvPr/>
          </p:nvSpPr>
          <p:spPr bwMode="auto">
            <a:xfrm>
              <a:off x="3312" y="2794"/>
              <a:ext cx="1440" cy="864"/>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2" name="Oval 10">
              <a:extLst>
                <a:ext uri="{FF2B5EF4-FFF2-40B4-BE49-F238E27FC236}">
                  <a16:creationId xmlns:a16="http://schemas.microsoft.com/office/drawing/2014/main" id="{FDBEAB1E-F2F6-4A23-A6DA-DE5B2A58CFB9}"/>
                </a:ext>
              </a:extLst>
            </p:cNvPr>
            <p:cNvSpPr>
              <a:spLocks noChangeArrowheads="1"/>
            </p:cNvSpPr>
            <p:nvPr/>
          </p:nvSpPr>
          <p:spPr bwMode="auto">
            <a:xfrm>
              <a:off x="3792" y="3082"/>
              <a:ext cx="480"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3" name="Line 11">
              <a:extLst>
                <a:ext uri="{FF2B5EF4-FFF2-40B4-BE49-F238E27FC236}">
                  <a16:creationId xmlns:a16="http://schemas.microsoft.com/office/drawing/2014/main" id="{2816D87C-00E4-4C25-A5D5-FB2F068B06A9}"/>
                </a:ext>
              </a:extLst>
            </p:cNvPr>
            <p:cNvSpPr>
              <a:spLocks noChangeShapeType="1"/>
            </p:cNvSpPr>
            <p:nvPr/>
          </p:nvSpPr>
          <p:spPr bwMode="auto">
            <a:xfrm flipH="1" flipV="1">
              <a:off x="4014" y="1253"/>
              <a:ext cx="18" cy="19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14" name="Line 12">
              <a:extLst>
                <a:ext uri="{FF2B5EF4-FFF2-40B4-BE49-F238E27FC236}">
                  <a16:creationId xmlns:a16="http://schemas.microsoft.com/office/drawing/2014/main" id="{201DCD26-C64B-46BA-8315-C36AC82919F5}"/>
                </a:ext>
              </a:extLst>
            </p:cNvPr>
            <p:cNvSpPr>
              <a:spLocks noChangeShapeType="1"/>
            </p:cNvSpPr>
            <p:nvPr/>
          </p:nvSpPr>
          <p:spPr bwMode="auto">
            <a:xfrm>
              <a:off x="4032" y="3178"/>
              <a:ext cx="12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15" name="Line 13">
              <a:extLst>
                <a:ext uri="{FF2B5EF4-FFF2-40B4-BE49-F238E27FC236}">
                  <a16:creationId xmlns:a16="http://schemas.microsoft.com/office/drawing/2014/main" id="{D07C1844-A27D-42A0-BB3A-F7DE3A345D61}"/>
                </a:ext>
              </a:extLst>
            </p:cNvPr>
            <p:cNvSpPr>
              <a:spLocks noChangeShapeType="1"/>
            </p:cNvSpPr>
            <p:nvPr/>
          </p:nvSpPr>
          <p:spPr bwMode="auto">
            <a:xfrm flipH="1">
              <a:off x="3024" y="3178"/>
              <a:ext cx="1008" cy="52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16" name="Line 14">
              <a:extLst>
                <a:ext uri="{FF2B5EF4-FFF2-40B4-BE49-F238E27FC236}">
                  <a16:creationId xmlns:a16="http://schemas.microsoft.com/office/drawing/2014/main" id="{8C0792F2-A3BA-4DE7-91DD-E826D27CBFA5}"/>
                </a:ext>
              </a:extLst>
            </p:cNvPr>
            <p:cNvSpPr>
              <a:spLocks noChangeShapeType="1"/>
            </p:cNvSpPr>
            <p:nvPr/>
          </p:nvSpPr>
          <p:spPr bwMode="auto">
            <a:xfrm flipH="1">
              <a:off x="3312" y="2074"/>
              <a:ext cx="336" cy="1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17" name="Line 15">
              <a:extLst>
                <a:ext uri="{FF2B5EF4-FFF2-40B4-BE49-F238E27FC236}">
                  <a16:creationId xmlns:a16="http://schemas.microsoft.com/office/drawing/2014/main" id="{28305B4C-8212-47FF-B48B-7A3BEB0EFED3}"/>
                </a:ext>
              </a:extLst>
            </p:cNvPr>
            <p:cNvSpPr>
              <a:spLocks noChangeShapeType="1"/>
            </p:cNvSpPr>
            <p:nvPr/>
          </p:nvSpPr>
          <p:spPr bwMode="auto">
            <a:xfrm flipH="1">
              <a:off x="3840" y="2170"/>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18" name="Line 16">
              <a:extLst>
                <a:ext uri="{FF2B5EF4-FFF2-40B4-BE49-F238E27FC236}">
                  <a16:creationId xmlns:a16="http://schemas.microsoft.com/office/drawing/2014/main" id="{ABBB9702-4DD3-47BE-B4E2-84EFF8E62B20}"/>
                </a:ext>
              </a:extLst>
            </p:cNvPr>
            <p:cNvSpPr>
              <a:spLocks noChangeShapeType="1"/>
            </p:cNvSpPr>
            <p:nvPr/>
          </p:nvSpPr>
          <p:spPr bwMode="auto">
            <a:xfrm flipH="1">
              <a:off x="3648" y="2266"/>
              <a:ext cx="192" cy="13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19" name="Line 17">
              <a:extLst>
                <a:ext uri="{FF2B5EF4-FFF2-40B4-BE49-F238E27FC236}">
                  <a16:creationId xmlns:a16="http://schemas.microsoft.com/office/drawing/2014/main" id="{7655CFB3-FA8E-4308-B5CE-98416E1D8BFF}"/>
                </a:ext>
              </a:extLst>
            </p:cNvPr>
            <p:cNvSpPr>
              <a:spLocks noChangeShapeType="1"/>
            </p:cNvSpPr>
            <p:nvPr/>
          </p:nvSpPr>
          <p:spPr bwMode="auto">
            <a:xfrm>
              <a:off x="3888" y="2170"/>
              <a:ext cx="0" cy="105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20" name="Line 18">
              <a:extLst>
                <a:ext uri="{FF2B5EF4-FFF2-40B4-BE49-F238E27FC236}">
                  <a16:creationId xmlns:a16="http://schemas.microsoft.com/office/drawing/2014/main" id="{7CF68240-C827-4469-B7DD-59771563D9AE}"/>
                </a:ext>
              </a:extLst>
            </p:cNvPr>
            <p:cNvSpPr>
              <a:spLocks noChangeShapeType="1"/>
            </p:cNvSpPr>
            <p:nvPr/>
          </p:nvSpPr>
          <p:spPr bwMode="auto">
            <a:xfrm flipH="1">
              <a:off x="3648" y="3274"/>
              <a:ext cx="240"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21" name="Line 19">
              <a:extLst>
                <a:ext uri="{FF2B5EF4-FFF2-40B4-BE49-F238E27FC236}">
                  <a16:creationId xmlns:a16="http://schemas.microsoft.com/office/drawing/2014/main" id="{2989A325-E0AA-48E9-93B9-9A4204D0ADEF}"/>
                </a:ext>
              </a:extLst>
            </p:cNvPr>
            <p:cNvSpPr>
              <a:spLocks noChangeShapeType="1"/>
            </p:cNvSpPr>
            <p:nvPr/>
          </p:nvSpPr>
          <p:spPr bwMode="auto">
            <a:xfrm>
              <a:off x="4272" y="2074"/>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22" name="Line 20">
              <a:extLst>
                <a:ext uri="{FF2B5EF4-FFF2-40B4-BE49-F238E27FC236}">
                  <a16:creationId xmlns:a16="http://schemas.microsoft.com/office/drawing/2014/main" id="{45263B46-3F87-429F-9C49-7D88AC3D6E71}"/>
                </a:ext>
              </a:extLst>
            </p:cNvPr>
            <p:cNvSpPr>
              <a:spLocks noChangeShapeType="1"/>
            </p:cNvSpPr>
            <p:nvPr/>
          </p:nvSpPr>
          <p:spPr bwMode="auto">
            <a:xfrm>
              <a:off x="4272" y="2074"/>
              <a:ext cx="0" cy="110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23" name="Freeform 21">
              <a:extLst>
                <a:ext uri="{FF2B5EF4-FFF2-40B4-BE49-F238E27FC236}">
                  <a16:creationId xmlns:a16="http://schemas.microsoft.com/office/drawing/2014/main" id="{8D2B47CE-1978-44D1-B8A8-872A83C15A70}"/>
                </a:ext>
              </a:extLst>
            </p:cNvPr>
            <p:cNvSpPr>
              <a:spLocks/>
            </p:cNvSpPr>
            <p:nvPr/>
          </p:nvSpPr>
          <p:spPr bwMode="auto">
            <a:xfrm>
              <a:off x="4272" y="2074"/>
              <a:ext cx="480" cy="1104"/>
            </a:xfrm>
            <a:custGeom>
              <a:avLst/>
              <a:gdLst>
                <a:gd name="T0" fmla="*/ 0 w 480"/>
                <a:gd name="T1" fmla="*/ 0 h 1104"/>
                <a:gd name="T2" fmla="*/ 96 w 480"/>
                <a:gd name="T3" fmla="*/ 0 h 1104"/>
                <a:gd name="T4" fmla="*/ 480 w 480"/>
                <a:gd name="T5" fmla="*/ 1104 h 1104"/>
                <a:gd name="T6" fmla="*/ 0 w 480"/>
                <a:gd name="T7" fmla="*/ 1104 h 1104"/>
                <a:gd name="T8" fmla="*/ 0 w 480"/>
                <a:gd name="T9" fmla="*/ 0 h 1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1104">
                  <a:moveTo>
                    <a:pt x="0" y="0"/>
                  </a:moveTo>
                  <a:lnTo>
                    <a:pt x="96" y="0"/>
                  </a:lnTo>
                  <a:lnTo>
                    <a:pt x="480" y="1104"/>
                  </a:lnTo>
                  <a:lnTo>
                    <a:pt x="0" y="1104"/>
                  </a:lnTo>
                  <a:lnTo>
                    <a:pt x="0" y="0"/>
                  </a:lnTo>
                  <a:close/>
                </a:path>
              </a:pathLst>
            </a:custGeom>
            <a:solidFill>
              <a:schemeClr val="accent2">
                <a:alpha val="50195"/>
              </a:schemeClr>
            </a:solidFill>
            <a:ln w="381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nvGrpSpPr>
            <p:cNvPr id="47124" name="Group 30">
              <a:extLst>
                <a:ext uri="{FF2B5EF4-FFF2-40B4-BE49-F238E27FC236}">
                  <a16:creationId xmlns:a16="http://schemas.microsoft.com/office/drawing/2014/main" id="{E636BAFE-74ED-4A05-99BE-3729E6F27185}"/>
                </a:ext>
              </a:extLst>
            </p:cNvPr>
            <p:cNvGrpSpPr>
              <a:grpSpLocks/>
            </p:cNvGrpSpPr>
            <p:nvPr/>
          </p:nvGrpSpPr>
          <p:grpSpPr bwMode="auto">
            <a:xfrm>
              <a:off x="3648" y="1525"/>
              <a:ext cx="576" cy="240"/>
              <a:chOff x="3648" y="1525"/>
              <a:chExt cx="576" cy="240"/>
            </a:xfrm>
          </p:grpSpPr>
          <p:sp>
            <p:nvSpPr>
              <p:cNvPr id="47131" name="Arc 22">
                <a:extLst>
                  <a:ext uri="{FF2B5EF4-FFF2-40B4-BE49-F238E27FC236}">
                    <a16:creationId xmlns:a16="http://schemas.microsoft.com/office/drawing/2014/main" id="{C45D5447-E3FC-4BFC-9A63-1879C6E62629}"/>
                  </a:ext>
                </a:extLst>
              </p:cNvPr>
              <p:cNvSpPr>
                <a:spLocks/>
              </p:cNvSpPr>
              <p:nvPr/>
            </p:nvSpPr>
            <p:spPr bwMode="auto">
              <a:xfrm rot="9140120" flipH="1" flipV="1">
                <a:off x="3840" y="1525"/>
                <a:ext cx="384" cy="240"/>
              </a:xfrm>
              <a:custGeom>
                <a:avLst/>
                <a:gdLst>
                  <a:gd name="T0" fmla="*/ 0 w 21600"/>
                  <a:gd name="T1" fmla="*/ 0 h 21600"/>
                  <a:gd name="T2" fmla="*/ 7 w 21600"/>
                  <a:gd name="T3" fmla="*/ 3 h 21600"/>
                  <a:gd name="T4" fmla="*/ 0 w 21600"/>
                  <a:gd name="T5" fmla="*/ 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32" name="Line 23">
                <a:extLst>
                  <a:ext uri="{FF2B5EF4-FFF2-40B4-BE49-F238E27FC236}">
                    <a16:creationId xmlns:a16="http://schemas.microsoft.com/office/drawing/2014/main" id="{42B362F2-9D91-4A84-9FB2-CEF4422CAD71}"/>
                  </a:ext>
                </a:extLst>
              </p:cNvPr>
              <p:cNvSpPr>
                <a:spLocks noChangeShapeType="1"/>
              </p:cNvSpPr>
              <p:nvPr/>
            </p:nvSpPr>
            <p:spPr bwMode="auto">
              <a:xfrm flipH="1">
                <a:off x="3648" y="1616"/>
                <a:ext cx="192" cy="9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47125" name="Text Box 24">
              <a:extLst>
                <a:ext uri="{FF2B5EF4-FFF2-40B4-BE49-F238E27FC236}">
                  <a16:creationId xmlns:a16="http://schemas.microsoft.com/office/drawing/2014/main" id="{106A84D8-7531-4675-9369-CA6871869816}"/>
                </a:ext>
              </a:extLst>
            </p:cNvPr>
            <p:cNvSpPr txBox="1">
              <a:spLocks noChangeArrowheads="1"/>
            </p:cNvSpPr>
            <p:nvPr/>
          </p:nvSpPr>
          <p:spPr bwMode="auto">
            <a:xfrm>
              <a:off x="4150" y="1071"/>
              <a:ext cx="27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en-US" altLang="zh-CN" sz="3600" b="1">
                  <a:latin typeface="Times New Roman" panose="02020603050405020304" pitchFamily="18" charset="0"/>
                  <a:ea typeface="方正黑体" pitchFamily="34" charset="-122"/>
                </a:rPr>
                <a:t>z</a:t>
              </a:r>
            </a:p>
          </p:txBody>
        </p:sp>
        <p:sp>
          <p:nvSpPr>
            <p:cNvPr id="47126" name="Text Box 25">
              <a:extLst>
                <a:ext uri="{FF2B5EF4-FFF2-40B4-BE49-F238E27FC236}">
                  <a16:creationId xmlns:a16="http://schemas.microsoft.com/office/drawing/2014/main" id="{47E17961-E891-47F6-9FD7-CF2CB59462FE}"/>
                </a:ext>
              </a:extLst>
            </p:cNvPr>
            <p:cNvSpPr txBox="1">
              <a:spLocks noChangeArrowheads="1"/>
            </p:cNvSpPr>
            <p:nvPr/>
          </p:nvSpPr>
          <p:spPr bwMode="auto">
            <a:xfrm>
              <a:off x="4176" y="1728"/>
              <a:ext cx="4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en-US" altLang="zh-CN" sz="3600" b="1">
                  <a:latin typeface="Times New Roman" panose="02020603050405020304" pitchFamily="18" charset="0"/>
                  <a:ea typeface="方正黑体" pitchFamily="34" charset="-122"/>
                </a:rPr>
                <a:t>B</a:t>
              </a:r>
            </a:p>
          </p:txBody>
        </p:sp>
        <p:sp>
          <p:nvSpPr>
            <p:cNvPr id="47127" name="Text Box 26">
              <a:extLst>
                <a:ext uri="{FF2B5EF4-FFF2-40B4-BE49-F238E27FC236}">
                  <a16:creationId xmlns:a16="http://schemas.microsoft.com/office/drawing/2014/main" id="{AFE4DB0C-D5CC-4A6E-A925-74D55690D16E}"/>
                </a:ext>
              </a:extLst>
            </p:cNvPr>
            <p:cNvSpPr txBox="1">
              <a:spLocks noChangeArrowheads="1"/>
            </p:cNvSpPr>
            <p:nvPr/>
          </p:nvSpPr>
          <p:spPr bwMode="auto">
            <a:xfrm>
              <a:off x="4896" y="3178"/>
              <a:ext cx="4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en-US" altLang="zh-CN" sz="3600" b="1">
                  <a:latin typeface="Times New Roman" panose="02020603050405020304" pitchFamily="18" charset="0"/>
                  <a:ea typeface="方正黑体" pitchFamily="34" charset="-122"/>
                </a:rPr>
                <a:t>y</a:t>
              </a:r>
            </a:p>
          </p:txBody>
        </p:sp>
        <p:sp>
          <p:nvSpPr>
            <p:cNvPr id="47128" name="Text Box 27">
              <a:extLst>
                <a:ext uri="{FF2B5EF4-FFF2-40B4-BE49-F238E27FC236}">
                  <a16:creationId xmlns:a16="http://schemas.microsoft.com/office/drawing/2014/main" id="{666725BC-64B6-4B03-85F5-4FB1ABDC224F}"/>
                </a:ext>
              </a:extLst>
            </p:cNvPr>
            <p:cNvSpPr txBox="1">
              <a:spLocks noChangeArrowheads="1"/>
            </p:cNvSpPr>
            <p:nvPr/>
          </p:nvSpPr>
          <p:spPr bwMode="auto">
            <a:xfrm>
              <a:off x="2784" y="3408"/>
              <a:ext cx="4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en-US" altLang="zh-CN" sz="3600" b="1">
                  <a:latin typeface="Times New Roman" panose="02020603050405020304" pitchFamily="18" charset="0"/>
                  <a:ea typeface="方正黑体" pitchFamily="34" charset="-122"/>
                </a:rPr>
                <a:t>x</a:t>
              </a:r>
            </a:p>
          </p:txBody>
        </p:sp>
        <p:sp>
          <p:nvSpPr>
            <p:cNvPr id="47129" name="Line 28">
              <a:extLst>
                <a:ext uri="{FF2B5EF4-FFF2-40B4-BE49-F238E27FC236}">
                  <a16:creationId xmlns:a16="http://schemas.microsoft.com/office/drawing/2014/main" id="{66C0CFC0-B925-47D3-8D17-3BCD17E8375E}"/>
                </a:ext>
              </a:extLst>
            </p:cNvPr>
            <p:cNvSpPr>
              <a:spLocks noChangeShapeType="1"/>
            </p:cNvSpPr>
            <p:nvPr/>
          </p:nvSpPr>
          <p:spPr bwMode="auto">
            <a:xfrm flipH="1">
              <a:off x="4416" y="2602"/>
              <a:ext cx="57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30" name="Text Box 29">
              <a:extLst>
                <a:ext uri="{FF2B5EF4-FFF2-40B4-BE49-F238E27FC236}">
                  <a16:creationId xmlns:a16="http://schemas.microsoft.com/office/drawing/2014/main" id="{586D5A63-39E6-4DFE-9692-D2ACEEBFD36B}"/>
                </a:ext>
              </a:extLst>
            </p:cNvPr>
            <p:cNvSpPr txBox="1">
              <a:spLocks noChangeArrowheads="1"/>
            </p:cNvSpPr>
            <p:nvPr/>
          </p:nvSpPr>
          <p:spPr bwMode="auto">
            <a:xfrm>
              <a:off x="4848" y="2448"/>
              <a:ext cx="4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en-US" altLang="zh-CN" sz="3600" b="1">
                  <a:latin typeface="Times New Roman" panose="02020603050405020304" pitchFamily="18" charset="0"/>
                  <a:ea typeface="方正黑体" pitchFamily="34" charset="-122"/>
                </a:rPr>
                <a:t>A</a:t>
              </a:r>
            </a:p>
          </p:txBody>
        </p:sp>
      </p:grpSp>
      <p:sp>
        <p:nvSpPr>
          <p:cNvPr id="29" name="Rectangle 2">
            <a:extLst>
              <a:ext uri="{FF2B5EF4-FFF2-40B4-BE49-F238E27FC236}">
                <a16:creationId xmlns:a16="http://schemas.microsoft.com/office/drawing/2014/main" id="{6FD0A247-A99E-4BE6-8E2E-BDEA181CB12F}"/>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三、实体构造技术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14373">
                                            <p:txEl>
                                              <p:pRg st="0" end="0"/>
                                            </p:txEl>
                                          </p:spTgt>
                                        </p:tgtEl>
                                        <p:attrNameLst>
                                          <p:attrName>style.visibility</p:attrName>
                                        </p:attrNameLst>
                                      </p:cBhvr>
                                      <p:to>
                                        <p:strVal val="visible"/>
                                      </p:to>
                                    </p:set>
                                    <p:animEffect transition="in" filter="slide(fromRight)">
                                      <p:cBhvr>
                                        <p:cTn id="7" dur="500"/>
                                        <p:tgtEl>
                                          <p:spTgt spid="31437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314373">
                                            <p:txEl>
                                              <p:pRg st="1" end="1"/>
                                            </p:txEl>
                                          </p:spTgt>
                                        </p:tgtEl>
                                        <p:attrNameLst>
                                          <p:attrName>style.visibility</p:attrName>
                                        </p:attrNameLst>
                                      </p:cBhvr>
                                      <p:to>
                                        <p:strVal val="visible"/>
                                      </p:to>
                                    </p:set>
                                    <p:animEffect transition="in" filter="slide(fromRight)">
                                      <p:cBhvr>
                                        <p:cTn id="12" dur="500"/>
                                        <p:tgtEl>
                                          <p:spTgt spid="31437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3"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0BE91DB3-AF5E-436E-8E44-2AF81AF6FDBD}"/>
              </a:ext>
            </a:extLst>
          </p:cNvPr>
          <p:cNvSpPr>
            <a:spLocks noGrp="1" noRot="1" noChangeArrowheads="1"/>
          </p:cNvSpPr>
          <p:nvPr>
            <p:ph type="body" idx="1"/>
          </p:nvPr>
        </p:nvSpPr>
        <p:spPr>
          <a:xfrm>
            <a:off x="827584" y="3542310"/>
            <a:ext cx="7775575" cy="2622550"/>
          </a:xfrm>
        </p:spPr>
        <p:txBody>
          <a:bodyPr>
            <a:noAutofit/>
          </a:bodyPr>
          <a:lstStyle/>
          <a:p>
            <a:pPr eaLnBrk="1" hangingPunct="1"/>
            <a:r>
              <a:rPr lang="zh-CN" altLang="en-US" sz="2400" dirty="0"/>
              <a:t>思想:</a:t>
            </a:r>
          </a:p>
          <a:p>
            <a:pPr eaLnBrk="1" hangingPunct="1">
              <a:buFont typeface="Wingdings" panose="05000000000000000000" pitchFamily="2" charset="2"/>
              <a:buNone/>
            </a:pPr>
            <a:r>
              <a:rPr lang="zh-CN" altLang="en-US" sz="2400" dirty="0"/>
              <a:t>   通过对两个指定三维对象进行并、交或差等集合操作产生一个新的三维对象</a:t>
            </a:r>
          </a:p>
          <a:p>
            <a:pPr eaLnBrk="1" hangingPunct="1">
              <a:buFont typeface="Wingdings" panose="05000000000000000000" pitchFamily="2" charset="2"/>
              <a:buNone/>
            </a:pPr>
            <a:r>
              <a:rPr lang="zh-CN" altLang="en-US" sz="2400" dirty="0"/>
              <a:t>   也叫结构实体几何法。</a:t>
            </a:r>
          </a:p>
        </p:txBody>
      </p:sp>
      <p:sp>
        <p:nvSpPr>
          <p:cNvPr id="48131" name="Rectangle 4">
            <a:extLst>
              <a:ext uri="{FF2B5EF4-FFF2-40B4-BE49-F238E27FC236}">
                <a16:creationId xmlns:a16="http://schemas.microsoft.com/office/drawing/2014/main" id="{98C9DC1C-C6FF-469A-A7E0-2718FF0DF12A}"/>
              </a:ext>
            </a:extLst>
          </p:cNvPr>
          <p:cNvSpPr>
            <a:spLocks noGrp="1" noChangeArrowheads="1"/>
          </p:cNvSpPr>
          <p:nvPr>
            <p:ph type="title"/>
          </p:nvPr>
        </p:nvSpPr>
        <p:spPr>
          <a:xfrm>
            <a:off x="827584" y="2458374"/>
            <a:ext cx="7343775" cy="874713"/>
          </a:xfrm>
          <a:noFill/>
        </p:spPr>
        <p:txBody>
          <a:bodyPr anchor="b">
            <a:normAutofit/>
          </a:bodyPr>
          <a:lstStyle/>
          <a:p>
            <a:pPr eaLnBrk="1" hangingPunct="1"/>
            <a:r>
              <a:rPr lang="zh-CN" altLang="en-US" sz="3200" dirty="0"/>
              <a:t>结构实体几何法</a:t>
            </a:r>
          </a:p>
        </p:txBody>
      </p:sp>
      <p:sp>
        <p:nvSpPr>
          <p:cNvPr id="4" name="Rectangle 2">
            <a:extLst>
              <a:ext uri="{FF2B5EF4-FFF2-40B4-BE49-F238E27FC236}">
                <a16:creationId xmlns:a16="http://schemas.microsoft.com/office/drawing/2014/main" id="{3327C4D0-7AE3-4C96-AB26-47E6F04AFB45}"/>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三、实体构造技术</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05B8FB11-DC21-41CC-9C33-6911219082D9}"/>
              </a:ext>
            </a:extLst>
          </p:cNvPr>
          <p:cNvSpPr>
            <a:spLocks noGrp="1" noChangeArrowheads="1"/>
          </p:cNvSpPr>
          <p:nvPr>
            <p:ph type="title"/>
          </p:nvPr>
        </p:nvSpPr>
        <p:spPr>
          <a:xfrm>
            <a:off x="899592" y="659022"/>
            <a:ext cx="7189788" cy="798512"/>
          </a:xfrm>
          <a:noFill/>
        </p:spPr>
        <p:txBody>
          <a:bodyPr anchor="b"/>
          <a:lstStyle/>
          <a:p>
            <a:pPr eaLnBrk="1" hangingPunct="1"/>
            <a:r>
              <a:rPr lang="zh-CN" altLang="en-US" sz="4000" dirty="0"/>
              <a:t>结构实体几何法</a:t>
            </a:r>
            <a:endParaRPr lang="zh-CN" altLang="zh-CN" sz="4000" dirty="0"/>
          </a:p>
        </p:txBody>
      </p:sp>
      <p:pic>
        <p:nvPicPr>
          <p:cNvPr id="49155" name="Picture 6" descr="fig4-Aa">
            <a:extLst>
              <a:ext uri="{FF2B5EF4-FFF2-40B4-BE49-F238E27FC236}">
                <a16:creationId xmlns:a16="http://schemas.microsoft.com/office/drawing/2014/main" id="{63D720D8-A8EB-498D-BB4A-A6640B9269BB}"/>
              </a:ext>
            </a:extLst>
          </p:cNvPr>
          <p:cNvPicPr>
            <a:picLocks noChangeAspect="1" noChangeArrowheads="1"/>
          </p:cNvPicPr>
          <p:nvPr/>
        </p:nvPicPr>
        <p:blipFill>
          <a:blip r:embed="rId2">
            <a:lum bright="-24000"/>
            <a:extLst>
              <a:ext uri="{28A0092B-C50C-407E-A947-70E740481C1C}">
                <a14:useLocalDpi xmlns:a14="http://schemas.microsoft.com/office/drawing/2010/main" val="0"/>
              </a:ext>
            </a:extLst>
          </a:blip>
          <a:srcRect/>
          <a:stretch>
            <a:fillRect/>
          </a:stretch>
        </p:blipFill>
        <p:spPr bwMode="auto">
          <a:xfrm>
            <a:off x="1550740" y="1951246"/>
            <a:ext cx="1785937" cy="19050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9156" name="Picture 7" descr="fig4-Ab">
            <a:extLst>
              <a:ext uri="{FF2B5EF4-FFF2-40B4-BE49-F238E27FC236}">
                <a16:creationId xmlns:a16="http://schemas.microsoft.com/office/drawing/2014/main" id="{01AC5B61-9945-4877-A848-F30C763EE047}"/>
              </a:ext>
            </a:extLst>
          </p:cNvPr>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4139952" y="1951246"/>
            <a:ext cx="15017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8" descr="fig4-Ac">
            <a:extLst>
              <a:ext uri="{FF2B5EF4-FFF2-40B4-BE49-F238E27FC236}">
                <a16:creationId xmlns:a16="http://schemas.microsoft.com/office/drawing/2014/main" id="{14D02D06-DAF1-4B2D-8299-F198FC1B917F}"/>
              </a:ext>
            </a:extLst>
          </p:cNvPr>
          <p:cNvPicPr>
            <a:picLocks noChangeAspect="1" noChangeArrowheads="1"/>
          </p:cNvPicPr>
          <p:nvPr/>
        </p:nvPicPr>
        <p:blipFill>
          <a:blip r:embed="rId4">
            <a:lum bright="-24000"/>
            <a:extLst>
              <a:ext uri="{28A0092B-C50C-407E-A947-70E740481C1C}">
                <a14:useLocalDpi xmlns:a14="http://schemas.microsoft.com/office/drawing/2010/main" val="0"/>
              </a:ext>
            </a:extLst>
          </a:blip>
          <a:srcRect/>
          <a:stretch>
            <a:fillRect/>
          </a:stretch>
        </p:blipFill>
        <p:spPr bwMode="auto">
          <a:xfrm>
            <a:off x="6251327" y="2027446"/>
            <a:ext cx="17637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9" descr="fig4-Ad">
            <a:extLst>
              <a:ext uri="{FF2B5EF4-FFF2-40B4-BE49-F238E27FC236}">
                <a16:creationId xmlns:a16="http://schemas.microsoft.com/office/drawing/2014/main" id="{75BB06C9-F699-4DBF-A3AE-7952CA24CFB5}"/>
              </a:ext>
            </a:extLst>
          </p:cNvPr>
          <p:cNvPicPr>
            <a:picLocks noChangeAspect="1" noChangeArrowheads="1"/>
          </p:cNvPicPr>
          <p:nvPr/>
        </p:nvPicPr>
        <p:blipFill>
          <a:blip r:embed="rId5">
            <a:lum bright="-30000"/>
            <a:extLst>
              <a:ext uri="{28A0092B-C50C-407E-A947-70E740481C1C}">
                <a14:useLocalDpi xmlns:a14="http://schemas.microsoft.com/office/drawing/2010/main" val="0"/>
              </a:ext>
            </a:extLst>
          </a:blip>
          <a:srcRect/>
          <a:stretch>
            <a:fillRect/>
          </a:stretch>
        </p:blipFill>
        <p:spPr bwMode="auto">
          <a:xfrm>
            <a:off x="2136527" y="4843671"/>
            <a:ext cx="1471613"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10" descr="fig4-Ae">
            <a:extLst>
              <a:ext uri="{FF2B5EF4-FFF2-40B4-BE49-F238E27FC236}">
                <a16:creationId xmlns:a16="http://schemas.microsoft.com/office/drawing/2014/main" id="{76FC592D-101D-4250-B80B-DFBA2435A673}"/>
              </a:ext>
            </a:extLst>
          </p:cNvPr>
          <p:cNvPicPr>
            <a:picLocks noChangeAspect="1" noChangeArrowheads="1"/>
          </p:cNvPicPr>
          <p:nvPr/>
        </p:nvPicPr>
        <p:blipFill>
          <a:blip r:embed="rId6">
            <a:lum bright="-30000"/>
            <a:extLst>
              <a:ext uri="{28A0092B-C50C-407E-A947-70E740481C1C}">
                <a14:useLocalDpi xmlns:a14="http://schemas.microsoft.com/office/drawing/2010/main" val="0"/>
              </a:ext>
            </a:extLst>
          </a:blip>
          <a:srcRect/>
          <a:stretch>
            <a:fillRect/>
          </a:stretch>
        </p:blipFill>
        <p:spPr bwMode="auto">
          <a:xfrm>
            <a:off x="5732215" y="4770646"/>
            <a:ext cx="146843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 Box 11">
            <a:extLst>
              <a:ext uri="{FF2B5EF4-FFF2-40B4-BE49-F238E27FC236}">
                <a16:creationId xmlns:a16="http://schemas.microsoft.com/office/drawing/2014/main" id="{FA647752-75F5-4ABB-81AF-E6CD20C1106E}"/>
              </a:ext>
            </a:extLst>
          </p:cNvPr>
          <p:cNvSpPr txBox="1">
            <a:spLocks noChangeArrowheads="1"/>
          </p:cNvSpPr>
          <p:nvPr/>
        </p:nvSpPr>
        <p:spPr bwMode="auto">
          <a:xfrm>
            <a:off x="1298327" y="3992771"/>
            <a:ext cx="198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kumimoji="1" lang="zh-CN" altLang="en-US" sz="3200" b="1">
                <a:latin typeface="Times New Roman" panose="02020603050405020304" pitchFamily="18" charset="0"/>
                <a:ea typeface="方正黑体" pitchFamily="34" charset="-122"/>
              </a:rPr>
              <a:t>物体</a:t>
            </a:r>
            <a:r>
              <a:rPr kumimoji="1" lang="en-US" altLang="zh-CN" sz="3200" b="1">
                <a:latin typeface="Times New Roman" panose="02020603050405020304" pitchFamily="18" charset="0"/>
                <a:ea typeface="方正黑体" pitchFamily="34" charset="-122"/>
              </a:rPr>
              <a:t>A</a:t>
            </a:r>
            <a:r>
              <a:rPr kumimoji="1" lang="zh-CN" altLang="en-US" sz="3200" b="1">
                <a:latin typeface="Times New Roman" panose="02020603050405020304" pitchFamily="18" charset="0"/>
                <a:ea typeface="方正黑体" pitchFamily="34" charset="-122"/>
              </a:rPr>
              <a:t>和</a:t>
            </a:r>
            <a:r>
              <a:rPr kumimoji="1" lang="en-US" altLang="zh-CN" sz="3200" b="1">
                <a:latin typeface="Times New Roman" panose="02020603050405020304" pitchFamily="18" charset="0"/>
                <a:ea typeface="方正黑体" pitchFamily="34" charset="-122"/>
              </a:rPr>
              <a:t>B</a:t>
            </a:r>
            <a:endParaRPr kumimoji="1" lang="zh-CN" altLang="en-US" sz="3200" b="1">
              <a:latin typeface="Times New Roman" panose="02020603050405020304" pitchFamily="18" charset="0"/>
              <a:ea typeface="方正黑体" pitchFamily="34" charset="-122"/>
            </a:endParaRPr>
          </a:p>
        </p:txBody>
      </p:sp>
      <p:sp>
        <p:nvSpPr>
          <p:cNvPr id="49161" name="Text Box 12">
            <a:extLst>
              <a:ext uri="{FF2B5EF4-FFF2-40B4-BE49-F238E27FC236}">
                <a16:creationId xmlns:a16="http://schemas.microsoft.com/office/drawing/2014/main" id="{F5EEF592-9706-43EF-A96D-735E10C98964}"/>
              </a:ext>
            </a:extLst>
          </p:cNvPr>
          <p:cNvSpPr txBox="1">
            <a:spLocks noChangeArrowheads="1"/>
          </p:cNvSpPr>
          <p:nvPr/>
        </p:nvSpPr>
        <p:spPr bwMode="auto">
          <a:xfrm>
            <a:off x="2455615" y="6294646"/>
            <a:ext cx="7477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kumimoji="1" lang="zh-CN" altLang="en-US" sz="3200" b="1">
                <a:latin typeface="Times New Roman" panose="02020603050405020304" pitchFamily="18" charset="0"/>
                <a:ea typeface="方正黑体" pitchFamily="34" charset="-122"/>
              </a:rPr>
              <a:t>差</a:t>
            </a:r>
          </a:p>
        </p:txBody>
      </p:sp>
      <p:sp>
        <p:nvSpPr>
          <p:cNvPr id="49162" name="Text Box 13">
            <a:extLst>
              <a:ext uri="{FF2B5EF4-FFF2-40B4-BE49-F238E27FC236}">
                <a16:creationId xmlns:a16="http://schemas.microsoft.com/office/drawing/2014/main" id="{0F665E87-B9E5-4B05-83D6-04C4086901AF}"/>
              </a:ext>
            </a:extLst>
          </p:cNvPr>
          <p:cNvSpPr txBox="1">
            <a:spLocks noChangeArrowheads="1"/>
          </p:cNvSpPr>
          <p:nvPr/>
        </p:nvSpPr>
        <p:spPr bwMode="auto">
          <a:xfrm>
            <a:off x="4651127" y="3932446"/>
            <a:ext cx="914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kumimoji="1" lang="zh-CN" altLang="en-US" sz="3200" b="1">
                <a:latin typeface="Times New Roman" panose="02020603050405020304" pitchFamily="18" charset="0"/>
                <a:ea typeface="方正黑体" pitchFamily="34" charset="-122"/>
              </a:rPr>
              <a:t>合</a:t>
            </a:r>
          </a:p>
        </p:txBody>
      </p:sp>
      <p:sp>
        <p:nvSpPr>
          <p:cNvPr id="49163" name="Text Box 14">
            <a:extLst>
              <a:ext uri="{FF2B5EF4-FFF2-40B4-BE49-F238E27FC236}">
                <a16:creationId xmlns:a16="http://schemas.microsoft.com/office/drawing/2014/main" id="{D95DB75E-F105-4D47-877B-A1712B892AD4}"/>
              </a:ext>
            </a:extLst>
          </p:cNvPr>
          <p:cNvSpPr txBox="1">
            <a:spLocks noChangeArrowheads="1"/>
          </p:cNvSpPr>
          <p:nvPr/>
        </p:nvSpPr>
        <p:spPr bwMode="auto">
          <a:xfrm>
            <a:off x="6860927" y="3916571"/>
            <a:ext cx="68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kumimoji="1" lang="zh-CN" altLang="en-US" sz="3200" b="1">
                <a:latin typeface="Times New Roman" panose="02020603050405020304" pitchFamily="18" charset="0"/>
                <a:ea typeface="方正黑体" pitchFamily="34" charset="-122"/>
              </a:rPr>
              <a:t>交</a:t>
            </a:r>
          </a:p>
        </p:txBody>
      </p:sp>
      <p:sp>
        <p:nvSpPr>
          <p:cNvPr id="49164" name="Text Box 15">
            <a:extLst>
              <a:ext uri="{FF2B5EF4-FFF2-40B4-BE49-F238E27FC236}">
                <a16:creationId xmlns:a16="http://schemas.microsoft.com/office/drawing/2014/main" id="{F6235E1F-49C5-45E8-8E7E-2F152ECB4B50}"/>
              </a:ext>
            </a:extLst>
          </p:cNvPr>
          <p:cNvSpPr txBox="1">
            <a:spLocks noChangeArrowheads="1"/>
          </p:cNvSpPr>
          <p:nvPr/>
        </p:nvSpPr>
        <p:spPr bwMode="auto">
          <a:xfrm>
            <a:off x="6265615" y="6294646"/>
            <a:ext cx="7477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kumimoji="1" lang="zh-CN" altLang="en-US" sz="3200" b="1">
                <a:latin typeface="Times New Roman" panose="02020603050405020304" pitchFamily="18" charset="0"/>
                <a:ea typeface="方正黑体" pitchFamily="34" charset="-122"/>
              </a:rPr>
              <a:t>差</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1EEAE2F-A8EA-43AB-B316-6D773A8C730A}"/>
              </a:ext>
            </a:extLst>
          </p:cNvPr>
          <p:cNvSpPr>
            <a:spLocks noGrp="1" noRot="1" noChangeArrowheads="1"/>
          </p:cNvSpPr>
          <p:nvPr>
            <p:ph type="title"/>
          </p:nvPr>
        </p:nvSpPr>
        <p:spPr>
          <a:xfrm>
            <a:off x="646906" y="1628800"/>
            <a:ext cx="7343775" cy="762000"/>
          </a:xfrm>
        </p:spPr>
        <p:txBody>
          <a:bodyPr/>
          <a:lstStyle/>
          <a:p>
            <a:pPr eaLnBrk="1" hangingPunct="1"/>
            <a:r>
              <a:rPr lang="zh-CN" altLang="en-US" dirty="0"/>
              <a:t>八叉树</a:t>
            </a:r>
            <a:endParaRPr lang="zh-CN" altLang="zh-CN" dirty="0"/>
          </a:p>
        </p:txBody>
      </p:sp>
      <p:sp>
        <p:nvSpPr>
          <p:cNvPr id="50179" name="Rectangle 3">
            <a:extLst>
              <a:ext uri="{FF2B5EF4-FFF2-40B4-BE49-F238E27FC236}">
                <a16:creationId xmlns:a16="http://schemas.microsoft.com/office/drawing/2014/main" id="{24208F47-0179-48C0-96F9-43155E0EFDEE}"/>
              </a:ext>
            </a:extLst>
          </p:cNvPr>
          <p:cNvSpPr>
            <a:spLocks noGrp="1" noRot="1" noChangeArrowheads="1"/>
          </p:cNvSpPr>
          <p:nvPr>
            <p:ph type="body" idx="1"/>
          </p:nvPr>
        </p:nvSpPr>
        <p:spPr>
          <a:xfrm>
            <a:off x="631471" y="2390800"/>
            <a:ext cx="7704137" cy="4665663"/>
          </a:xfrm>
        </p:spPr>
        <p:txBody>
          <a:bodyPr>
            <a:normAutofit/>
          </a:bodyPr>
          <a:lstStyle/>
          <a:p>
            <a:pPr eaLnBrk="1" hangingPunct="1"/>
            <a:r>
              <a:rPr lang="zh-CN" altLang="zh-CN" sz="2400" dirty="0"/>
              <a:t>分层树形结构，称为八叉树。</a:t>
            </a:r>
          </a:p>
          <a:p>
            <a:pPr eaLnBrk="1" hangingPunct="1"/>
            <a:r>
              <a:rPr lang="zh-CN" altLang="zh-CN" sz="2400" dirty="0"/>
              <a:t>思想：</a:t>
            </a:r>
          </a:p>
          <a:p>
            <a:pPr eaLnBrk="1" hangingPunct="1">
              <a:buFont typeface="Wingdings" panose="05000000000000000000" pitchFamily="2" charset="2"/>
              <a:buNone/>
            </a:pPr>
            <a:r>
              <a:rPr lang="zh-CN" altLang="zh-CN" sz="2400" dirty="0"/>
              <a:t>   利用实体的空间相关性</a:t>
            </a:r>
          </a:p>
          <a:p>
            <a:pPr eaLnBrk="1" hangingPunct="1"/>
            <a:r>
              <a:rPr lang="zh-CN" altLang="zh-CN" sz="2400" dirty="0"/>
              <a:t>优点：</a:t>
            </a:r>
          </a:p>
          <a:p>
            <a:pPr lvl="1" eaLnBrk="1" hangingPunct="1"/>
            <a:r>
              <a:rPr lang="zh-CN" altLang="zh-CN" sz="2400" dirty="0"/>
              <a:t>减少了三维物体的存储需求</a:t>
            </a:r>
          </a:p>
          <a:p>
            <a:pPr lvl="1" eaLnBrk="1" hangingPunct="1"/>
            <a:r>
              <a:rPr lang="zh-CN" altLang="zh-CN" sz="2400" dirty="0"/>
              <a:t>提供了存储有关物体内部信息的方便表示</a:t>
            </a:r>
          </a:p>
        </p:txBody>
      </p:sp>
      <p:sp>
        <p:nvSpPr>
          <p:cNvPr id="4" name="Rectangle 2">
            <a:extLst>
              <a:ext uri="{FF2B5EF4-FFF2-40B4-BE49-F238E27FC236}">
                <a16:creationId xmlns:a16="http://schemas.microsoft.com/office/drawing/2014/main" id="{C87CEBAE-2FC8-4607-823D-DE5162751898}"/>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四、空间分割</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0DA5E6ED-9A2D-45CE-BB64-537A41E89788}"/>
              </a:ext>
            </a:extLst>
          </p:cNvPr>
          <p:cNvSpPr>
            <a:spLocks noGrp="1" noRot="1" noChangeArrowheads="1"/>
          </p:cNvSpPr>
          <p:nvPr>
            <p:ph type="title"/>
          </p:nvPr>
        </p:nvSpPr>
        <p:spPr>
          <a:xfrm>
            <a:off x="900112" y="1681163"/>
            <a:ext cx="7343775" cy="762000"/>
          </a:xfrm>
        </p:spPr>
        <p:txBody>
          <a:bodyPr/>
          <a:lstStyle/>
          <a:p>
            <a:pPr eaLnBrk="1" hangingPunct="1"/>
            <a:r>
              <a:rPr lang="zh-CN" altLang="en-US" dirty="0"/>
              <a:t>八叉树</a:t>
            </a:r>
            <a:endParaRPr lang="zh-CN" altLang="zh-CN" dirty="0"/>
          </a:p>
        </p:txBody>
      </p:sp>
      <p:sp>
        <p:nvSpPr>
          <p:cNvPr id="51203" name="Rectangle 3">
            <a:extLst>
              <a:ext uri="{FF2B5EF4-FFF2-40B4-BE49-F238E27FC236}">
                <a16:creationId xmlns:a16="http://schemas.microsoft.com/office/drawing/2014/main" id="{BDEA88F9-2DDF-4046-82F9-CACEDFD8F85D}"/>
              </a:ext>
            </a:extLst>
          </p:cNvPr>
          <p:cNvSpPr>
            <a:spLocks noGrp="1" noRot="1" noChangeArrowheads="1"/>
          </p:cNvSpPr>
          <p:nvPr>
            <p:ph type="body" idx="1"/>
          </p:nvPr>
        </p:nvSpPr>
        <p:spPr>
          <a:xfrm>
            <a:off x="2259014" y="2477497"/>
            <a:ext cx="1890712" cy="725488"/>
          </a:xfrm>
        </p:spPr>
        <p:txBody>
          <a:bodyPr>
            <a:normAutofit/>
          </a:bodyPr>
          <a:lstStyle/>
          <a:p>
            <a:pPr marL="0" indent="0" defTabSz="914400" eaLnBrk="0" fontAlgn="base" hangingPunct="0">
              <a:lnSpc>
                <a:spcPct val="130000"/>
              </a:lnSpc>
              <a:spcBef>
                <a:spcPct val="0"/>
              </a:spcBef>
              <a:spcAft>
                <a:spcPct val="0"/>
              </a:spcAft>
              <a:buSzPct val="80000"/>
              <a:buNone/>
            </a:pPr>
            <a:r>
              <a:rPr lang="zh-CN" altLang="zh-CN" sz="3200" b="1" dirty="0">
                <a:latin typeface="Times New Roman" panose="02020603050405020304" pitchFamily="18" charset="0"/>
                <a:ea typeface="方正黑体" pitchFamily="34" charset="-122"/>
              </a:rPr>
              <a:t>四叉树</a:t>
            </a:r>
          </a:p>
        </p:txBody>
      </p:sp>
      <p:sp>
        <p:nvSpPr>
          <p:cNvPr id="51204" name="Text Box 4">
            <a:extLst>
              <a:ext uri="{FF2B5EF4-FFF2-40B4-BE49-F238E27FC236}">
                <a16:creationId xmlns:a16="http://schemas.microsoft.com/office/drawing/2014/main" id="{08A67892-4A00-4A5D-8225-43EA4C1CD1E3}"/>
              </a:ext>
            </a:extLst>
          </p:cNvPr>
          <p:cNvSpPr txBox="1">
            <a:spLocks noChangeArrowheads="1"/>
          </p:cNvSpPr>
          <p:nvPr/>
        </p:nvSpPr>
        <p:spPr bwMode="auto">
          <a:xfrm>
            <a:off x="4994275" y="2563813"/>
            <a:ext cx="1809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latin typeface="Tahoma" panose="020B0604030504040204" pitchFamily="34" charset="0"/>
                <a:ea typeface="方正黑体" pitchFamily="34" charset="-122"/>
              </a:rPr>
              <a:t>二维空间</a:t>
            </a:r>
          </a:p>
        </p:txBody>
      </p:sp>
      <p:sp>
        <p:nvSpPr>
          <p:cNvPr id="51205" name="Text Box 5">
            <a:extLst>
              <a:ext uri="{FF2B5EF4-FFF2-40B4-BE49-F238E27FC236}">
                <a16:creationId xmlns:a16="http://schemas.microsoft.com/office/drawing/2014/main" id="{162A3879-E4E5-4EFD-8A1E-1E747E135302}"/>
              </a:ext>
            </a:extLst>
          </p:cNvPr>
          <p:cNvSpPr txBox="1">
            <a:spLocks noChangeArrowheads="1"/>
          </p:cNvSpPr>
          <p:nvPr/>
        </p:nvSpPr>
        <p:spPr bwMode="auto">
          <a:xfrm>
            <a:off x="4981575" y="4033838"/>
            <a:ext cx="1809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latin typeface="Tahoma" panose="020B0604030504040204" pitchFamily="34" charset="0"/>
                <a:ea typeface="方正黑体" pitchFamily="34" charset="-122"/>
              </a:rPr>
              <a:t>三维空间</a:t>
            </a:r>
          </a:p>
        </p:txBody>
      </p:sp>
      <p:sp>
        <p:nvSpPr>
          <p:cNvPr id="51206" name="AutoShape 6">
            <a:extLst>
              <a:ext uri="{FF2B5EF4-FFF2-40B4-BE49-F238E27FC236}">
                <a16:creationId xmlns:a16="http://schemas.microsoft.com/office/drawing/2014/main" id="{EBCF0AB8-EFD0-4A16-9FB8-49A0BBAA7CCD}"/>
              </a:ext>
            </a:extLst>
          </p:cNvPr>
          <p:cNvSpPr>
            <a:spLocks noChangeArrowheads="1"/>
          </p:cNvSpPr>
          <p:nvPr/>
        </p:nvSpPr>
        <p:spPr bwMode="auto">
          <a:xfrm>
            <a:off x="5527675" y="3241675"/>
            <a:ext cx="457200" cy="762000"/>
          </a:xfrm>
          <a:prstGeom prst="down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7" name="AutoShape 7">
            <a:extLst>
              <a:ext uri="{FF2B5EF4-FFF2-40B4-BE49-F238E27FC236}">
                <a16:creationId xmlns:a16="http://schemas.microsoft.com/office/drawing/2014/main" id="{1F48137E-1D6A-4B04-9F37-3B609F80E2DD}"/>
              </a:ext>
            </a:extLst>
          </p:cNvPr>
          <p:cNvSpPr>
            <a:spLocks noChangeArrowheads="1"/>
          </p:cNvSpPr>
          <p:nvPr/>
        </p:nvSpPr>
        <p:spPr bwMode="auto">
          <a:xfrm>
            <a:off x="2784475" y="3241675"/>
            <a:ext cx="457200" cy="762000"/>
          </a:xfrm>
          <a:prstGeom prst="downArrow">
            <a:avLst>
              <a:gd name="adj1" fmla="val 50000"/>
              <a:gd name="adj2" fmla="val 41667"/>
            </a:avLst>
          </a:prstGeom>
          <a:solidFill>
            <a:srgbClr val="FF0000"/>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8" name="Text Box 8">
            <a:extLst>
              <a:ext uri="{FF2B5EF4-FFF2-40B4-BE49-F238E27FC236}">
                <a16:creationId xmlns:a16="http://schemas.microsoft.com/office/drawing/2014/main" id="{0BB0945F-D503-48E5-908F-29FC69BF1D74}"/>
              </a:ext>
            </a:extLst>
          </p:cNvPr>
          <p:cNvSpPr txBox="1">
            <a:spLocks noChangeArrowheads="1"/>
          </p:cNvSpPr>
          <p:nvPr/>
        </p:nvSpPr>
        <p:spPr bwMode="auto">
          <a:xfrm>
            <a:off x="2301875" y="3927475"/>
            <a:ext cx="1403350"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SzPct val="80000"/>
              <a:buFont typeface="Webdings" panose="05030102010509060703" pitchFamily="18" charset="2"/>
              <a:buNone/>
            </a:pPr>
            <a:r>
              <a:rPr lang="zh-CN" altLang="zh-CN" sz="3200" b="1" dirty="0">
                <a:latin typeface="Times New Roman" panose="02020603050405020304" pitchFamily="18" charset="0"/>
                <a:ea typeface="方正黑体" pitchFamily="34" charset="-122"/>
              </a:rPr>
              <a:t>八叉树</a:t>
            </a:r>
            <a:endParaRPr kumimoji="1" lang="zh-CN" altLang="en-US" sz="3200" b="1" dirty="0">
              <a:latin typeface="Tahoma" panose="020B0604030504040204" pitchFamily="34" charset="0"/>
              <a:ea typeface="方正黑体" pitchFamily="34" charset="-122"/>
            </a:endParaRPr>
          </a:p>
        </p:txBody>
      </p:sp>
      <p:sp>
        <p:nvSpPr>
          <p:cNvPr id="9" name="Rectangle 2">
            <a:extLst>
              <a:ext uri="{FF2B5EF4-FFF2-40B4-BE49-F238E27FC236}">
                <a16:creationId xmlns:a16="http://schemas.microsoft.com/office/drawing/2014/main" id="{F8588B25-FA6A-4E0E-91CA-32D47130490F}"/>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四、空间分割</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a:extLst>
              <a:ext uri="{FF2B5EF4-FFF2-40B4-BE49-F238E27FC236}">
                <a16:creationId xmlns:a16="http://schemas.microsoft.com/office/drawing/2014/main" id="{253264F1-B5D6-437C-A50A-737AA4DD6312}"/>
              </a:ext>
            </a:extLst>
          </p:cNvPr>
          <p:cNvSpPr>
            <a:spLocks noGrp="1" noRot="1" noChangeArrowheads="1"/>
          </p:cNvSpPr>
          <p:nvPr>
            <p:ph type="body" idx="1"/>
          </p:nvPr>
        </p:nvSpPr>
        <p:spPr>
          <a:xfrm>
            <a:off x="827088" y="2060575"/>
            <a:ext cx="3690937" cy="2573338"/>
          </a:xfrm>
        </p:spPr>
        <p:txBody>
          <a:bodyPr/>
          <a:lstStyle/>
          <a:p>
            <a:pPr eaLnBrk="1" hangingPunct="1"/>
            <a:r>
              <a:rPr lang="zh-CN" altLang="zh-CN" sz="3200" dirty="0"/>
              <a:t>四叉树</a:t>
            </a:r>
          </a:p>
          <a:p>
            <a:pPr lvl="1" eaLnBrk="1" hangingPunct="1">
              <a:lnSpc>
                <a:spcPct val="90000"/>
              </a:lnSpc>
            </a:pPr>
            <a:r>
              <a:rPr lang="zh-CN" altLang="en-US" sz="2400" dirty="0"/>
              <a:t>数据结构</a:t>
            </a:r>
            <a:endParaRPr lang="zh-CN" altLang="zh-CN" sz="2400" dirty="0"/>
          </a:p>
          <a:p>
            <a:pPr lvl="1" eaLnBrk="1" hangingPunct="1"/>
            <a:r>
              <a:rPr lang="zh-CN" altLang="en-US" sz="2400" dirty="0"/>
              <a:t>思想 </a:t>
            </a:r>
          </a:p>
          <a:p>
            <a:pPr lvl="1" eaLnBrk="1" hangingPunct="1"/>
            <a:r>
              <a:rPr lang="zh-CN" altLang="en-US" sz="2400" dirty="0"/>
              <a:t>同质象限</a:t>
            </a:r>
            <a:endParaRPr lang="en-US" altLang="zh-CN" sz="2400" dirty="0"/>
          </a:p>
        </p:txBody>
      </p:sp>
      <p:grpSp>
        <p:nvGrpSpPr>
          <p:cNvPr id="52228" name="Group 26">
            <a:extLst>
              <a:ext uri="{FF2B5EF4-FFF2-40B4-BE49-F238E27FC236}">
                <a16:creationId xmlns:a16="http://schemas.microsoft.com/office/drawing/2014/main" id="{A1A3EA54-B0E9-4E49-B47A-12BF39196DEA}"/>
              </a:ext>
            </a:extLst>
          </p:cNvPr>
          <p:cNvGrpSpPr>
            <a:grpSpLocks/>
          </p:cNvGrpSpPr>
          <p:nvPr/>
        </p:nvGrpSpPr>
        <p:grpSpPr bwMode="auto">
          <a:xfrm>
            <a:off x="4783138" y="2384425"/>
            <a:ext cx="3048000" cy="558800"/>
            <a:chOff x="3840" y="1104"/>
            <a:chExt cx="1920" cy="352"/>
          </a:xfrm>
        </p:grpSpPr>
        <p:sp>
          <p:nvSpPr>
            <p:cNvPr id="52235" name="Rectangle 22">
              <a:extLst>
                <a:ext uri="{FF2B5EF4-FFF2-40B4-BE49-F238E27FC236}">
                  <a16:creationId xmlns:a16="http://schemas.microsoft.com/office/drawing/2014/main" id="{2A0FB8B6-95A0-4FC9-806E-884D082E3104}"/>
                </a:ext>
              </a:extLst>
            </p:cNvPr>
            <p:cNvSpPr>
              <a:spLocks noChangeArrowheads="1"/>
            </p:cNvSpPr>
            <p:nvPr/>
          </p:nvSpPr>
          <p:spPr bwMode="auto">
            <a:xfrm>
              <a:off x="4320" y="1104"/>
              <a:ext cx="480" cy="3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600">
                  <a:latin typeface="Tahoma" panose="020B0604030504040204" pitchFamily="34" charset="0"/>
                </a:rPr>
                <a:t>1</a:t>
              </a:r>
            </a:p>
          </p:txBody>
        </p:sp>
        <p:sp>
          <p:nvSpPr>
            <p:cNvPr id="52236" name="Rectangle 23">
              <a:extLst>
                <a:ext uri="{FF2B5EF4-FFF2-40B4-BE49-F238E27FC236}">
                  <a16:creationId xmlns:a16="http://schemas.microsoft.com/office/drawing/2014/main" id="{AC01E888-BCCF-4D05-8F77-8E840D493E04}"/>
                </a:ext>
              </a:extLst>
            </p:cNvPr>
            <p:cNvSpPr>
              <a:spLocks noChangeArrowheads="1"/>
            </p:cNvSpPr>
            <p:nvPr/>
          </p:nvSpPr>
          <p:spPr bwMode="auto">
            <a:xfrm>
              <a:off x="3840" y="1104"/>
              <a:ext cx="480" cy="3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600">
                  <a:latin typeface="Tahoma" panose="020B0604030504040204" pitchFamily="34" charset="0"/>
                </a:rPr>
                <a:t>0</a:t>
              </a:r>
            </a:p>
          </p:txBody>
        </p:sp>
        <p:sp>
          <p:nvSpPr>
            <p:cNvPr id="52237" name="Rectangle 24">
              <a:extLst>
                <a:ext uri="{FF2B5EF4-FFF2-40B4-BE49-F238E27FC236}">
                  <a16:creationId xmlns:a16="http://schemas.microsoft.com/office/drawing/2014/main" id="{DE3C16AF-9F4D-46D5-B408-962CC5E58116}"/>
                </a:ext>
              </a:extLst>
            </p:cNvPr>
            <p:cNvSpPr>
              <a:spLocks noChangeArrowheads="1"/>
            </p:cNvSpPr>
            <p:nvPr/>
          </p:nvSpPr>
          <p:spPr bwMode="auto">
            <a:xfrm>
              <a:off x="4800" y="1104"/>
              <a:ext cx="480" cy="3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600">
                  <a:latin typeface="Tahoma" panose="020B0604030504040204" pitchFamily="34" charset="0"/>
                </a:rPr>
                <a:t>2</a:t>
              </a:r>
            </a:p>
          </p:txBody>
        </p:sp>
        <p:sp>
          <p:nvSpPr>
            <p:cNvPr id="52238" name="Rectangle 25">
              <a:extLst>
                <a:ext uri="{FF2B5EF4-FFF2-40B4-BE49-F238E27FC236}">
                  <a16:creationId xmlns:a16="http://schemas.microsoft.com/office/drawing/2014/main" id="{518C0042-FD2C-41D6-96B2-F95199B98E79}"/>
                </a:ext>
              </a:extLst>
            </p:cNvPr>
            <p:cNvSpPr>
              <a:spLocks noChangeArrowheads="1"/>
            </p:cNvSpPr>
            <p:nvPr/>
          </p:nvSpPr>
          <p:spPr bwMode="auto">
            <a:xfrm>
              <a:off x="5280" y="1104"/>
              <a:ext cx="480" cy="3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600">
                  <a:latin typeface="Tahoma" panose="020B0604030504040204" pitchFamily="34" charset="0"/>
                </a:rPr>
                <a:t>3</a:t>
              </a:r>
            </a:p>
          </p:txBody>
        </p:sp>
      </p:grpSp>
      <p:sp>
        <p:nvSpPr>
          <p:cNvPr id="52229" name="Line 27">
            <a:extLst>
              <a:ext uri="{FF2B5EF4-FFF2-40B4-BE49-F238E27FC236}">
                <a16:creationId xmlns:a16="http://schemas.microsoft.com/office/drawing/2014/main" id="{0FCCB9BF-64C1-4BC0-BC02-9020490F70FF}"/>
              </a:ext>
            </a:extLst>
          </p:cNvPr>
          <p:cNvSpPr>
            <a:spLocks noChangeShapeType="1"/>
          </p:cNvSpPr>
          <p:nvPr/>
        </p:nvSpPr>
        <p:spPr bwMode="auto">
          <a:xfrm>
            <a:off x="6459538" y="2841625"/>
            <a:ext cx="38100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nvGrpSpPr>
          <p:cNvPr id="52230" name="Group 28">
            <a:extLst>
              <a:ext uri="{FF2B5EF4-FFF2-40B4-BE49-F238E27FC236}">
                <a16:creationId xmlns:a16="http://schemas.microsoft.com/office/drawing/2014/main" id="{EBC6E5DC-FB6D-4863-88CA-3BECD58F185E}"/>
              </a:ext>
            </a:extLst>
          </p:cNvPr>
          <p:cNvGrpSpPr>
            <a:grpSpLocks/>
          </p:cNvGrpSpPr>
          <p:nvPr/>
        </p:nvGrpSpPr>
        <p:grpSpPr bwMode="auto">
          <a:xfrm>
            <a:off x="4787900" y="3375025"/>
            <a:ext cx="3048000" cy="558800"/>
            <a:chOff x="3840" y="1104"/>
            <a:chExt cx="1920" cy="352"/>
          </a:xfrm>
        </p:grpSpPr>
        <p:sp>
          <p:nvSpPr>
            <p:cNvPr id="52231" name="Rectangle 29">
              <a:extLst>
                <a:ext uri="{FF2B5EF4-FFF2-40B4-BE49-F238E27FC236}">
                  <a16:creationId xmlns:a16="http://schemas.microsoft.com/office/drawing/2014/main" id="{DA922BF5-85EE-48DE-B88D-F601F106983D}"/>
                </a:ext>
              </a:extLst>
            </p:cNvPr>
            <p:cNvSpPr>
              <a:spLocks noChangeArrowheads="1"/>
            </p:cNvSpPr>
            <p:nvPr/>
          </p:nvSpPr>
          <p:spPr bwMode="auto">
            <a:xfrm>
              <a:off x="4320" y="1104"/>
              <a:ext cx="480" cy="3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600">
                  <a:latin typeface="Tahoma" panose="020B0604030504040204" pitchFamily="34" charset="0"/>
                </a:rPr>
                <a:t>1</a:t>
              </a:r>
            </a:p>
          </p:txBody>
        </p:sp>
        <p:sp>
          <p:nvSpPr>
            <p:cNvPr id="52232" name="Rectangle 30">
              <a:extLst>
                <a:ext uri="{FF2B5EF4-FFF2-40B4-BE49-F238E27FC236}">
                  <a16:creationId xmlns:a16="http://schemas.microsoft.com/office/drawing/2014/main" id="{758BAEAE-6A03-4E10-A2E0-71E6C030512B}"/>
                </a:ext>
              </a:extLst>
            </p:cNvPr>
            <p:cNvSpPr>
              <a:spLocks noChangeArrowheads="1"/>
            </p:cNvSpPr>
            <p:nvPr/>
          </p:nvSpPr>
          <p:spPr bwMode="auto">
            <a:xfrm>
              <a:off x="3840" y="1104"/>
              <a:ext cx="480" cy="3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600">
                  <a:latin typeface="Tahoma" panose="020B0604030504040204" pitchFamily="34" charset="0"/>
                </a:rPr>
                <a:t>0</a:t>
              </a:r>
            </a:p>
          </p:txBody>
        </p:sp>
        <p:sp>
          <p:nvSpPr>
            <p:cNvPr id="52233" name="Rectangle 31">
              <a:extLst>
                <a:ext uri="{FF2B5EF4-FFF2-40B4-BE49-F238E27FC236}">
                  <a16:creationId xmlns:a16="http://schemas.microsoft.com/office/drawing/2014/main" id="{8CAB9AD6-E71A-4233-950D-542D8759FE2A}"/>
                </a:ext>
              </a:extLst>
            </p:cNvPr>
            <p:cNvSpPr>
              <a:spLocks noChangeArrowheads="1"/>
            </p:cNvSpPr>
            <p:nvPr/>
          </p:nvSpPr>
          <p:spPr bwMode="auto">
            <a:xfrm>
              <a:off x="4800" y="1104"/>
              <a:ext cx="480" cy="3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600">
                  <a:latin typeface="Tahoma" panose="020B0604030504040204" pitchFamily="34" charset="0"/>
                </a:rPr>
                <a:t>2</a:t>
              </a:r>
            </a:p>
          </p:txBody>
        </p:sp>
        <p:sp>
          <p:nvSpPr>
            <p:cNvPr id="52234" name="Rectangle 32">
              <a:extLst>
                <a:ext uri="{FF2B5EF4-FFF2-40B4-BE49-F238E27FC236}">
                  <a16:creationId xmlns:a16="http://schemas.microsoft.com/office/drawing/2014/main" id="{59A74487-8EF7-49D3-AF3F-5DC2DE931AA1}"/>
                </a:ext>
              </a:extLst>
            </p:cNvPr>
            <p:cNvSpPr>
              <a:spLocks noChangeArrowheads="1"/>
            </p:cNvSpPr>
            <p:nvPr/>
          </p:nvSpPr>
          <p:spPr bwMode="auto">
            <a:xfrm>
              <a:off x="5280" y="1104"/>
              <a:ext cx="480" cy="3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600">
                  <a:latin typeface="Tahoma" panose="020B0604030504040204" pitchFamily="34" charset="0"/>
                </a:rPr>
                <a:t>3</a:t>
              </a:r>
            </a:p>
          </p:txBody>
        </p:sp>
      </p:grpSp>
      <p:sp>
        <p:nvSpPr>
          <p:cNvPr id="17" name="Rectangle 2">
            <a:extLst>
              <a:ext uri="{FF2B5EF4-FFF2-40B4-BE49-F238E27FC236}">
                <a16:creationId xmlns:a16="http://schemas.microsoft.com/office/drawing/2014/main" id="{07C48334-6295-4B4C-B617-3EF2BF3181AE}"/>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四、空间分割</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8468" name="Rectangle 4">
            <a:extLst>
              <a:ext uri="{FF2B5EF4-FFF2-40B4-BE49-F238E27FC236}">
                <a16:creationId xmlns:a16="http://schemas.microsoft.com/office/drawing/2014/main" id="{D2FC65D7-A093-4FD7-A9A6-CE4BDA0F8F88}"/>
              </a:ext>
            </a:extLst>
          </p:cNvPr>
          <p:cNvSpPr>
            <a:spLocks noGrp="1" noChangeArrowheads="1"/>
          </p:cNvSpPr>
          <p:nvPr>
            <p:ph type="body" idx="1"/>
          </p:nvPr>
        </p:nvSpPr>
        <p:spPr>
          <a:xfrm>
            <a:off x="323850" y="1649413"/>
            <a:ext cx="8424863" cy="3724275"/>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p>
            <a:pPr eaLnBrk="1" hangingPunct="1">
              <a:lnSpc>
                <a:spcPct val="110000"/>
              </a:lnSpc>
            </a:pPr>
            <a:r>
              <a:rPr lang="zh-CN" altLang="en-US" sz="2400" dirty="0">
                <a:latin typeface="Times New Roman" panose="02020603050405020304" pitchFamily="18" charset="0"/>
              </a:rPr>
              <a:t>用于</a:t>
            </a:r>
            <a:r>
              <a:rPr lang="zh-CN" altLang="en-US" sz="2400" dirty="0">
                <a:solidFill>
                  <a:srgbClr val="FF0000"/>
                </a:solidFill>
                <a:latin typeface="Times New Roman" panose="02020603050405020304" pitchFamily="18" charset="0"/>
              </a:rPr>
              <a:t>二维形体</a:t>
            </a:r>
            <a:r>
              <a:rPr lang="zh-CN" altLang="en-US" sz="2400" dirty="0">
                <a:latin typeface="Times New Roman" panose="02020603050405020304" pitchFamily="18" charset="0"/>
              </a:rPr>
              <a:t>的分解</a:t>
            </a:r>
          </a:p>
          <a:p>
            <a:pPr eaLnBrk="1" hangingPunct="1">
              <a:lnSpc>
                <a:spcPct val="110000"/>
              </a:lnSpc>
            </a:pPr>
            <a:r>
              <a:rPr lang="zh-CN" altLang="en-US" sz="2400" dirty="0">
                <a:latin typeface="Times New Roman" panose="02020603050405020304" pitchFamily="18" charset="0"/>
              </a:rPr>
              <a:t>对形体所在的外接正方形</a:t>
            </a:r>
            <a:r>
              <a:rPr lang="zh-CN" altLang="en-US" sz="2400" dirty="0">
                <a:solidFill>
                  <a:srgbClr val="FF0000"/>
                </a:solidFill>
                <a:latin typeface="Times New Roman" panose="02020603050405020304" pitchFamily="18" charset="0"/>
              </a:rPr>
              <a:t>递归地等分</a:t>
            </a:r>
            <a:r>
              <a:rPr lang="zh-CN" altLang="en-US" sz="2400" dirty="0">
                <a:latin typeface="Times New Roman" panose="02020603050405020304" pitchFamily="18" charset="0"/>
              </a:rPr>
              <a:t>4个小正方形，这个分解过程可表示为一棵树，除叶节点，其每个节点都有四个分支，分别表示4个小正方形</a:t>
            </a:r>
          </a:p>
          <a:p>
            <a:pPr lvl="1" eaLnBrk="1" hangingPunct="1">
              <a:lnSpc>
                <a:spcPct val="110000"/>
              </a:lnSpc>
            </a:pPr>
            <a:r>
              <a:rPr lang="zh-CN" altLang="en-US" sz="2400" dirty="0">
                <a:latin typeface="Times New Roman" panose="02020603050405020304" pitchFamily="18" charset="0"/>
              </a:rPr>
              <a:t>若小正方形是同质的，则不必再分解；</a:t>
            </a:r>
          </a:p>
          <a:p>
            <a:pPr lvl="1" eaLnBrk="1" hangingPunct="1">
              <a:lnSpc>
                <a:spcPct val="110000"/>
              </a:lnSpc>
            </a:pPr>
            <a:r>
              <a:rPr lang="zh-CN" altLang="en-US" sz="2400" dirty="0">
                <a:latin typeface="Times New Roman" panose="02020603050405020304" pitchFamily="18" charset="0"/>
              </a:rPr>
              <a:t>若小正方形是非均质的，则需将它再一分为四</a:t>
            </a:r>
          </a:p>
          <a:p>
            <a:pPr lvl="1" eaLnBrk="1" hangingPunct="1">
              <a:lnSpc>
                <a:spcPct val="110000"/>
              </a:lnSpc>
            </a:pPr>
            <a:r>
              <a:rPr lang="zh-CN" altLang="en-US" sz="2400" dirty="0">
                <a:latin typeface="Times New Roman" panose="02020603050405020304" pitchFamily="18" charset="0"/>
              </a:rPr>
              <a:t>分解是递归的。</a:t>
            </a:r>
          </a:p>
        </p:txBody>
      </p:sp>
      <p:sp>
        <p:nvSpPr>
          <p:cNvPr id="53251" name="Rectangle 5">
            <a:extLst>
              <a:ext uri="{FF2B5EF4-FFF2-40B4-BE49-F238E27FC236}">
                <a16:creationId xmlns:a16="http://schemas.microsoft.com/office/drawing/2014/main" id="{C4E08162-8832-4784-8BE1-5E4EF165D71F}"/>
              </a:ext>
            </a:extLst>
          </p:cNvPr>
          <p:cNvSpPr>
            <a:spLocks noGrp="1" noChangeArrowheads="1"/>
          </p:cNvSpPr>
          <p:nvPr>
            <p:ph type="title"/>
          </p:nvPr>
        </p:nvSpPr>
        <p:spPr>
          <a:xfrm>
            <a:off x="415498" y="882955"/>
            <a:ext cx="3760787" cy="798513"/>
          </a:xfrm>
          <a:noFill/>
        </p:spPr>
        <p:txBody>
          <a:bodyPr anchor="b"/>
          <a:lstStyle/>
          <a:p>
            <a:pPr eaLnBrk="1" hangingPunct="1"/>
            <a:r>
              <a:rPr lang="zh-CN" altLang="en-US" dirty="0">
                <a:latin typeface="方正黑体" pitchFamily="34" charset="-122"/>
              </a:rPr>
              <a:t>四叉树</a:t>
            </a:r>
            <a:endParaRPr lang="zh-CN" altLang="zh-CN" dirty="0">
              <a:latin typeface="方正黑体" pitchFamily="34" charset="-122"/>
            </a:endParaRPr>
          </a:p>
        </p:txBody>
      </p:sp>
      <p:sp>
        <p:nvSpPr>
          <p:cNvPr id="4" name="Rectangle 2">
            <a:extLst>
              <a:ext uri="{FF2B5EF4-FFF2-40B4-BE49-F238E27FC236}">
                <a16:creationId xmlns:a16="http://schemas.microsoft.com/office/drawing/2014/main" id="{AEDA3B25-2401-488E-9B29-E32D8B8EC17D}"/>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四、空间分割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8468">
                                            <p:txEl>
                                              <p:pRg st="0" end="0"/>
                                            </p:txEl>
                                          </p:spTgt>
                                        </p:tgtEl>
                                        <p:attrNameLst>
                                          <p:attrName>style.visibility</p:attrName>
                                        </p:attrNameLst>
                                      </p:cBhvr>
                                      <p:to>
                                        <p:strVal val="visible"/>
                                      </p:to>
                                    </p:set>
                                    <p:animEffect transition="in" filter="checkerboard(across)">
                                      <p:cBhvr>
                                        <p:cTn id="7" dur="500"/>
                                        <p:tgtEl>
                                          <p:spTgt spid="3184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18468">
                                            <p:txEl>
                                              <p:pRg st="1" end="1"/>
                                            </p:txEl>
                                          </p:spTgt>
                                        </p:tgtEl>
                                        <p:attrNameLst>
                                          <p:attrName>style.visibility</p:attrName>
                                        </p:attrNameLst>
                                      </p:cBhvr>
                                      <p:to>
                                        <p:strVal val="visible"/>
                                      </p:to>
                                    </p:set>
                                    <p:animEffect transition="in" filter="checkerboard(across)">
                                      <p:cBhvr>
                                        <p:cTn id="12" dur="500"/>
                                        <p:tgtEl>
                                          <p:spTgt spid="318468">
                                            <p:txEl>
                                              <p:pRg st="1" end="1"/>
                                            </p:txEl>
                                          </p:spTgt>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18468">
                                            <p:txEl>
                                              <p:pRg st="2" end="2"/>
                                            </p:txEl>
                                          </p:spTgt>
                                        </p:tgtEl>
                                        <p:attrNameLst>
                                          <p:attrName>style.visibility</p:attrName>
                                        </p:attrNameLst>
                                      </p:cBhvr>
                                      <p:to>
                                        <p:strVal val="visible"/>
                                      </p:to>
                                    </p:set>
                                    <p:animEffect transition="in" filter="checkerboard(across)">
                                      <p:cBhvr>
                                        <p:cTn id="15" dur="500"/>
                                        <p:tgtEl>
                                          <p:spTgt spid="318468">
                                            <p:txEl>
                                              <p:pRg st="2" end="2"/>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318468">
                                            <p:txEl>
                                              <p:pRg st="3" end="3"/>
                                            </p:txEl>
                                          </p:spTgt>
                                        </p:tgtEl>
                                        <p:attrNameLst>
                                          <p:attrName>style.visibility</p:attrName>
                                        </p:attrNameLst>
                                      </p:cBhvr>
                                      <p:to>
                                        <p:strVal val="visible"/>
                                      </p:to>
                                    </p:set>
                                    <p:animEffect transition="in" filter="checkerboard(across)">
                                      <p:cBhvr>
                                        <p:cTn id="18" dur="500"/>
                                        <p:tgtEl>
                                          <p:spTgt spid="318468">
                                            <p:txEl>
                                              <p:pRg st="3" end="3"/>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318468">
                                            <p:txEl>
                                              <p:pRg st="4" end="4"/>
                                            </p:txEl>
                                          </p:spTgt>
                                        </p:tgtEl>
                                        <p:attrNameLst>
                                          <p:attrName>style.visibility</p:attrName>
                                        </p:attrNameLst>
                                      </p:cBhvr>
                                      <p:to>
                                        <p:strVal val="visible"/>
                                      </p:to>
                                    </p:set>
                                    <p:animEffect transition="in" filter="checkerboard(across)">
                                      <p:cBhvr>
                                        <p:cTn id="21" dur="500"/>
                                        <p:tgtEl>
                                          <p:spTgt spid="3184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8"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2F1B35-EE97-444D-9CA0-B322E182F9A1}"/>
              </a:ext>
            </a:extLst>
          </p:cNvPr>
          <p:cNvSpPr>
            <a:spLocks noGrp="1" noRot="1" noChangeArrowheads="1"/>
          </p:cNvSpPr>
          <p:nvPr>
            <p:ph type="title"/>
          </p:nvPr>
        </p:nvSpPr>
        <p:spPr>
          <a:xfrm>
            <a:off x="467544" y="1348582"/>
            <a:ext cx="3608387" cy="762000"/>
          </a:xfrm>
        </p:spPr>
        <p:txBody>
          <a:bodyPr/>
          <a:lstStyle/>
          <a:p>
            <a:pPr eaLnBrk="1" hangingPunct="1"/>
            <a:r>
              <a:rPr lang="zh-CN" altLang="zh-CN" dirty="0"/>
              <a:t>四叉树</a:t>
            </a:r>
          </a:p>
        </p:txBody>
      </p:sp>
      <p:sp>
        <p:nvSpPr>
          <p:cNvPr id="54275" name="Rectangle 3">
            <a:extLst>
              <a:ext uri="{FF2B5EF4-FFF2-40B4-BE49-F238E27FC236}">
                <a16:creationId xmlns:a16="http://schemas.microsoft.com/office/drawing/2014/main" id="{E0D05399-10C7-47DE-B0FA-CF393BC4A0F4}"/>
              </a:ext>
            </a:extLst>
          </p:cNvPr>
          <p:cNvSpPr>
            <a:spLocks noGrp="1" noRot="1" noChangeArrowheads="1"/>
          </p:cNvSpPr>
          <p:nvPr>
            <p:ph type="body" idx="1"/>
          </p:nvPr>
        </p:nvSpPr>
        <p:spPr>
          <a:xfrm>
            <a:off x="304800" y="1981200"/>
            <a:ext cx="8540750" cy="676275"/>
          </a:xfrm>
        </p:spPr>
        <p:txBody>
          <a:bodyPr/>
          <a:lstStyle/>
          <a:p>
            <a:pPr eaLnBrk="1" hangingPunct="1"/>
            <a:r>
              <a:rPr lang="zh-CN" altLang="en-US"/>
              <a:t>例：</a:t>
            </a:r>
          </a:p>
        </p:txBody>
      </p:sp>
      <p:sp>
        <p:nvSpPr>
          <p:cNvPr id="54276" name="Rectangle 4">
            <a:extLst>
              <a:ext uri="{FF2B5EF4-FFF2-40B4-BE49-F238E27FC236}">
                <a16:creationId xmlns:a16="http://schemas.microsoft.com/office/drawing/2014/main" id="{10D801F2-DBC6-475E-85AD-0A140FF171DA}"/>
              </a:ext>
            </a:extLst>
          </p:cNvPr>
          <p:cNvSpPr>
            <a:spLocks noChangeArrowheads="1"/>
          </p:cNvSpPr>
          <p:nvPr/>
        </p:nvSpPr>
        <p:spPr bwMode="auto">
          <a:xfrm>
            <a:off x="684213" y="3068638"/>
            <a:ext cx="2663825" cy="223202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54277" name="AutoShape 6">
            <a:extLst>
              <a:ext uri="{FF2B5EF4-FFF2-40B4-BE49-F238E27FC236}">
                <a16:creationId xmlns:a16="http://schemas.microsoft.com/office/drawing/2014/main" id="{8061306B-86B8-4FA3-B640-9AAC24687418}"/>
              </a:ext>
            </a:extLst>
          </p:cNvPr>
          <p:cNvCxnSpPr>
            <a:cxnSpLocks noChangeShapeType="1"/>
            <a:stCxn id="54276" idx="1"/>
            <a:endCxn id="54276" idx="3"/>
          </p:cNvCxnSpPr>
          <p:nvPr/>
        </p:nvCxnSpPr>
        <p:spPr bwMode="auto">
          <a:xfrm>
            <a:off x="655638" y="4184650"/>
            <a:ext cx="2720975" cy="0"/>
          </a:xfrm>
          <a:prstGeom prst="straightConnector1">
            <a:avLst/>
          </a:prstGeom>
          <a:noFill/>
          <a:ln w="5715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78" name="AutoShape 7">
            <a:extLst>
              <a:ext uri="{FF2B5EF4-FFF2-40B4-BE49-F238E27FC236}">
                <a16:creationId xmlns:a16="http://schemas.microsoft.com/office/drawing/2014/main" id="{13D7F099-B02C-444A-96FA-8717C8E78876}"/>
              </a:ext>
            </a:extLst>
          </p:cNvPr>
          <p:cNvCxnSpPr>
            <a:cxnSpLocks noChangeShapeType="1"/>
            <a:stCxn id="54276" idx="0"/>
            <a:endCxn id="54276" idx="2"/>
          </p:cNvCxnSpPr>
          <p:nvPr/>
        </p:nvCxnSpPr>
        <p:spPr bwMode="auto">
          <a:xfrm>
            <a:off x="2016125" y="3040063"/>
            <a:ext cx="0" cy="2289175"/>
          </a:xfrm>
          <a:prstGeom prst="straightConnector1">
            <a:avLst/>
          </a:prstGeom>
          <a:noFill/>
          <a:ln w="5715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79" name="AutoShape 9">
            <a:extLst>
              <a:ext uri="{FF2B5EF4-FFF2-40B4-BE49-F238E27FC236}">
                <a16:creationId xmlns:a16="http://schemas.microsoft.com/office/drawing/2014/main" id="{9E7D5A1B-F0D1-4A0D-877D-08F1248C32CD}"/>
              </a:ext>
            </a:extLst>
          </p:cNvPr>
          <p:cNvCxnSpPr>
            <a:cxnSpLocks noChangeShapeType="1"/>
            <a:stCxn id="54276" idx="2"/>
            <a:endCxn id="54276" idx="2"/>
          </p:cNvCxnSpPr>
          <p:nvPr/>
        </p:nvCxnSpPr>
        <p:spPr bwMode="auto">
          <a:xfrm>
            <a:off x="2016125" y="5329238"/>
            <a:ext cx="0" cy="0"/>
          </a:xfrm>
          <a:prstGeom prst="straightConnector1">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280" name="Line 10">
            <a:extLst>
              <a:ext uri="{FF2B5EF4-FFF2-40B4-BE49-F238E27FC236}">
                <a16:creationId xmlns:a16="http://schemas.microsoft.com/office/drawing/2014/main" id="{5E15F771-0EDB-4EEB-B92D-C0BF76D3DCE2}"/>
              </a:ext>
            </a:extLst>
          </p:cNvPr>
          <p:cNvSpPr>
            <a:spLocks noChangeShapeType="1"/>
          </p:cNvSpPr>
          <p:nvPr/>
        </p:nvSpPr>
        <p:spPr bwMode="auto">
          <a:xfrm>
            <a:off x="1979613" y="4724400"/>
            <a:ext cx="1368425" cy="0"/>
          </a:xfrm>
          <a:prstGeom prst="line">
            <a:avLst/>
          </a:prstGeom>
          <a:noFill/>
          <a:ln w="5715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1" name="Line 11">
            <a:extLst>
              <a:ext uri="{FF2B5EF4-FFF2-40B4-BE49-F238E27FC236}">
                <a16:creationId xmlns:a16="http://schemas.microsoft.com/office/drawing/2014/main" id="{7034C1DB-C7A5-481E-8151-40CD550C03BF}"/>
              </a:ext>
            </a:extLst>
          </p:cNvPr>
          <p:cNvSpPr>
            <a:spLocks noChangeShapeType="1"/>
          </p:cNvSpPr>
          <p:nvPr/>
        </p:nvSpPr>
        <p:spPr bwMode="auto">
          <a:xfrm>
            <a:off x="2627313" y="4221163"/>
            <a:ext cx="0" cy="1079500"/>
          </a:xfrm>
          <a:prstGeom prst="line">
            <a:avLst/>
          </a:prstGeom>
          <a:noFill/>
          <a:ln w="5715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2" name="Line 12">
            <a:extLst>
              <a:ext uri="{FF2B5EF4-FFF2-40B4-BE49-F238E27FC236}">
                <a16:creationId xmlns:a16="http://schemas.microsoft.com/office/drawing/2014/main" id="{F4F864AA-A060-4301-8FA4-D1B21B69D74D}"/>
              </a:ext>
            </a:extLst>
          </p:cNvPr>
          <p:cNvSpPr>
            <a:spLocks noChangeShapeType="1"/>
          </p:cNvSpPr>
          <p:nvPr/>
        </p:nvSpPr>
        <p:spPr bwMode="auto">
          <a:xfrm>
            <a:off x="2627313" y="5013325"/>
            <a:ext cx="720725" cy="0"/>
          </a:xfrm>
          <a:prstGeom prst="line">
            <a:avLst/>
          </a:prstGeom>
          <a:noFill/>
          <a:ln w="5715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3" name="Line 13">
            <a:extLst>
              <a:ext uri="{FF2B5EF4-FFF2-40B4-BE49-F238E27FC236}">
                <a16:creationId xmlns:a16="http://schemas.microsoft.com/office/drawing/2014/main" id="{1EEB3CED-083E-4E09-8373-F2901D6969D1}"/>
              </a:ext>
            </a:extLst>
          </p:cNvPr>
          <p:cNvSpPr>
            <a:spLocks noChangeShapeType="1"/>
          </p:cNvSpPr>
          <p:nvPr/>
        </p:nvSpPr>
        <p:spPr bwMode="auto">
          <a:xfrm>
            <a:off x="2987675" y="4738688"/>
            <a:ext cx="0" cy="561975"/>
          </a:xfrm>
          <a:prstGeom prst="line">
            <a:avLst/>
          </a:prstGeom>
          <a:noFill/>
          <a:ln w="5715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4" name="Rectangle 14">
            <a:extLst>
              <a:ext uri="{FF2B5EF4-FFF2-40B4-BE49-F238E27FC236}">
                <a16:creationId xmlns:a16="http://schemas.microsoft.com/office/drawing/2014/main" id="{061EA8FC-C922-4B84-946E-05100B5A51CE}"/>
              </a:ext>
            </a:extLst>
          </p:cNvPr>
          <p:cNvSpPr>
            <a:spLocks noChangeArrowheads="1"/>
          </p:cNvSpPr>
          <p:nvPr/>
        </p:nvSpPr>
        <p:spPr bwMode="auto">
          <a:xfrm>
            <a:off x="2627313" y="4724400"/>
            <a:ext cx="360362" cy="287338"/>
          </a:xfrm>
          <a:prstGeom prst="rect">
            <a:avLst/>
          </a:prstGeom>
          <a:solidFill>
            <a:schemeClr val="accent1"/>
          </a:solidFill>
          <a:ln w="952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5" name="Rectangle 31">
            <a:extLst>
              <a:ext uri="{FF2B5EF4-FFF2-40B4-BE49-F238E27FC236}">
                <a16:creationId xmlns:a16="http://schemas.microsoft.com/office/drawing/2014/main" id="{CA884A63-B970-46CB-8377-78B2E2B24649}"/>
              </a:ext>
            </a:extLst>
          </p:cNvPr>
          <p:cNvSpPr>
            <a:spLocks noChangeArrowheads="1"/>
          </p:cNvSpPr>
          <p:nvPr/>
        </p:nvSpPr>
        <p:spPr bwMode="auto">
          <a:xfrm>
            <a:off x="7092950" y="2492375"/>
            <a:ext cx="792163" cy="517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20000"/>
              </a:spcBef>
              <a:buClr>
                <a:srgbClr val="FF0000"/>
              </a:buClr>
              <a:buSzPct val="80000"/>
              <a:buFont typeface="Wingdings" panose="05000000000000000000" pitchFamily="2" charset="2"/>
              <a:buNone/>
            </a:pPr>
            <a:r>
              <a:rPr lang="zh-CN" altLang="zh-CN" sz="2800" b="1"/>
              <a:t>3</a:t>
            </a:r>
          </a:p>
        </p:txBody>
      </p:sp>
      <p:sp>
        <p:nvSpPr>
          <p:cNvPr id="54286" name="Rectangle 28">
            <a:extLst>
              <a:ext uri="{FF2B5EF4-FFF2-40B4-BE49-F238E27FC236}">
                <a16:creationId xmlns:a16="http://schemas.microsoft.com/office/drawing/2014/main" id="{989B37D4-2DCE-48DC-8162-DD04633210E3}"/>
              </a:ext>
            </a:extLst>
          </p:cNvPr>
          <p:cNvSpPr>
            <a:spLocks noChangeArrowheads="1"/>
          </p:cNvSpPr>
          <p:nvPr/>
        </p:nvSpPr>
        <p:spPr bwMode="auto">
          <a:xfrm>
            <a:off x="5508625" y="2492375"/>
            <a:ext cx="792163" cy="517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20000"/>
              </a:spcBef>
              <a:buClr>
                <a:srgbClr val="FF0000"/>
              </a:buClr>
              <a:buSzPct val="80000"/>
              <a:buFont typeface="Wingdings" panose="05000000000000000000" pitchFamily="2" charset="2"/>
              <a:buNone/>
            </a:pPr>
            <a:r>
              <a:rPr lang="zh-CN" altLang="zh-CN" sz="2800" b="1"/>
              <a:t>1</a:t>
            </a:r>
          </a:p>
        </p:txBody>
      </p:sp>
      <p:sp>
        <p:nvSpPr>
          <p:cNvPr id="54287" name="Rectangle 25">
            <a:extLst>
              <a:ext uri="{FF2B5EF4-FFF2-40B4-BE49-F238E27FC236}">
                <a16:creationId xmlns:a16="http://schemas.microsoft.com/office/drawing/2014/main" id="{BD4CECB1-3461-4C70-91A2-740B0C247E69}"/>
              </a:ext>
            </a:extLst>
          </p:cNvPr>
          <p:cNvSpPr>
            <a:spLocks noChangeArrowheads="1"/>
          </p:cNvSpPr>
          <p:nvPr/>
        </p:nvSpPr>
        <p:spPr bwMode="auto">
          <a:xfrm>
            <a:off x="6300788" y="2492375"/>
            <a:ext cx="792162" cy="5175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20000"/>
              </a:spcBef>
              <a:buClr>
                <a:srgbClr val="FF0000"/>
              </a:buClr>
              <a:buSzPct val="80000"/>
              <a:buFont typeface="Wingdings" panose="05000000000000000000" pitchFamily="2" charset="2"/>
              <a:buNone/>
            </a:pPr>
            <a:r>
              <a:rPr lang="zh-CN" altLang="zh-CN" sz="2800" b="1"/>
              <a:t>2</a:t>
            </a:r>
          </a:p>
        </p:txBody>
      </p:sp>
      <p:sp>
        <p:nvSpPr>
          <p:cNvPr id="54288" name="Rectangle 16">
            <a:extLst>
              <a:ext uri="{FF2B5EF4-FFF2-40B4-BE49-F238E27FC236}">
                <a16:creationId xmlns:a16="http://schemas.microsoft.com/office/drawing/2014/main" id="{81082671-1B33-4B3D-81AD-85AC3BA63986}"/>
              </a:ext>
            </a:extLst>
          </p:cNvPr>
          <p:cNvSpPr>
            <a:spLocks noChangeArrowheads="1"/>
          </p:cNvSpPr>
          <p:nvPr/>
        </p:nvSpPr>
        <p:spPr bwMode="auto">
          <a:xfrm>
            <a:off x="4716463" y="2492375"/>
            <a:ext cx="792162" cy="517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20000"/>
              </a:spcBef>
              <a:buClr>
                <a:srgbClr val="FF0000"/>
              </a:buClr>
              <a:buSzPct val="80000"/>
              <a:buFont typeface="Wingdings" panose="05000000000000000000" pitchFamily="2" charset="2"/>
              <a:buNone/>
            </a:pPr>
            <a:r>
              <a:rPr lang="zh-CN" altLang="zh-CN" sz="2800" b="1"/>
              <a:t>0</a:t>
            </a:r>
          </a:p>
        </p:txBody>
      </p:sp>
      <p:sp>
        <p:nvSpPr>
          <p:cNvPr id="54289" name="Line 17">
            <a:extLst>
              <a:ext uri="{FF2B5EF4-FFF2-40B4-BE49-F238E27FC236}">
                <a16:creationId xmlns:a16="http://schemas.microsoft.com/office/drawing/2014/main" id="{5C61B3B6-A700-465C-93AA-0EDD6710C64B}"/>
              </a:ext>
            </a:extLst>
          </p:cNvPr>
          <p:cNvSpPr>
            <a:spLocks noChangeShapeType="1"/>
          </p:cNvSpPr>
          <p:nvPr/>
        </p:nvSpPr>
        <p:spPr bwMode="auto">
          <a:xfrm>
            <a:off x="4716463" y="2492375"/>
            <a:ext cx="3168650" cy="0"/>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0" name="Line 18">
            <a:extLst>
              <a:ext uri="{FF2B5EF4-FFF2-40B4-BE49-F238E27FC236}">
                <a16:creationId xmlns:a16="http://schemas.microsoft.com/office/drawing/2014/main" id="{BF00DE39-6842-49EC-B0BE-0ABC1B533FC2}"/>
              </a:ext>
            </a:extLst>
          </p:cNvPr>
          <p:cNvSpPr>
            <a:spLocks noChangeShapeType="1"/>
          </p:cNvSpPr>
          <p:nvPr/>
        </p:nvSpPr>
        <p:spPr bwMode="auto">
          <a:xfrm>
            <a:off x="4716463" y="3009900"/>
            <a:ext cx="3168650" cy="0"/>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1" name="Line 19">
            <a:extLst>
              <a:ext uri="{FF2B5EF4-FFF2-40B4-BE49-F238E27FC236}">
                <a16:creationId xmlns:a16="http://schemas.microsoft.com/office/drawing/2014/main" id="{596AAD7C-C27E-45D7-B9AB-20017F9CBF5F}"/>
              </a:ext>
            </a:extLst>
          </p:cNvPr>
          <p:cNvSpPr>
            <a:spLocks noChangeShapeType="1"/>
          </p:cNvSpPr>
          <p:nvPr/>
        </p:nvSpPr>
        <p:spPr bwMode="auto">
          <a:xfrm>
            <a:off x="4716463" y="2492375"/>
            <a:ext cx="0" cy="517525"/>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2" name="Line 20">
            <a:extLst>
              <a:ext uri="{FF2B5EF4-FFF2-40B4-BE49-F238E27FC236}">
                <a16:creationId xmlns:a16="http://schemas.microsoft.com/office/drawing/2014/main" id="{A1DB1314-50D2-45CD-8E63-21CB0428A8A5}"/>
              </a:ext>
            </a:extLst>
          </p:cNvPr>
          <p:cNvSpPr>
            <a:spLocks noChangeShapeType="1"/>
          </p:cNvSpPr>
          <p:nvPr/>
        </p:nvSpPr>
        <p:spPr bwMode="auto">
          <a:xfrm>
            <a:off x="7885113" y="2492375"/>
            <a:ext cx="0" cy="517525"/>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3" name="Line 26">
            <a:extLst>
              <a:ext uri="{FF2B5EF4-FFF2-40B4-BE49-F238E27FC236}">
                <a16:creationId xmlns:a16="http://schemas.microsoft.com/office/drawing/2014/main" id="{CBCCB250-90A4-498E-9D30-E433B3C9676B}"/>
              </a:ext>
            </a:extLst>
          </p:cNvPr>
          <p:cNvSpPr>
            <a:spLocks noChangeShapeType="1"/>
          </p:cNvSpPr>
          <p:nvPr/>
        </p:nvSpPr>
        <p:spPr bwMode="auto">
          <a:xfrm>
            <a:off x="6300788" y="2492375"/>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4" name="Line 29">
            <a:extLst>
              <a:ext uri="{FF2B5EF4-FFF2-40B4-BE49-F238E27FC236}">
                <a16:creationId xmlns:a16="http://schemas.microsoft.com/office/drawing/2014/main" id="{BE14C185-912E-42CC-8D47-31CCA5F5C8F2}"/>
              </a:ext>
            </a:extLst>
          </p:cNvPr>
          <p:cNvSpPr>
            <a:spLocks noChangeShapeType="1"/>
          </p:cNvSpPr>
          <p:nvPr/>
        </p:nvSpPr>
        <p:spPr bwMode="auto">
          <a:xfrm>
            <a:off x="5508625" y="2492375"/>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5" name="Line 32">
            <a:extLst>
              <a:ext uri="{FF2B5EF4-FFF2-40B4-BE49-F238E27FC236}">
                <a16:creationId xmlns:a16="http://schemas.microsoft.com/office/drawing/2014/main" id="{57A67369-B3BF-4E57-9D5E-02D110624B39}"/>
              </a:ext>
            </a:extLst>
          </p:cNvPr>
          <p:cNvSpPr>
            <a:spLocks noChangeShapeType="1"/>
          </p:cNvSpPr>
          <p:nvPr/>
        </p:nvSpPr>
        <p:spPr bwMode="auto">
          <a:xfrm>
            <a:off x="7092950" y="2492375"/>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6" name="Rectangle 37">
            <a:extLst>
              <a:ext uri="{FF2B5EF4-FFF2-40B4-BE49-F238E27FC236}">
                <a16:creationId xmlns:a16="http://schemas.microsoft.com/office/drawing/2014/main" id="{C1F60417-9D4C-40D5-A674-320A4FB6961C}"/>
              </a:ext>
            </a:extLst>
          </p:cNvPr>
          <p:cNvSpPr>
            <a:spLocks noChangeArrowheads="1"/>
          </p:cNvSpPr>
          <p:nvPr/>
        </p:nvSpPr>
        <p:spPr bwMode="auto">
          <a:xfrm>
            <a:off x="7092950" y="3716338"/>
            <a:ext cx="792163" cy="517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20000"/>
              </a:spcBef>
              <a:buClr>
                <a:srgbClr val="FF0000"/>
              </a:buClr>
              <a:buSzPct val="80000"/>
              <a:buFont typeface="Wingdings" panose="05000000000000000000" pitchFamily="2" charset="2"/>
              <a:buNone/>
            </a:pPr>
            <a:r>
              <a:rPr lang="zh-CN" altLang="zh-CN" sz="2800" b="1"/>
              <a:t>3</a:t>
            </a:r>
          </a:p>
        </p:txBody>
      </p:sp>
      <p:sp>
        <p:nvSpPr>
          <p:cNvPr id="54297" name="Rectangle 38">
            <a:extLst>
              <a:ext uri="{FF2B5EF4-FFF2-40B4-BE49-F238E27FC236}">
                <a16:creationId xmlns:a16="http://schemas.microsoft.com/office/drawing/2014/main" id="{57816145-3C03-4A99-A031-48F6083EAD38}"/>
              </a:ext>
            </a:extLst>
          </p:cNvPr>
          <p:cNvSpPr>
            <a:spLocks noChangeArrowheads="1"/>
          </p:cNvSpPr>
          <p:nvPr/>
        </p:nvSpPr>
        <p:spPr bwMode="auto">
          <a:xfrm>
            <a:off x="5508625" y="3716338"/>
            <a:ext cx="792163" cy="517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20000"/>
              </a:spcBef>
              <a:buClr>
                <a:srgbClr val="FF0000"/>
              </a:buClr>
              <a:buSzPct val="80000"/>
              <a:buFont typeface="Wingdings" panose="05000000000000000000" pitchFamily="2" charset="2"/>
              <a:buNone/>
            </a:pPr>
            <a:r>
              <a:rPr lang="zh-CN" altLang="zh-CN" sz="2800" b="1"/>
              <a:t>1</a:t>
            </a:r>
          </a:p>
        </p:txBody>
      </p:sp>
      <p:sp>
        <p:nvSpPr>
          <p:cNvPr id="54298" name="Rectangle 39">
            <a:extLst>
              <a:ext uri="{FF2B5EF4-FFF2-40B4-BE49-F238E27FC236}">
                <a16:creationId xmlns:a16="http://schemas.microsoft.com/office/drawing/2014/main" id="{1DCA2C8B-85B5-46AB-8B19-BEE0100E79CE}"/>
              </a:ext>
            </a:extLst>
          </p:cNvPr>
          <p:cNvSpPr>
            <a:spLocks noChangeArrowheads="1"/>
          </p:cNvSpPr>
          <p:nvPr/>
        </p:nvSpPr>
        <p:spPr bwMode="auto">
          <a:xfrm>
            <a:off x="6300788" y="3716338"/>
            <a:ext cx="792162" cy="5175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20000"/>
              </a:spcBef>
              <a:buClr>
                <a:srgbClr val="FF0000"/>
              </a:buClr>
              <a:buSzPct val="80000"/>
              <a:buFont typeface="Wingdings" panose="05000000000000000000" pitchFamily="2" charset="2"/>
              <a:buNone/>
            </a:pPr>
            <a:r>
              <a:rPr lang="zh-CN" altLang="zh-CN" sz="2800" b="1"/>
              <a:t>2</a:t>
            </a:r>
          </a:p>
        </p:txBody>
      </p:sp>
      <p:sp>
        <p:nvSpPr>
          <p:cNvPr id="54299" name="Rectangle 40">
            <a:extLst>
              <a:ext uri="{FF2B5EF4-FFF2-40B4-BE49-F238E27FC236}">
                <a16:creationId xmlns:a16="http://schemas.microsoft.com/office/drawing/2014/main" id="{60D0C3CD-2047-4A06-A52E-F12CA7E530EC}"/>
              </a:ext>
            </a:extLst>
          </p:cNvPr>
          <p:cNvSpPr>
            <a:spLocks noChangeArrowheads="1"/>
          </p:cNvSpPr>
          <p:nvPr/>
        </p:nvSpPr>
        <p:spPr bwMode="auto">
          <a:xfrm>
            <a:off x="4716463" y="3716338"/>
            <a:ext cx="792162" cy="517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20000"/>
              </a:spcBef>
              <a:buClr>
                <a:srgbClr val="FF0000"/>
              </a:buClr>
              <a:buSzPct val="80000"/>
              <a:buFont typeface="Wingdings" panose="05000000000000000000" pitchFamily="2" charset="2"/>
              <a:buNone/>
            </a:pPr>
            <a:r>
              <a:rPr lang="zh-CN" altLang="zh-CN" sz="2800" b="1"/>
              <a:t>0</a:t>
            </a:r>
          </a:p>
        </p:txBody>
      </p:sp>
      <p:sp>
        <p:nvSpPr>
          <p:cNvPr id="54300" name="Line 41">
            <a:extLst>
              <a:ext uri="{FF2B5EF4-FFF2-40B4-BE49-F238E27FC236}">
                <a16:creationId xmlns:a16="http://schemas.microsoft.com/office/drawing/2014/main" id="{4A310C00-8341-47FA-9604-7F82580B7033}"/>
              </a:ext>
            </a:extLst>
          </p:cNvPr>
          <p:cNvSpPr>
            <a:spLocks noChangeShapeType="1"/>
          </p:cNvSpPr>
          <p:nvPr/>
        </p:nvSpPr>
        <p:spPr bwMode="auto">
          <a:xfrm>
            <a:off x="4716463" y="3716338"/>
            <a:ext cx="3168650" cy="0"/>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1" name="Line 42">
            <a:extLst>
              <a:ext uri="{FF2B5EF4-FFF2-40B4-BE49-F238E27FC236}">
                <a16:creationId xmlns:a16="http://schemas.microsoft.com/office/drawing/2014/main" id="{9B77D528-3C23-4D1C-94FD-E9131217F5F0}"/>
              </a:ext>
            </a:extLst>
          </p:cNvPr>
          <p:cNvSpPr>
            <a:spLocks noChangeShapeType="1"/>
          </p:cNvSpPr>
          <p:nvPr/>
        </p:nvSpPr>
        <p:spPr bwMode="auto">
          <a:xfrm>
            <a:off x="4716463" y="4233863"/>
            <a:ext cx="3168650" cy="0"/>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2" name="Line 43">
            <a:extLst>
              <a:ext uri="{FF2B5EF4-FFF2-40B4-BE49-F238E27FC236}">
                <a16:creationId xmlns:a16="http://schemas.microsoft.com/office/drawing/2014/main" id="{ECE9A085-41D7-4DD0-AD88-774A9F9C0703}"/>
              </a:ext>
            </a:extLst>
          </p:cNvPr>
          <p:cNvSpPr>
            <a:spLocks noChangeShapeType="1"/>
          </p:cNvSpPr>
          <p:nvPr/>
        </p:nvSpPr>
        <p:spPr bwMode="auto">
          <a:xfrm>
            <a:off x="4716463" y="3716338"/>
            <a:ext cx="0" cy="517525"/>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3" name="Line 44">
            <a:extLst>
              <a:ext uri="{FF2B5EF4-FFF2-40B4-BE49-F238E27FC236}">
                <a16:creationId xmlns:a16="http://schemas.microsoft.com/office/drawing/2014/main" id="{02659EFF-C97B-445E-BF3F-93C03015CE69}"/>
              </a:ext>
            </a:extLst>
          </p:cNvPr>
          <p:cNvSpPr>
            <a:spLocks noChangeShapeType="1"/>
          </p:cNvSpPr>
          <p:nvPr/>
        </p:nvSpPr>
        <p:spPr bwMode="auto">
          <a:xfrm>
            <a:off x="7885113" y="3716338"/>
            <a:ext cx="0" cy="517525"/>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4" name="Line 45">
            <a:extLst>
              <a:ext uri="{FF2B5EF4-FFF2-40B4-BE49-F238E27FC236}">
                <a16:creationId xmlns:a16="http://schemas.microsoft.com/office/drawing/2014/main" id="{BB4BCF5E-6D51-4697-B14F-89CC93833F05}"/>
              </a:ext>
            </a:extLst>
          </p:cNvPr>
          <p:cNvSpPr>
            <a:spLocks noChangeShapeType="1"/>
          </p:cNvSpPr>
          <p:nvPr/>
        </p:nvSpPr>
        <p:spPr bwMode="auto">
          <a:xfrm>
            <a:off x="6300788" y="3716338"/>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5" name="Line 46">
            <a:extLst>
              <a:ext uri="{FF2B5EF4-FFF2-40B4-BE49-F238E27FC236}">
                <a16:creationId xmlns:a16="http://schemas.microsoft.com/office/drawing/2014/main" id="{2B87C5A6-7207-4B24-9008-9D538351458A}"/>
              </a:ext>
            </a:extLst>
          </p:cNvPr>
          <p:cNvSpPr>
            <a:spLocks noChangeShapeType="1"/>
          </p:cNvSpPr>
          <p:nvPr/>
        </p:nvSpPr>
        <p:spPr bwMode="auto">
          <a:xfrm>
            <a:off x="5508625" y="3716338"/>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6" name="Line 47">
            <a:extLst>
              <a:ext uri="{FF2B5EF4-FFF2-40B4-BE49-F238E27FC236}">
                <a16:creationId xmlns:a16="http://schemas.microsoft.com/office/drawing/2014/main" id="{25DAA45D-E316-4E67-A484-37B5F9C8C168}"/>
              </a:ext>
            </a:extLst>
          </p:cNvPr>
          <p:cNvSpPr>
            <a:spLocks noChangeShapeType="1"/>
          </p:cNvSpPr>
          <p:nvPr/>
        </p:nvSpPr>
        <p:spPr bwMode="auto">
          <a:xfrm>
            <a:off x="7092950" y="3716338"/>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32875" name="Group 75">
            <a:extLst>
              <a:ext uri="{FF2B5EF4-FFF2-40B4-BE49-F238E27FC236}">
                <a16:creationId xmlns:a16="http://schemas.microsoft.com/office/drawing/2014/main" id="{655A6376-1890-4EB1-8EAA-77E0CE899E70}"/>
              </a:ext>
            </a:extLst>
          </p:cNvPr>
          <p:cNvGraphicFramePr>
            <a:graphicFrameLocks noGrp="1"/>
          </p:cNvGraphicFramePr>
          <p:nvPr/>
        </p:nvGraphicFramePr>
        <p:xfrm>
          <a:off x="4716463" y="5300663"/>
          <a:ext cx="3168650" cy="603250"/>
        </p:xfrm>
        <a:graphic>
          <a:graphicData uri="http://schemas.openxmlformats.org/drawingml/2006/table">
            <a:tbl>
              <a:tblPr/>
              <a:tblGrid>
                <a:gridCol w="792162">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792162">
                  <a:extLst>
                    <a:ext uri="{9D8B030D-6E8A-4147-A177-3AD203B41FA5}">
                      <a16:colId xmlns:a16="http://schemas.microsoft.com/office/drawing/2014/main" val="20002"/>
                    </a:ext>
                  </a:extLst>
                </a:gridCol>
                <a:gridCol w="792163">
                  <a:extLst>
                    <a:ext uri="{9D8B030D-6E8A-4147-A177-3AD203B41FA5}">
                      <a16:colId xmlns:a16="http://schemas.microsoft.com/office/drawing/2014/main" val="20003"/>
                    </a:ext>
                  </a:extLst>
                </a:gridCol>
              </a:tblGrid>
              <a:tr h="603250">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itchFamily="2" charset="2"/>
                        <a:buNone/>
                        <a:tabLst/>
                      </a:pPr>
                      <a:r>
                        <a:rPr kumimoji="0" lang="zh-CN" altLang="zh-CN" sz="2800" b="1" i="0" u="none" strike="noStrike" cap="none" normalizeH="0" baseline="0">
                          <a:ln>
                            <a:noFill/>
                          </a:ln>
                          <a:solidFill>
                            <a:schemeClr val="tx1"/>
                          </a:solidFill>
                          <a:effectLst/>
                          <a:latin typeface="Arial" charset="0"/>
                          <a:ea typeface="宋体" pitchFamily="2" charset="-122"/>
                        </a:rPr>
                        <a:t>0</a:t>
                      </a:r>
                    </a:p>
                  </a:txBody>
                  <a:tcPr marT="45701" marB="4570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itchFamily="2" charset="2"/>
                        <a:buNone/>
                        <a:tabLst/>
                      </a:pPr>
                      <a:r>
                        <a:rPr kumimoji="0" lang="zh-CN" altLang="zh-CN" sz="2800" b="1" i="0" u="none" strike="noStrike" cap="none" normalizeH="0" baseline="0">
                          <a:ln>
                            <a:noFill/>
                          </a:ln>
                          <a:solidFill>
                            <a:schemeClr val="tx1"/>
                          </a:solidFill>
                          <a:effectLst/>
                          <a:latin typeface="Arial" charset="0"/>
                          <a:ea typeface="宋体" pitchFamily="2" charset="-122"/>
                        </a:rPr>
                        <a:t>1</a:t>
                      </a:r>
                    </a:p>
                  </a:txBody>
                  <a:tcPr marT="45701" marB="4570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itchFamily="2" charset="2"/>
                        <a:buNone/>
                        <a:tabLst/>
                      </a:pPr>
                      <a:r>
                        <a:rPr kumimoji="0" lang="zh-CN" altLang="zh-CN" sz="2800" b="1" i="0" u="none" strike="noStrike" cap="none" normalizeH="0" baseline="0">
                          <a:ln>
                            <a:noFill/>
                          </a:ln>
                          <a:solidFill>
                            <a:schemeClr val="tx1"/>
                          </a:solidFill>
                          <a:effectLst/>
                          <a:latin typeface="Arial" charset="0"/>
                          <a:ea typeface="宋体" pitchFamily="2" charset="-122"/>
                        </a:rPr>
                        <a:t>2</a:t>
                      </a:r>
                    </a:p>
                  </a:txBody>
                  <a:tcPr marT="45701" marB="4570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itchFamily="2" charset="2"/>
                        <a:buNone/>
                        <a:tabLst/>
                      </a:pPr>
                      <a:r>
                        <a:rPr kumimoji="0" lang="zh-CN" altLang="zh-CN" sz="2800" b="1" i="0" u="none" strike="noStrike" cap="none" normalizeH="0" baseline="0">
                          <a:ln>
                            <a:noFill/>
                          </a:ln>
                          <a:solidFill>
                            <a:schemeClr val="tx1"/>
                          </a:solidFill>
                          <a:effectLst/>
                          <a:latin typeface="Arial" charset="0"/>
                          <a:ea typeface="宋体" pitchFamily="2" charset="-122"/>
                        </a:rPr>
                        <a:t>3</a:t>
                      </a:r>
                    </a:p>
                  </a:txBody>
                  <a:tcPr marT="45701" marB="4570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4319" name="Text Box 60">
            <a:extLst>
              <a:ext uri="{FF2B5EF4-FFF2-40B4-BE49-F238E27FC236}">
                <a16:creationId xmlns:a16="http://schemas.microsoft.com/office/drawing/2014/main" id="{AC81E4C4-A0DF-4781-ACF1-FDCC8CE5A7C3}"/>
              </a:ext>
            </a:extLst>
          </p:cNvPr>
          <p:cNvSpPr txBox="1">
            <a:spLocks noChangeArrowheads="1"/>
          </p:cNvSpPr>
          <p:nvPr/>
        </p:nvSpPr>
        <p:spPr bwMode="auto">
          <a:xfrm>
            <a:off x="1042988" y="3429000"/>
            <a:ext cx="6492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zh-CN" sz="3000" b="1">
                <a:latin typeface="Tahoma" panose="020B0604030504040204" pitchFamily="34" charset="0"/>
              </a:rPr>
              <a:t>0</a:t>
            </a:r>
          </a:p>
        </p:txBody>
      </p:sp>
      <p:sp>
        <p:nvSpPr>
          <p:cNvPr id="54320" name="Text Box 61">
            <a:extLst>
              <a:ext uri="{FF2B5EF4-FFF2-40B4-BE49-F238E27FC236}">
                <a16:creationId xmlns:a16="http://schemas.microsoft.com/office/drawing/2014/main" id="{6B6C015E-F49E-4991-8914-2C0F502FF942}"/>
              </a:ext>
            </a:extLst>
          </p:cNvPr>
          <p:cNvSpPr txBox="1">
            <a:spLocks noChangeArrowheads="1"/>
          </p:cNvSpPr>
          <p:nvPr/>
        </p:nvSpPr>
        <p:spPr bwMode="auto">
          <a:xfrm>
            <a:off x="2484438" y="3357563"/>
            <a:ext cx="7191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zh-CN" sz="3000" b="1">
                <a:latin typeface="Tahoma" panose="020B0604030504040204" pitchFamily="34" charset="0"/>
              </a:rPr>
              <a:t>1</a:t>
            </a:r>
          </a:p>
        </p:txBody>
      </p:sp>
      <p:sp>
        <p:nvSpPr>
          <p:cNvPr id="54321" name="Text Box 62">
            <a:extLst>
              <a:ext uri="{FF2B5EF4-FFF2-40B4-BE49-F238E27FC236}">
                <a16:creationId xmlns:a16="http://schemas.microsoft.com/office/drawing/2014/main" id="{9219DE00-A4F3-482C-BEC4-50036543974E}"/>
              </a:ext>
            </a:extLst>
          </p:cNvPr>
          <p:cNvSpPr txBox="1">
            <a:spLocks noChangeArrowheads="1"/>
          </p:cNvSpPr>
          <p:nvPr/>
        </p:nvSpPr>
        <p:spPr bwMode="auto">
          <a:xfrm>
            <a:off x="1042988" y="4581525"/>
            <a:ext cx="6492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zh-CN" sz="3000" b="1">
                <a:latin typeface="Tahoma" panose="020B0604030504040204" pitchFamily="34" charset="0"/>
              </a:rPr>
              <a:t>3</a:t>
            </a:r>
          </a:p>
        </p:txBody>
      </p:sp>
      <p:sp>
        <p:nvSpPr>
          <p:cNvPr id="54322" name="Text Box 63">
            <a:extLst>
              <a:ext uri="{FF2B5EF4-FFF2-40B4-BE49-F238E27FC236}">
                <a16:creationId xmlns:a16="http://schemas.microsoft.com/office/drawing/2014/main" id="{8D1F88AA-A59C-4FE9-9D1C-C42E5CA10D3B}"/>
              </a:ext>
            </a:extLst>
          </p:cNvPr>
          <p:cNvSpPr txBox="1">
            <a:spLocks noChangeArrowheads="1"/>
          </p:cNvSpPr>
          <p:nvPr/>
        </p:nvSpPr>
        <p:spPr bwMode="auto">
          <a:xfrm>
            <a:off x="2362200" y="4495800"/>
            <a:ext cx="258763" cy="549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zh-CN" sz="3000" b="1">
                <a:latin typeface="Tahoma" panose="020B0604030504040204" pitchFamily="34" charset="0"/>
              </a:rPr>
              <a:t>2</a:t>
            </a:r>
          </a:p>
        </p:txBody>
      </p:sp>
      <p:sp>
        <p:nvSpPr>
          <p:cNvPr id="54323" name="Line 64">
            <a:extLst>
              <a:ext uri="{FF2B5EF4-FFF2-40B4-BE49-F238E27FC236}">
                <a16:creationId xmlns:a16="http://schemas.microsoft.com/office/drawing/2014/main" id="{EB5C0FED-8F2E-4C21-9BDC-F2A6665F4736}"/>
              </a:ext>
            </a:extLst>
          </p:cNvPr>
          <p:cNvSpPr>
            <a:spLocks noChangeShapeType="1"/>
          </p:cNvSpPr>
          <p:nvPr/>
        </p:nvSpPr>
        <p:spPr bwMode="auto">
          <a:xfrm flipH="1">
            <a:off x="5148263" y="2997200"/>
            <a:ext cx="1439862" cy="719138"/>
          </a:xfrm>
          <a:prstGeom prst="line">
            <a:avLst/>
          </a:prstGeom>
          <a:noFill/>
          <a:ln w="762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4" name="Line 65">
            <a:extLst>
              <a:ext uri="{FF2B5EF4-FFF2-40B4-BE49-F238E27FC236}">
                <a16:creationId xmlns:a16="http://schemas.microsoft.com/office/drawing/2014/main" id="{7083116C-54BB-4AFE-8D85-7976CB2F69F8}"/>
              </a:ext>
            </a:extLst>
          </p:cNvPr>
          <p:cNvSpPr>
            <a:spLocks noChangeShapeType="1"/>
          </p:cNvSpPr>
          <p:nvPr/>
        </p:nvSpPr>
        <p:spPr bwMode="auto">
          <a:xfrm flipH="1">
            <a:off x="5076825" y="4221163"/>
            <a:ext cx="1511300" cy="1079500"/>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5" name="AutoShape 68">
            <a:extLst>
              <a:ext uri="{FF2B5EF4-FFF2-40B4-BE49-F238E27FC236}">
                <a16:creationId xmlns:a16="http://schemas.microsoft.com/office/drawing/2014/main" id="{3A5A4290-2F21-436F-B0C5-FB289AA9ACAD}"/>
              </a:ext>
            </a:extLst>
          </p:cNvPr>
          <p:cNvSpPr>
            <a:spLocks noChangeArrowheads="1"/>
          </p:cNvSpPr>
          <p:nvPr/>
        </p:nvSpPr>
        <p:spPr bwMode="auto">
          <a:xfrm>
            <a:off x="3563938" y="3933825"/>
            <a:ext cx="792162" cy="647700"/>
          </a:xfrm>
          <a:prstGeom prst="rightArrow">
            <a:avLst>
              <a:gd name="adj1" fmla="val 50000"/>
              <a:gd name="adj2" fmla="val 30576"/>
            </a:avLst>
          </a:prstGeom>
          <a:solidFill>
            <a:schemeClr val="accent2"/>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Rectangle 2">
            <a:extLst>
              <a:ext uri="{FF2B5EF4-FFF2-40B4-BE49-F238E27FC236}">
                <a16:creationId xmlns:a16="http://schemas.microsoft.com/office/drawing/2014/main" id="{2D8C3C51-94FD-46E0-925C-BE98E64015DC}"/>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四、空间分割</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8">
            <a:extLst>
              <a:ext uri="{FF2B5EF4-FFF2-40B4-BE49-F238E27FC236}">
                <a16:creationId xmlns:a16="http://schemas.microsoft.com/office/drawing/2014/main" id="{D785F3C4-6308-4783-BA03-59B5EAEBB007}"/>
              </a:ext>
            </a:extLst>
          </p:cNvPr>
          <p:cNvSpPr>
            <a:spLocks noGrp="1" noChangeArrowheads="1"/>
          </p:cNvSpPr>
          <p:nvPr>
            <p:ph type="title"/>
          </p:nvPr>
        </p:nvSpPr>
        <p:spPr>
          <a:xfrm>
            <a:off x="1531143" y="1638745"/>
            <a:ext cx="3887788" cy="914400"/>
          </a:xfrm>
          <a:noFill/>
        </p:spPr>
        <p:txBody>
          <a:bodyPr anchor="b"/>
          <a:lstStyle/>
          <a:p>
            <a:pPr eaLnBrk="1" hangingPunct="1"/>
            <a:r>
              <a:rPr lang="zh-CN" altLang="zh-CN"/>
              <a:t>四叉树</a:t>
            </a:r>
          </a:p>
        </p:txBody>
      </p:sp>
      <p:pic>
        <p:nvPicPr>
          <p:cNvPr id="55299" name="Picture 1030" descr="fig4-C1">
            <a:extLst>
              <a:ext uri="{FF2B5EF4-FFF2-40B4-BE49-F238E27FC236}">
                <a16:creationId xmlns:a16="http://schemas.microsoft.com/office/drawing/2014/main" id="{D49D4F2B-AD6C-40C7-8C48-D51E168C647C}"/>
              </a:ext>
            </a:extLst>
          </p:cNvPr>
          <p:cNvPicPr>
            <a:picLocks noChangeAspect="1" noChangeArrowheads="1"/>
          </p:cNvPicPr>
          <p:nvPr/>
        </p:nvPicPr>
        <p:blipFill>
          <a:blip r:embed="rId4">
            <a:lum bright="-6000"/>
            <a:extLst>
              <a:ext uri="{28A0092B-C50C-407E-A947-70E740481C1C}">
                <a14:useLocalDpi xmlns:a14="http://schemas.microsoft.com/office/drawing/2010/main" val="0"/>
              </a:ext>
            </a:extLst>
          </a:blip>
          <a:srcRect/>
          <a:stretch>
            <a:fillRect/>
          </a:stretch>
        </p:blipFill>
        <p:spPr bwMode="auto">
          <a:xfrm>
            <a:off x="838200" y="2057400"/>
            <a:ext cx="1303338"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1032">
            <a:extLst>
              <a:ext uri="{FF2B5EF4-FFF2-40B4-BE49-F238E27FC236}">
                <a16:creationId xmlns:a16="http://schemas.microsoft.com/office/drawing/2014/main" id="{D08E0564-7EF1-4EA8-9352-793C0CB90832}"/>
              </a:ext>
            </a:extLst>
          </p:cNvPr>
          <p:cNvSpPr>
            <a:spLocks noChangeArrowheads="1"/>
          </p:cNvSpPr>
          <p:nvPr/>
        </p:nvSpPr>
        <p:spPr bwMode="auto">
          <a:xfrm>
            <a:off x="381000" y="4343400"/>
            <a:ext cx="2057400" cy="1905000"/>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1" name="Rectangle 1035">
            <a:extLst>
              <a:ext uri="{FF2B5EF4-FFF2-40B4-BE49-F238E27FC236}">
                <a16:creationId xmlns:a16="http://schemas.microsoft.com/office/drawing/2014/main" id="{0077D804-BF54-4EA5-87D9-9B557E6F1C48}"/>
              </a:ext>
            </a:extLst>
          </p:cNvPr>
          <p:cNvSpPr>
            <a:spLocks noChangeArrowheads="1"/>
          </p:cNvSpPr>
          <p:nvPr/>
        </p:nvSpPr>
        <p:spPr bwMode="auto">
          <a:xfrm>
            <a:off x="381000" y="4343400"/>
            <a:ext cx="1066800" cy="914400"/>
          </a:xfrm>
          <a:prstGeom prst="rect">
            <a:avLst/>
          </a:prstGeom>
          <a:noFill/>
          <a:ln w="1905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2" name="Rectangle 1036">
            <a:extLst>
              <a:ext uri="{FF2B5EF4-FFF2-40B4-BE49-F238E27FC236}">
                <a16:creationId xmlns:a16="http://schemas.microsoft.com/office/drawing/2014/main" id="{873F913C-0183-47CA-BC93-35B9C49EB6DE}"/>
              </a:ext>
            </a:extLst>
          </p:cNvPr>
          <p:cNvSpPr>
            <a:spLocks noChangeArrowheads="1"/>
          </p:cNvSpPr>
          <p:nvPr/>
        </p:nvSpPr>
        <p:spPr bwMode="auto">
          <a:xfrm>
            <a:off x="381000" y="5257800"/>
            <a:ext cx="1066800" cy="990600"/>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3" name="Rectangle 1038">
            <a:extLst>
              <a:ext uri="{FF2B5EF4-FFF2-40B4-BE49-F238E27FC236}">
                <a16:creationId xmlns:a16="http://schemas.microsoft.com/office/drawing/2014/main" id="{04EE07C1-08D3-44EF-9805-BE65903DEB7C}"/>
              </a:ext>
            </a:extLst>
          </p:cNvPr>
          <p:cNvSpPr>
            <a:spLocks noChangeArrowheads="1"/>
          </p:cNvSpPr>
          <p:nvPr/>
        </p:nvSpPr>
        <p:spPr bwMode="auto">
          <a:xfrm>
            <a:off x="914400" y="4343400"/>
            <a:ext cx="533400" cy="457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4" name="Rectangle 1039">
            <a:extLst>
              <a:ext uri="{FF2B5EF4-FFF2-40B4-BE49-F238E27FC236}">
                <a16:creationId xmlns:a16="http://schemas.microsoft.com/office/drawing/2014/main" id="{56910EDC-3AFB-4931-BE96-AB52B29977E4}"/>
              </a:ext>
            </a:extLst>
          </p:cNvPr>
          <p:cNvSpPr>
            <a:spLocks noChangeArrowheads="1"/>
          </p:cNvSpPr>
          <p:nvPr/>
        </p:nvSpPr>
        <p:spPr bwMode="auto">
          <a:xfrm>
            <a:off x="914400" y="4800600"/>
            <a:ext cx="533400" cy="457200"/>
          </a:xfrm>
          <a:prstGeom prst="rect">
            <a:avLst/>
          </a:prstGeom>
          <a:solidFill>
            <a:schemeClr val="accent2">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5" name="Rectangle 1040">
            <a:extLst>
              <a:ext uri="{FF2B5EF4-FFF2-40B4-BE49-F238E27FC236}">
                <a16:creationId xmlns:a16="http://schemas.microsoft.com/office/drawing/2014/main" id="{34AB8F57-096F-442B-95CC-87962D9EB48D}"/>
              </a:ext>
            </a:extLst>
          </p:cNvPr>
          <p:cNvSpPr>
            <a:spLocks noChangeArrowheads="1"/>
          </p:cNvSpPr>
          <p:nvPr/>
        </p:nvSpPr>
        <p:spPr bwMode="auto">
          <a:xfrm>
            <a:off x="381000" y="4800600"/>
            <a:ext cx="533400" cy="457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6" name="Rectangle 1042">
            <a:extLst>
              <a:ext uri="{FF2B5EF4-FFF2-40B4-BE49-F238E27FC236}">
                <a16:creationId xmlns:a16="http://schemas.microsoft.com/office/drawing/2014/main" id="{FC67B523-0E7A-4DC2-B877-D5A0CD5EC147}"/>
              </a:ext>
            </a:extLst>
          </p:cNvPr>
          <p:cNvSpPr>
            <a:spLocks noChangeArrowheads="1"/>
          </p:cNvSpPr>
          <p:nvPr/>
        </p:nvSpPr>
        <p:spPr bwMode="auto">
          <a:xfrm>
            <a:off x="381000" y="5715000"/>
            <a:ext cx="533400" cy="5334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7" name="Text Box 1063">
            <a:extLst>
              <a:ext uri="{FF2B5EF4-FFF2-40B4-BE49-F238E27FC236}">
                <a16:creationId xmlns:a16="http://schemas.microsoft.com/office/drawing/2014/main" id="{487CF7A9-2743-4692-9B8D-7B296170170D}"/>
              </a:ext>
            </a:extLst>
          </p:cNvPr>
          <p:cNvSpPr txBox="1">
            <a:spLocks noChangeArrowheads="1"/>
          </p:cNvSpPr>
          <p:nvPr/>
        </p:nvSpPr>
        <p:spPr bwMode="auto">
          <a:xfrm>
            <a:off x="1752600" y="4572000"/>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ea typeface="黑体" panose="02010609060101010101" pitchFamily="49" charset="-122"/>
              </a:rPr>
              <a:t>3</a:t>
            </a:r>
          </a:p>
        </p:txBody>
      </p:sp>
      <p:sp>
        <p:nvSpPr>
          <p:cNvPr id="55308" name="Text Box 1064">
            <a:extLst>
              <a:ext uri="{FF2B5EF4-FFF2-40B4-BE49-F238E27FC236}">
                <a16:creationId xmlns:a16="http://schemas.microsoft.com/office/drawing/2014/main" id="{39A8EFED-6B36-4CD4-A0A8-BBF175B020E7}"/>
              </a:ext>
            </a:extLst>
          </p:cNvPr>
          <p:cNvSpPr txBox="1">
            <a:spLocks noChangeArrowheads="1"/>
          </p:cNvSpPr>
          <p:nvPr/>
        </p:nvSpPr>
        <p:spPr bwMode="auto">
          <a:xfrm>
            <a:off x="533400" y="4419600"/>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ea typeface="黑体" panose="02010609060101010101" pitchFamily="49" charset="-122"/>
              </a:rPr>
              <a:t>1</a:t>
            </a:r>
          </a:p>
        </p:txBody>
      </p:sp>
      <p:sp>
        <p:nvSpPr>
          <p:cNvPr id="55309" name="Text Box 1065">
            <a:extLst>
              <a:ext uri="{FF2B5EF4-FFF2-40B4-BE49-F238E27FC236}">
                <a16:creationId xmlns:a16="http://schemas.microsoft.com/office/drawing/2014/main" id="{86C3D8E8-A8B4-4453-8716-88B4F227F5E1}"/>
              </a:ext>
            </a:extLst>
          </p:cNvPr>
          <p:cNvSpPr txBox="1">
            <a:spLocks noChangeArrowheads="1"/>
          </p:cNvSpPr>
          <p:nvPr/>
        </p:nvSpPr>
        <p:spPr bwMode="auto">
          <a:xfrm>
            <a:off x="1027113" y="4430713"/>
            <a:ext cx="304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ea typeface="黑体" panose="02010609060101010101" pitchFamily="49" charset="-122"/>
              </a:rPr>
              <a:t>2</a:t>
            </a:r>
          </a:p>
        </p:txBody>
      </p:sp>
      <p:sp>
        <p:nvSpPr>
          <p:cNvPr id="55310" name="Text Box 1066">
            <a:extLst>
              <a:ext uri="{FF2B5EF4-FFF2-40B4-BE49-F238E27FC236}">
                <a16:creationId xmlns:a16="http://schemas.microsoft.com/office/drawing/2014/main" id="{A1494135-E048-40CE-BDF6-301EEEE8B9B8}"/>
              </a:ext>
            </a:extLst>
          </p:cNvPr>
          <p:cNvSpPr txBox="1">
            <a:spLocks noChangeArrowheads="1"/>
          </p:cNvSpPr>
          <p:nvPr/>
        </p:nvSpPr>
        <p:spPr bwMode="auto">
          <a:xfrm>
            <a:off x="533400" y="4876800"/>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ea typeface="黑体" panose="02010609060101010101" pitchFamily="49" charset="-122"/>
              </a:rPr>
              <a:t>4</a:t>
            </a:r>
          </a:p>
        </p:txBody>
      </p:sp>
      <p:sp>
        <p:nvSpPr>
          <p:cNvPr id="55311" name="Text Box 1067">
            <a:extLst>
              <a:ext uri="{FF2B5EF4-FFF2-40B4-BE49-F238E27FC236}">
                <a16:creationId xmlns:a16="http://schemas.microsoft.com/office/drawing/2014/main" id="{E07E69DC-C666-472B-BFB8-06176C6087EA}"/>
              </a:ext>
            </a:extLst>
          </p:cNvPr>
          <p:cNvSpPr txBox="1">
            <a:spLocks noChangeArrowheads="1"/>
          </p:cNvSpPr>
          <p:nvPr/>
        </p:nvSpPr>
        <p:spPr bwMode="auto">
          <a:xfrm>
            <a:off x="1042988" y="4862513"/>
            <a:ext cx="304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ea typeface="黑体" panose="02010609060101010101" pitchFamily="49" charset="-122"/>
              </a:rPr>
              <a:t>5</a:t>
            </a:r>
          </a:p>
        </p:txBody>
      </p:sp>
      <p:sp>
        <p:nvSpPr>
          <p:cNvPr id="55312" name="Text Box 1072">
            <a:extLst>
              <a:ext uri="{FF2B5EF4-FFF2-40B4-BE49-F238E27FC236}">
                <a16:creationId xmlns:a16="http://schemas.microsoft.com/office/drawing/2014/main" id="{58504A8D-ED0B-4C48-9F9F-51BC68B90CBB}"/>
              </a:ext>
            </a:extLst>
          </p:cNvPr>
          <p:cNvSpPr txBox="1">
            <a:spLocks noChangeArrowheads="1"/>
          </p:cNvSpPr>
          <p:nvPr/>
        </p:nvSpPr>
        <p:spPr bwMode="auto">
          <a:xfrm>
            <a:off x="533400" y="5334000"/>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ea typeface="黑体" panose="02010609060101010101" pitchFamily="49" charset="-122"/>
              </a:rPr>
              <a:t>6</a:t>
            </a:r>
          </a:p>
        </p:txBody>
      </p:sp>
      <p:sp>
        <p:nvSpPr>
          <p:cNvPr id="55313" name="Text Box 1073">
            <a:extLst>
              <a:ext uri="{FF2B5EF4-FFF2-40B4-BE49-F238E27FC236}">
                <a16:creationId xmlns:a16="http://schemas.microsoft.com/office/drawing/2014/main" id="{86797254-25FD-4EAE-84E4-DEA3A7362C9F}"/>
              </a:ext>
            </a:extLst>
          </p:cNvPr>
          <p:cNvSpPr txBox="1">
            <a:spLocks noChangeArrowheads="1"/>
          </p:cNvSpPr>
          <p:nvPr/>
        </p:nvSpPr>
        <p:spPr bwMode="auto">
          <a:xfrm>
            <a:off x="4572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ea typeface="黑体" panose="02010609060101010101" pitchFamily="49" charset="-122"/>
              </a:rPr>
              <a:t>13</a:t>
            </a:r>
          </a:p>
        </p:txBody>
      </p:sp>
      <p:sp>
        <p:nvSpPr>
          <p:cNvPr id="55314" name="Rectangle 1033">
            <a:extLst>
              <a:ext uri="{FF2B5EF4-FFF2-40B4-BE49-F238E27FC236}">
                <a16:creationId xmlns:a16="http://schemas.microsoft.com/office/drawing/2014/main" id="{2F4608A0-E0E3-4848-BF52-2BF744A78F10}"/>
              </a:ext>
            </a:extLst>
          </p:cNvPr>
          <p:cNvSpPr>
            <a:spLocks noChangeArrowheads="1"/>
          </p:cNvSpPr>
          <p:nvPr/>
        </p:nvSpPr>
        <p:spPr bwMode="auto">
          <a:xfrm>
            <a:off x="1447800" y="4343400"/>
            <a:ext cx="990600" cy="9144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5" name="Rectangle 1037">
            <a:extLst>
              <a:ext uri="{FF2B5EF4-FFF2-40B4-BE49-F238E27FC236}">
                <a16:creationId xmlns:a16="http://schemas.microsoft.com/office/drawing/2014/main" id="{47DEBA6D-885A-4EEB-A012-FE8EEA8611A2}"/>
              </a:ext>
            </a:extLst>
          </p:cNvPr>
          <p:cNvSpPr>
            <a:spLocks noChangeArrowheads="1"/>
          </p:cNvSpPr>
          <p:nvPr/>
        </p:nvSpPr>
        <p:spPr bwMode="auto">
          <a:xfrm>
            <a:off x="381000" y="4343400"/>
            <a:ext cx="533400" cy="457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6" name="Rectangle 1041">
            <a:extLst>
              <a:ext uri="{FF2B5EF4-FFF2-40B4-BE49-F238E27FC236}">
                <a16:creationId xmlns:a16="http://schemas.microsoft.com/office/drawing/2014/main" id="{4D0C1890-DFBD-4422-96E9-5F861099A48D}"/>
              </a:ext>
            </a:extLst>
          </p:cNvPr>
          <p:cNvSpPr>
            <a:spLocks noChangeArrowheads="1"/>
          </p:cNvSpPr>
          <p:nvPr/>
        </p:nvSpPr>
        <p:spPr bwMode="auto">
          <a:xfrm>
            <a:off x="381000" y="5257800"/>
            <a:ext cx="533400" cy="457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5317" name="Group 1220">
            <a:extLst>
              <a:ext uri="{FF2B5EF4-FFF2-40B4-BE49-F238E27FC236}">
                <a16:creationId xmlns:a16="http://schemas.microsoft.com/office/drawing/2014/main" id="{C4829852-68AC-4A88-808A-A8DE92FAEC91}"/>
              </a:ext>
            </a:extLst>
          </p:cNvPr>
          <p:cNvGrpSpPr>
            <a:grpSpLocks/>
          </p:cNvGrpSpPr>
          <p:nvPr/>
        </p:nvGrpSpPr>
        <p:grpSpPr bwMode="auto">
          <a:xfrm>
            <a:off x="827088" y="5157788"/>
            <a:ext cx="1677987" cy="1096962"/>
            <a:chOff x="1247" y="482"/>
            <a:chExt cx="1057" cy="691"/>
          </a:xfrm>
        </p:grpSpPr>
        <p:sp>
          <p:nvSpPr>
            <p:cNvPr id="55419" name="Text Box 1074">
              <a:extLst>
                <a:ext uri="{FF2B5EF4-FFF2-40B4-BE49-F238E27FC236}">
                  <a16:creationId xmlns:a16="http://schemas.microsoft.com/office/drawing/2014/main" id="{A6C8CD33-8FB7-4740-B5CF-FA4303EA92D1}"/>
                </a:ext>
              </a:extLst>
            </p:cNvPr>
            <p:cNvSpPr txBox="1">
              <a:spLocks noChangeArrowheads="1"/>
            </p:cNvSpPr>
            <p:nvPr/>
          </p:nvSpPr>
          <p:spPr bwMode="auto">
            <a:xfrm>
              <a:off x="2064" y="970"/>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25</a:t>
              </a:r>
            </a:p>
          </p:txBody>
        </p:sp>
        <p:sp>
          <p:nvSpPr>
            <p:cNvPr id="55420" name="Text Box 1075">
              <a:extLst>
                <a:ext uri="{FF2B5EF4-FFF2-40B4-BE49-F238E27FC236}">
                  <a16:creationId xmlns:a16="http://schemas.microsoft.com/office/drawing/2014/main" id="{547E5834-9B5C-462E-B079-CFC6E9CFDDE6}"/>
                </a:ext>
              </a:extLst>
            </p:cNvPr>
            <p:cNvSpPr txBox="1">
              <a:spLocks noChangeArrowheads="1"/>
            </p:cNvSpPr>
            <p:nvPr/>
          </p:nvSpPr>
          <p:spPr bwMode="auto">
            <a:xfrm>
              <a:off x="2064" y="799"/>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19</a:t>
              </a:r>
            </a:p>
          </p:txBody>
        </p:sp>
        <p:sp>
          <p:nvSpPr>
            <p:cNvPr id="55421" name="Text Box 1079">
              <a:extLst>
                <a:ext uri="{FF2B5EF4-FFF2-40B4-BE49-F238E27FC236}">
                  <a16:creationId xmlns:a16="http://schemas.microsoft.com/office/drawing/2014/main" id="{26FE3CD5-42B5-43FA-9EC1-07419832E90A}"/>
                </a:ext>
              </a:extLst>
            </p:cNvPr>
            <p:cNvSpPr txBox="1">
              <a:spLocks noChangeArrowheads="1"/>
            </p:cNvSpPr>
            <p:nvPr/>
          </p:nvSpPr>
          <p:spPr bwMode="auto">
            <a:xfrm>
              <a:off x="1914" y="970"/>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24</a:t>
              </a:r>
            </a:p>
          </p:txBody>
        </p:sp>
        <p:sp>
          <p:nvSpPr>
            <p:cNvPr id="55422" name="Text Box 1080">
              <a:extLst>
                <a:ext uri="{FF2B5EF4-FFF2-40B4-BE49-F238E27FC236}">
                  <a16:creationId xmlns:a16="http://schemas.microsoft.com/office/drawing/2014/main" id="{72D3D7E8-2F6E-4855-80B1-F878F4A39E6B}"/>
                </a:ext>
              </a:extLst>
            </p:cNvPr>
            <p:cNvSpPr txBox="1">
              <a:spLocks noChangeArrowheads="1"/>
            </p:cNvSpPr>
            <p:nvPr/>
          </p:nvSpPr>
          <p:spPr bwMode="auto">
            <a:xfrm>
              <a:off x="1914" y="799"/>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18</a:t>
              </a:r>
            </a:p>
          </p:txBody>
        </p:sp>
        <p:sp>
          <p:nvSpPr>
            <p:cNvPr id="55423" name="Text Box 1081">
              <a:extLst>
                <a:ext uri="{FF2B5EF4-FFF2-40B4-BE49-F238E27FC236}">
                  <a16:creationId xmlns:a16="http://schemas.microsoft.com/office/drawing/2014/main" id="{4BF338F8-8BCA-40D8-A670-97EBB536990D}"/>
                </a:ext>
              </a:extLst>
            </p:cNvPr>
            <p:cNvSpPr txBox="1">
              <a:spLocks noChangeArrowheads="1"/>
            </p:cNvSpPr>
            <p:nvPr/>
          </p:nvSpPr>
          <p:spPr bwMode="auto">
            <a:xfrm>
              <a:off x="1247" y="970"/>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20</a:t>
              </a:r>
            </a:p>
          </p:txBody>
        </p:sp>
        <p:sp>
          <p:nvSpPr>
            <p:cNvPr id="55424" name="Text Box 1083">
              <a:extLst>
                <a:ext uri="{FF2B5EF4-FFF2-40B4-BE49-F238E27FC236}">
                  <a16:creationId xmlns:a16="http://schemas.microsoft.com/office/drawing/2014/main" id="{C3F2F889-42C1-4F5C-B795-F11E2CB59640}"/>
                </a:ext>
              </a:extLst>
            </p:cNvPr>
            <p:cNvSpPr txBox="1">
              <a:spLocks noChangeArrowheads="1"/>
            </p:cNvSpPr>
            <p:nvPr/>
          </p:nvSpPr>
          <p:spPr bwMode="auto">
            <a:xfrm>
              <a:off x="1429" y="970"/>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21</a:t>
              </a:r>
            </a:p>
          </p:txBody>
        </p:sp>
        <p:sp>
          <p:nvSpPr>
            <p:cNvPr id="55425" name="Text Box 1084">
              <a:extLst>
                <a:ext uri="{FF2B5EF4-FFF2-40B4-BE49-F238E27FC236}">
                  <a16:creationId xmlns:a16="http://schemas.microsoft.com/office/drawing/2014/main" id="{4914FB18-E451-4A0C-9174-6744C9442FAB}"/>
                </a:ext>
              </a:extLst>
            </p:cNvPr>
            <p:cNvSpPr txBox="1">
              <a:spLocks noChangeArrowheads="1"/>
            </p:cNvSpPr>
            <p:nvPr/>
          </p:nvSpPr>
          <p:spPr bwMode="auto">
            <a:xfrm>
              <a:off x="1610" y="970"/>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22</a:t>
              </a:r>
            </a:p>
          </p:txBody>
        </p:sp>
        <p:sp>
          <p:nvSpPr>
            <p:cNvPr id="55426" name="Text Box 1085">
              <a:extLst>
                <a:ext uri="{FF2B5EF4-FFF2-40B4-BE49-F238E27FC236}">
                  <a16:creationId xmlns:a16="http://schemas.microsoft.com/office/drawing/2014/main" id="{CF881186-2A16-4F2F-8D6D-1BE698D384FF}"/>
                </a:ext>
              </a:extLst>
            </p:cNvPr>
            <p:cNvSpPr txBox="1">
              <a:spLocks noChangeArrowheads="1"/>
            </p:cNvSpPr>
            <p:nvPr/>
          </p:nvSpPr>
          <p:spPr bwMode="auto">
            <a:xfrm>
              <a:off x="1778" y="981"/>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23</a:t>
              </a:r>
            </a:p>
          </p:txBody>
        </p:sp>
        <p:grpSp>
          <p:nvGrpSpPr>
            <p:cNvPr id="55427" name="Group 1219">
              <a:extLst>
                <a:ext uri="{FF2B5EF4-FFF2-40B4-BE49-F238E27FC236}">
                  <a16:creationId xmlns:a16="http://schemas.microsoft.com/office/drawing/2014/main" id="{B81138CA-8F93-4E1D-91FA-9C46BB1847F1}"/>
                </a:ext>
              </a:extLst>
            </p:cNvPr>
            <p:cNvGrpSpPr>
              <a:grpSpLocks/>
            </p:cNvGrpSpPr>
            <p:nvPr/>
          </p:nvGrpSpPr>
          <p:grpSpPr bwMode="auto">
            <a:xfrm>
              <a:off x="1247" y="482"/>
              <a:ext cx="1008" cy="663"/>
              <a:chOff x="1247" y="482"/>
              <a:chExt cx="1008" cy="663"/>
            </a:xfrm>
          </p:grpSpPr>
          <p:sp>
            <p:nvSpPr>
              <p:cNvPr id="55429" name="Rectangle 1034">
                <a:extLst>
                  <a:ext uri="{FF2B5EF4-FFF2-40B4-BE49-F238E27FC236}">
                    <a16:creationId xmlns:a16="http://schemas.microsoft.com/office/drawing/2014/main" id="{F0BC2DB4-2512-4A8C-B53A-48337410F53A}"/>
                  </a:ext>
                </a:extLst>
              </p:cNvPr>
              <p:cNvSpPr>
                <a:spLocks noChangeArrowheads="1"/>
              </p:cNvSpPr>
              <p:nvPr/>
            </p:nvSpPr>
            <p:spPr bwMode="auto">
              <a:xfrm>
                <a:off x="1631" y="521"/>
                <a:ext cx="624" cy="624"/>
              </a:xfrm>
              <a:prstGeom prst="rect">
                <a:avLst/>
              </a:prstGeom>
              <a:noFill/>
              <a:ln w="1905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30" name="Rectangle 1043">
                <a:extLst>
                  <a:ext uri="{FF2B5EF4-FFF2-40B4-BE49-F238E27FC236}">
                    <a16:creationId xmlns:a16="http://schemas.microsoft.com/office/drawing/2014/main" id="{AE8D1294-B46D-4B5E-97E9-A13174CD088F}"/>
                  </a:ext>
                </a:extLst>
              </p:cNvPr>
              <p:cNvSpPr>
                <a:spLocks noChangeArrowheads="1"/>
              </p:cNvSpPr>
              <p:nvPr/>
            </p:nvSpPr>
            <p:spPr bwMode="auto">
              <a:xfrm>
                <a:off x="1631" y="530"/>
                <a:ext cx="336" cy="288"/>
              </a:xfrm>
              <a:prstGeom prst="rect">
                <a:avLst/>
              </a:prstGeom>
              <a:solidFill>
                <a:schemeClr val="accent2">
                  <a:alpha val="50195"/>
                </a:schemeClr>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31" name="Rectangle 1044">
                <a:extLst>
                  <a:ext uri="{FF2B5EF4-FFF2-40B4-BE49-F238E27FC236}">
                    <a16:creationId xmlns:a16="http://schemas.microsoft.com/office/drawing/2014/main" id="{4D653E93-5640-434E-AC64-598AC03A80A8}"/>
                  </a:ext>
                </a:extLst>
              </p:cNvPr>
              <p:cNvSpPr>
                <a:spLocks noChangeArrowheads="1"/>
              </p:cNvSpPr>
              <p:nvPr/>
            </p:nvSpPr>
            <p:spPr bwMode="auto">
              <a:xfrm>
                <a:off x="1967" y="530"/>
                <a:ext cx="288" cy="288"/>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32" name="Rectangle 1045">
                <a:extLst>
                  <a:ext uri="{FF2B5EF4-FFF2-40B4-BE49-F238E27FC236}">
                    <a16:creationId xmlns:a16="http://schemas.microsoft.com/office/drawing/2014/main" id="{4F88F85A-2BBE-46AF-9079-5B3F0FCA4B52}"/>
                  </a:ext>
                </a:extLst>
              </p:cNvPr>
              <p:cNvSpPr>
                <a:spLocks noChangeArrowheads="1"/>
              </p:cNvSpPr>
              <p:nvPr/>
            </p:nvSpPr>
            <p:spPr bwMode="auto">
              <a:xfrm>
                <a:off x="1295" y="809"/>
                <a:ext cx="336" cy="33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33" name="Rectangle 1046">
                <a:extLst>
                  <a:ext uri="{FF2B5EF4-FFF2-40B4-BE49-F238E27FC236}">
                    <a16:creationId xmlns:a16="http://schemas.microsoft.com/office/drawing/2014/main" id="{7DB03186-8D11-43A1-A467-0691154E46FC}"/>
                  </a:ext>
                </a:extLst>
              </p:cNvPr>
              <p:cNvSpPr>
                <a:spLocks noChangeArrowheads="1"/>
              </p:cNvSpPr>
              <p:nvPr/>
            </p:nvSpPr>
            <p:spPr bwMode="auto">
              <a:xfrm>
                <a:off x="1295" y="530"/>
                <a:ext cx="336" cy="288"/>
              </a:xfrm>
              <a:prstGeom prst="rect">
                <a:avLst/>
              </a:prstGeom>
              <a:noFill/>
              <a:ln w="1905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34" name="Rectangle 1047">
                <a:extLst>
                  <a:ext uri="{FF2B5EF4-FFF2-40B4-BE49-F238E27FC236}">
                    <a16:creationId xmlns:a16="http://schemas.microsoft.com/office/drawing/2014/main" id="{7F38C353-55C7-4930-A18A-D0E17CCDF650}"/>
                  </a:ext>
                </a:extLst>
              </p:cNvPr>
              <p:cNvSpPr>
                <a:spLocks noChangeArrowheads="1"/>
              </p:cNvSpPr>
              <p:nvPr/>
            </p:nvSpPr>
            <p:spPr bwMode="auto">
              <a:xfrm>
                <a:off x="1967" y="809"/>
                <a:ext cx="288" cy="33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35" name="Rectangle 1048">
                <a:extLst>
                  <a:ext uri="{FF2B5EF4-FFF2-40B4-BE49-F238E27FC236}">
                    <a16:creationId xmlns:a16="http://schemas.microsoft.com/office/drawing/2014/main" id="{8BDEFB3D-6D38-44B7-9D80-6C46A1B64292}"/>
                  </a:ext>
                </a:extLst>
              </p:cNvPr>
              <p:cNvSpPr>
                <a:spLocks noChangeArrowheads="1"/>
              </p:cNvSpPr>
              <p:nvPr/>
            </p:nvSpPr>
            <p:spPr bwMode="auto">
              <a:xfrm>
                <a:off x="1631" y="809"/>
                <a:ext cx="336" cy="33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36" name="Rectangle 1049">
                <a:extLst>
                  <a:ext uri="{FF2B5EF4-FFF2-40B4-BE49-F238E27FC236}">
                    <a16:creationId xmlns:a16="http://schemas.microsoft.com/office/drawing/2014/main" id="{974F51D0-3CF8-49C0-8B6C-943749B4EC5C}"/>
                  </a:ext>
                </a:extLst>
              </p:cNvPr>
              <p:cNvSpPr>
                <a:spLocks noChangeArrowheads="1"/>
              </p:cNvSpPr>
              <p:nvPr/>
            </p:nvSpPr>
            <p:spPr bwMode="auto">
              <a:xfrm>
                <a:off x="1295" y="530"/>
                <a:ext cx="144" cy="144"/>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37" name="Rectangle 1050">
                <a:extLst>
                  <a:ext uri="{FF2B5EF4-FFF2-40B4-BE49-F238E27FC236}">
                    <a16:creationId xmlns:a16="http://schemas.microsoft.com/office/drawing/2014/main" id="{987FE4E0-0B29-4BB2-BF48-1848EB5AB85C}"/>
                  </a:ext>
                </a:extLst>
              </p:cNvPr>
              <p:cNvSpPr>
                <a:spLocks noChangeArrowheads="1"/>
              </p:cNvSpPr>
              <p:nvPr/>
            </p:nvSpPr>
            <p:spPr bwMode="auto">
              <a:xfrm>
                <a:off x="1295" y="674"/>
                <a:ext cx="144" cy="144"/>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38" name="Rectangle 1051">
                <a:extLst>
                  <a:ext uri="{FF2B5EF4-FFF2-40B4-BE49-F238E27FC236}">
                    <a16:creationId xmlns:a16="http://schemas.microsoft.com/office/drawing/2014/main" id="{8131F4B5-422F-498E-B9B0-4F7BE4909396}"/>
                  </a:ext>
                </a:extLst>
              </p:cNvPr>
              <p:cNvSpPr>
                <a:spLocks noChangeArrowheads="1"/>
              </p:cNvSpPr>
              <p:nvPr/>
            </p:nvSpPr>
            <p:spPr bwMode="auto">
              <a:xfrm>
                <a:off x="1439" y="674"/>
                <a:ext cx="192" cy="144"/>
              </a:xfrm>
              <a:prstGeom prst="rect">
                <a:avLst/>
              </a:prstGeom>
              <a:noFill/>
              <a:ln w="1905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39" name="Rectangle 1052">
                <a:extLst>
                  <a:ext uri="{FF2B5EF4-FFF2-40B4-BE49-F238E27FC236}">
                    <a16:creationId xmlns:a16="http://schemas.microsoft.com/office/drawing/2014/main" id="{B64595F1-5200-4BAD-96AF-984869B8C251}"/>
                  </a:ext>
                </a:extLst>
              </p:cNvPr>
              <p:cNvSpPr>
                <a:spLocks noChangeArrowheads="1"/>
              </p:cNvSpPr>
              <p:nvPr/>
            </p:nvSpPr>
            <p:spPr bwMode="auto">
              <a:xfrm>
                <a:off x="1439" y="530"/>
                <a:ext cx="192" cy="144"/>
              </a:xfrm>
              <a:prstGeom prst="rect">
                <a:avLst/>
              </a:prstGeom>
              <a:solidFill>
                <a:schemeClr val="accent2">
                  <a:alpha val="50195"/>
                </a:schemeClr>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40" name="Rectangle 1053">
                <a:extLst>
                  <a:ext uri="{FF2B5EF4-FFF2-40B4-BE49-F238E27FC236}">
                    <a16:creationId xmlns:a16="http://schemas.microsoft.com/office/drawing/2014/main" id="{1522F701-FA8D-4010-B4E6-18F98C6CA3C5}"/>
                  </a:ext>
                </a:extLst>
              </p:cNvPr>
              <p:cNvSpPr>
                <a:spLocks noChangeArrowheads="1"/>
              </p:cNvSpPr>
              <p:nvPr/>
            </p:nvSpPr>
            <p:spPr bwMode="auto">
              <a:xfrm>
                <a:off x="1439" y="674"/>
                <a:ext cx="192" cy="144"/>
              </a:xfrm>
              <a:prstGeom prst="rect">
                <a:avLst/>
              </a:prstGeom>
              <a:solidFill>
                <a:schemeClr val="accent2">
                  <a:alpha val="50195"/>
                </a:schemeClr>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41" name="Rectangle 1054">
                <a:extLst>
                  <a:ext uri="{FF2B5EF4-FFF2-40B4-BE49-F238E27FC236}">
                    <a16:creationId xmlns:a16="http://schemas.microsoft.com/office/drawing/2014/main" id="{41F529EB-E0E7-46AF-B07D-59B7B99C1B9D}"/>
                  </a:ext>
                </a:extLst>
              </p:cNvPr>
              <p:cNvSpPr>
                <a:spLocks noChangeArrowheads="1"/>
              </p:cNvSpPr>
              <p:nvPr/>
            </p:nvSpPr>
            <p:spPr bwMode="auto">
              <a:xfrm>
                <a:off x="1439" y="818"/>
                <a:ext cx="192" cy="144"/>
              </a:xfrm>
              <a:prstGeom prst="rect">
                <a:avLst/>
              </a:prstGeom>
              <a:solidFill>
                <a:schemeClr val="accent2">
                  <a:alpha val="50195"/>
                </a:schemeClr>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42" name="Rectangle 1055">
                <a:extLst>
                  <a:ext uri="{FF2B5EF4-FFF2-40B4-BE49-F238E27FC236}">
                    <a16:creationId xmlns:a16="http://schemas.microsoft.com/office/drawing/2014/main" id="{D7AB4F0A-7806-4531-898C-4B65E4580B1E}"/>
                  </a:ext>
                </a:extLst>
              </p:cNvPr>
              <p:cNvSpPr>
                <a:spLocks noChangeArrowheads="1"/>
              </p:cNvSpPr>
              <p:nvPr/>
            </p:nvSpPr>
            <p:spPr bwMode="auto">
              <a:xfrm>
                <a:off x="1295" y="818"/>
                <a:ext cx="144" cy="144"/>
              </a:xfrm>
              <a:prstGeom prst="rect">
                <a:avLst/>
              </a:prstGeom>
              <a:solidFill>
                <a:schemeClr val="accent2">
                  <a:alpha val="50195"/>
                </a:schemeClr>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43" name="Rectangle 1056">
                <a:extLst>
                  <a:ext uri="{FF2B5EF4-FFF2-40B4-BE49-F238E27FC236}">
                    <a16:creationId xmlns:a16="http://schemas.microsoft.com/office/drawing/2014/main" id="{CC9A6C45-0EC4-42BE-BDDA-43C43FEFDF0E}"/>
                  </a:ext>
                </a:extLst>
              </p:cNvPr>
              <p:cNvSpPr>
                <a:spLocks noChangeArrowheads="1"/>
              </p:cNvSpPr>
              <p:nvPr/>
            </p:nvSpPr>
            <p:spPr bwMode="auto">
              <a:xfrm>
                <a:off x="1823" y="818"/>
                <a:ext cx="144" cy="144"/>
              </a:xfrm>
              <a:prstGeom prst="rect">
                <a:avLst/>
              </a:prstGeom>
              <a:solidFill>
                <a:schemeClr val="accent2">
                  <a:alpha val="50195"/>
                </a:schemeClr>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44" name="Rectangle 1057">
                <a:extLst>
                  <a:ext uri="{FF2B5EF4-FFF2-40B4-BE49-F238E27FC236}">
                    <a16:creationId xmlns:a16="http://schemas.microsoft.com/office/drawing/2014/main" id="{3065493A-33C6-4EE3-9ACA-B19776A8CFB6}"/>
                  </a:ext>
                </a:extLst>
              </p:cNvPr>
              <p:cNvSpPr>
                <a:spLocks noChangeArrowheads="1"/>
              </p:cNvSpPr>
              <p:nvPr/>
            </p:nvSpPr>
            <p:spPr bwMode="auto">
              <a:xfrm>
                <a:off x="1967" y="818"/>
                <a:ext cx="144" cy="144"/>
              </a:xfrm>
              <a:prstGeom prst="rect">
                <a:avLst/>
              </a:prstGeom>
              <a:solidFill>
                <a:schemeClr val="accent2">
                  <a:alpha val="50195"/>
                </a:schemeClr>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45" name="Line 1058">
                <a:extLst>
                  <a:ext uri="{FF2B5EF4-FFF2-40B4-BE49-F238E27FC236}">
                    <a16:creationId xmlns:a16="http://schemas.microsoft.com/office/drawing/2014/main" id="{A8164703-4BE7-45E4-95E6-EEE1953F19E2}"/>
                  </a:ext>
                </a:extLst>
              </p:cNvPr>
              <p:cNvSpPr>
                <a:spLocks noChangeShapeType="1"/>
              </p:cNvSpPr>
              <p:nvPr/>
            </p:nvSpPr>
            <p:spPr bwMode="auto">
              <a:xfrm>
                <a:off x="1439" y="953"/>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446" name="Line 1059">
                <a:extLst>
                  <a:ext uri="{FF2B5EF4-FFF2-40B4-BE49-F238E27FC236}">
                    <a16:creationId xmlns:a16="http://schemas.microsoft.com/office/drawing/2014/main" id="{38EA6300-3F27-4465-8684-BDFCDDB7D183}"/>
                  </a:ext>
                </a:extLst>
              </p:cNvPr>
              <p:cNvSpPr>
                <a:spLocks noChangeShapeType="1"/>
              </p:cNvSpPr>
              <p:nvPr/>
            </p:nvSpPr>
            <p:spPr bwMode="auto">
              <a:xfrm>
                <a:off x="1823" y="953"/>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447" name="Line 1060">
                <a:extLst>
                  <a:ext uri="{FF2B5EF4-FFF2-40B4-BE49-F238E27FC236}">
                    <a16:creationId xmlns:a16="http://schemas.microsoft.com/office/drawing/2014/main" id="{95577691-A8FB-47E2-8EA9-379C7F90FBAE}"/>
                  </a:ext>
                </a:extLst>
              </p:cNvPr>
              <p:cNvSpPr>
                <a:spLocks noChangeShapeType="1"/>
              </p:cNvSpPr>
              <p:nvPr/>
            </p:nvSpPr>
            <p:spPr bwMode="auto">
              <a:xfrm>
                <a:off x="2111" y="953"/>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448" name="Line 1061">
                <a:extLst>
                  <a:ext uri="{FF2B5EF4-FFF2-40B4-BE49-F238E27FC236}">
                    <a16:creationId xmlns:a16="http://schemas.microsoft.com/office/drawing/2014/main" id="{037247F3-DC2D-42D8-B899-DD443E4453E5}"/>
                  </a:ext>
                </a:extLst>
              </p:cNvPr>
              <p:cNvSpPr>
                <a:spLocks noChangeShapeType="1"/>
              </p:cNvSpPr>
              <p:nvPr/>
            </p:nvSpPr>
            <p:spPr bwMode="auto">
              <a:xfrm>
                <a:off x="1631" y="962"/>
                <a:ext cx="192" cy="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449" name="Line 1062">
                <a:extLst>
                  <a:ext uri="{FF2B5EF4-FFF2-40B4-BE49-F238E27FC236}">
                    <a16:creationId xmlns:a16="http://schemas.microsoft.com/office/drawing/2014/main" id="{5CAD4D55-AE7B-4F5C-8FE7-3951A1746D25}"/>
                  </a:ext>
                </a:extLst>
              </p:cNvPr>
              <p:cNvSpPr>
                <a:spLocks noChangeShapeType="1"/>
              </p:cNvSpPr>
              <p:nvPr/>
            </p:nvSpPr>
            <p:spPr bwMode="auto">
              <a:xfrm>
                <a:off x="2063" y="962"/>
                <a:ext cx="192" cy="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450" name="Text Box 1068">
                <a:extLst>
                  <a:ext uri="{FF2B5EF4-FFF2-40B4-BE49-F238E27FC236}">
                    <a16:creationId xmlns:a16="http://schemas.microsoft.com/office/drawing/2014/main" id="{54118034-5263-4ADD-AD63-F4225A574CD5}"/>
                  </a:ext>
                </a:extLst>
              </p:cNvPr>
              <p:cNvSpPr txBox="1">
                <a:spLocks noChangeArrowheads="1"/>
              </p:cNvSpPr>
              <p:nvPr/>
            </p:nvSpPr>
            <p:spPr bwMode="auto">
              <a:xfrm>
                <a:off x="1295" y="482"/>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ea typeface="黑体" panose="02010609060101010101" pitchFamily="49" charset="-122"/>
                  </a:rPr>
                  <a:t>7</a:t>
                </a:r>
              </a:p>
            </p:txBody>
          </p:sp>
          <p:sp>
            <p:nvSpPr>
              <p:cNvPr id="55451" name="Text Box 1069">
                <a:extLst>
                  <a:ext uri="{FF2B5EF4-FFF2-40B4-BE49-F238E27FC236}">
                    <a16:creationId xmlns:a16="http://schemas.microsoft.com/office/drawing/2014/main" id="{42DE9949-849D-41A7-BE63-F24CAB1BB6AA}"/>
                  </a:ext>
                </a:extLst>
              </p:cNvPr>
              <p:cNvSpPr txBox="1">
                <a:spLocks noChangeArrowheads="1"/>
              </p:cNvSpPr>
              <p:nvPr/>
            </p:nvSpPr>
            <p:spPr bwMode="auto">
              <a:xfrm>
                <a:off x="1247" y="674"/>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11</a:t>
                </a:r>
              </a:p>
            </p:txBody>
          </p:sp>
          <p:sp>
            <p:nvSpPr>
              <p:cNvPr id="55452" name="Text Box 1070">
                <a:extLst>
                  <a:ext uri="{FF2B5EF4-FFF2-40B4-BE49-F238E27FC236}">
                    <a16:creationId xmlns:a16="http://schemas.microsoft.com/office/drawing/2014/main" id="{574031B4-A25B-4E53-ADBA-8846D267A483}"/>
                  </a:ext>
                </a:extLst>
              </p:cNvPr>
              <p:cNvSpPr txBox="1">
                <a:spLocks noChangeArrowheads="1"/>
              </p:cNvSpPr>
              <p:nvPr/>
            </p:nvSpPr>
            <p:spPr bwMode="auto">
              <a:xfrm>
                <a:off x="1439" y="674"/>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12</a:t>
                </a:r>
              </a:p>
            </p:txBody>
          </p:sp>
          <p:sp>
            <p:nvSpPr>
              <p:cNvPr id="55453" name="Text Box 1071">
                <a:extLst>
                  <a:ext uri="{FF2B5EF4-FFF2-40B4-BE49-F238E27FC236}">
                    <a16:creationId xmlns:a16="http://schemas.microsoft.com/office/drawing/2014/main" id="{E43D6A71-D4FC-400E-899E-16E0E71328B2}"/>
                  </a:ext>
                </a:extLst>
              </p:cNvPr>
              <p:cNvSpPr txBox="1">
                <a:spLocks noChangeArrowheads="1"/>
              </p:cNvSpPr>
              <p:nvPr/>
            </p:nvSpPr>
            <p:spPr bwMode="auto">
              <a:xfrm>
                <a:off x="1439" y="482"/>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ea typeface="黑体" panose="02010609060101010101" pitchFamily="49" charset="-122"/>
                  </a:rPr>
                  <a:t>8</a:t>
                </a:r>
              </a:p>
            </p:txBody>
          </p:sp>
          <p:sp>
            <p:nvSpPr>
              <p:cNvPr id="55454" name="Text Box 1076">
                <a:extLst>
                  <a:ext uri="{FF2B5EF4-FFF2-40B4-BE49-F238E27FC236}">
                    <a16:creationId xmlns:a16="http://schemas.microsoft.com/office/drawing/2014/main" id="{AF2567D9-1082-41C2-BD28-E0937F50AE24}"/>
                  </a:ext>
                </a:extLst>
              </p:cNvPr>
              <p:cNvSpPr txBox="1">
                <a:spLocks noChangeArrowheads="1"/>
              </p:cNvSpPr>
              <p:nvPr/>
            </p:nvSpPr>
            <p:spPr bwMode="auto">
              <a:xfrm>
                <a:off x="1679" y="57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ea typeface="黑体" panose="02010609060101010101" pitchFamily="49" charset="-122"/>
                  </a:rPr>
                  <a:t>9</a:t>
                </a:r>
              </a:p>
            </p:txBody>
          </p:sp>
          <p:sp>
            <p:nvSpPr>
              <p:cNvPr id="55455" name="Text Box 1077">
                <a:extLst>
                  <a:ext uri="{FF2B5EF4-FFF2-40B4-BE49-F238E27FC236}">
                    <a16:creationId xmlns:a16="http://schemas.microsoft.com/office/drawing/2014/main" id="{46C09517-EE22-4B8E-9157-7D49C039FE3E}"/>
                  </a:ext>
                </a:extLst>
              </p:cNvPr>
              <p:cNvSpPr txBox="1">
                <a:spLocks noChangeArrowheads="1"/>
              </p:cNvSpPr>
              <p:nvPr/>
            </p:nvSpPr>
            <p:spPr bwMode="auto">
              <a:xfrm>
                <a:off x="1919" y="57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ea typeface="黑体" panose="02010609060101010101" pitchFamily="49" charset="-122"/>
                  </a:rPr>
                  <a:t>10</a:t>
                </a:r>
              </a:p>
            </p:txBody>
          </p:sp>
          <p:sp>
            <p:nvSpPr>
              <p:cNvPr id="55456" name="Text Box 1078">
                <a:extLst>
                  <a:ext uri="{FF2B5EF4-FFF2-40B4-BE49-F238E27FC236}">
                    <a16:creationId xmlns:a16="http://schemas.microsoft.com/office/drawing/2014/main" id="{9F608152-6780-4714-B9C0-8F80AA7E330E}"/>
                  </a:ext>
                </a:extLst>
              </p:cNvPr>
              <p:cNvSpPr txBox="1">
                <a:spLocks noChangeArrowheads="1"/>
              </p:cNvSpPr>
              <p:nvPr/>
            </p:nvSpPr>
            <p:spPr bwMode="auto">
              <a:xfrm>
                <a:off x="1247" y="818"/>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14</a:t>
                </a:r>
              </a:p>
            </p:txBody>
          </p:sp>
          <p:sp>
            <p:nvSpPr>
              <p:cNvPr id="55457" name="Text Box 1082">
                <a:extLst>
                  <a:ext uri="{FF2B5EF4-FFF2-40B4-BE49-F238E27FC236}">
                    <a16:creationId xmlns:a16="http://schemas.microsoft.com/office/drawing/2014/main" id="{5384A73A-1FEF-4EB2-B55E-F95694611CC2}"/>
                  </a:ext>
                </a:extLst>
              </p:cNvPr>
              <p:cNvSpPr txBox="1">
                <a:spLocks noChangeArrowheads="1"/>
              </p:cNvSpPr>
              <p:nvPr/>
            </p:nvSpPr>
            <p:spPr bwMode="auto">
              <a:xfrm>
                <a:off x="1439" y="818"/>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15</a:t>
                </a:r>
              </a:p>
            </p:txBody>
          </p:sp>
          <p:sp>
            <p:nvSpPr>
              <p:cNvPr id="55458" name="Text Box 1086">
                <a:extLst>
                  <a:ext uri="{FF2B5EF4-FFF2-40B4-BE49-F238E27FC236}">
                    <a16:creationId xmlns:a16="http://schemas.microsoft.com/office/drawing/2014/main" id="{EE175848-35A4-4B47-9D16-232F32A2E2A9}"/>
                  </a:ext>
                </a:extLst>
              </p:cNvPr>
              <p:cNvSpPr txBox="1">
                <a:spLocks noChangeArrowheads="1"/>
              </p:cNvSpPr>
              <p:nvPr/>
            </p:nvSpPr>
            <p:spPr bwMode="auto">
              <a:xfrm>
                <a:off x="1631" y="818"/>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16</a:t>
                </a:r>
              </a:p>
            </p:txBody>
          </p:sp>
        </p:grpSp>
        <p:sp>
          <p:nvSpPr>
            <p:cNvPr id="55428" name="Text Box 1087">
              <a:extLst>
                <a:ext uri="{FF2B5EF4-FFF2-40B4-BE49-F238E27FC236}">
                  <a16:creationId xmlns:a16="http://schemas.microsoft.com/office/drawing/2014/main" id="{2E03651C-BC0F-4702-AD08-6AF4D1EECDA1}"/>
                </a:ext>
              </a:extLst>
            </p:cNvPr>
            <p:cNvSpPr txBox="1">
              <a:spLocks noChangeArrowheads="1"/>
            </p:cNvSpPr>
            <p:nvPr/>
          </p:nvSpPr>
          <p:spPr bwMode="auto">
            <a:xfrm>
              <a:off x="1778" y="799"/>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400" b="1">
                  <a:ea typeface="黑体" panose="02010609060101010101" pitchFamily="49" charset="-122"/>
                </a:rPr>
                <a:t>17</a:t>
              </a:r>
            </a:p>
          </p:txBody>
        </p:sp>
      </p:grpSp>
      <p:sp>
        <p:nvSpPr>
          <p:cNvPr id="55318" name="Rectangle 1210">
            <a:extLst>
              <a:ext uri="{FF2B5EF4-FFF2-40B4-BE49-F238E27FC236}">
                <a16:creationId xmlns:a16="http://schemas.microsoft.com/office/drawing/2014/main" id="{F643ACFC-0BC7-47FC-83DF-283E6FAD9369}"/>
              </a:ext>
            </a:extLst>
          </p:cNvPr>
          <p:cNvSpPr>
            <a:spLocks noChangeArrowheads="1"/>
          </p:cNvSpPr>
          <p:nvPr/>
        </p:nvSpPr>
        <p:spPr bwMode="auto">
          <a:xfrm>
            <a:off x="914400" y="5257800"/>
            <a:ext cx="1524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9" name="Rectangle 1211">
            <a:extLst>
              <a:ext uri="{FF2B5EF4-FFF2-40B4-BE49-F238E27FC236}">
                <a16:creationId xmlns:a16="http://schemas.microsoft.com/office/drawing/2014/main" id="{99D60D42-D333-499A-97A6-AD4F079D0C81}"/>
              </a:ext>
            </a:extLst>
          </p:cNvPr>
          <p:cNvSpPr>
            <a:spLocks noChangeArrowheads="1"/>
          </p:cNvSpPr>
          <p:nvPr/>
        </p:nvSpPr>
        <p:spPr bwMode="auto">
          <a:xfrm>
            <a:off x="1447800" y="5257800"/>
            <a:ext cx="533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0" name="Rectangle 1213">
            <a:extLst>
              <a:ext uri="{FF2B5EF4-FFF2-40B4-BE49-F238E27FC236}">
                <a16:creationId xmlns:a16="http://schemas.microsoft.com/office/drawing/2014/main" id="{2C9F317A-D991-4F87-A7AF-B9F1B2D3FE1B}"/>
              </a:ext>
            </a:extLst>
          </p:cNvPr>
          <p:cNvSpPr>
            <a:spLocks noChangeArrowheads="1"/>
          </p:cNvSpPr>
          <p:nvPr/>
        </p:nvSpPr>
        <p:spPr bwMode="auto">
          <a:xfrm>
            <a:off x="914400" y="5721350"/>
            <a:ext cx="15240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1" name="Rectangle 1214">
            <a:extLst>
              <a:ext uri="{FF2B5EF4-FFF2-40B4-BE49-F238E27FC236}">
                <a16:creationId xmlns:a16="http://schemas.microsoft.com/office/drawing/2014/main" id="{2FCBD4FD-870B-4265-A1AE-52B590157DB7}"/>
              </a:ext>
            </a:extLst>
          </p:cNvPr>
          <p:cNvSpPr>
            <a:spLocks noChangeArrowheads="1"/>
          </p:cNvSpPr>
          <p:nvPr/>
        </p:nvSpPr>
        <p:spPr bwMode="auto">
          <a:xfrm>
            <a:off x="914400" y="5486400"/>
            <a:ext cx="5334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17633" name="Group 1217">
            <a:extLst>
              <a:ext uri="{FF2B5EF4-FFF2-40B4-BE49-F238E27FC236}">
                <a16:creationId xmlns:a16="http://schemas.microsoft.com/office/drawing/2014/main" id="{4340BF03-20F9-4CF1-9FAA-6F379C807CA0}"/>
              </a:ext>
            </a:extLst>
          </p:cNvPr>
          <p:cNvGrpSpPr>
            <a:grpSpLocks/>
          </p:cNvGrpSpPr>
          <p:nvPr/>
        </p:nvGrpSpPr>
        <p:grpSpPr bwMode="auto">
          <a:xfrm>
            <a:off x="3001963" y="771525"/>
            <a:ext cx="5913437" cy="5167313"/>
            <a:chOff x="1891" y="480"/>
            <a:chExt cx="3725" cy="3255"/>
          </a:xfrm>
        </p:grpSpPr>
        <p:sp>
          <p:nvSpPr>
            <p:cNvPr id="55323" name="Line 1106">
              <a:extLst>
                <a:ext uri="{FF2B5EF4-FFF2-40B4-BE49-F238E27FC236}">
                  <a16:creationId xmlns:a16="http://schemas.microsoft.com/office/drawing/2014/main" id="{78B5030B-A6F4-42BF-8262-AA07029C3183}"/>
                </a:ext>
              </a:extLst>
            </p:cNvPr>
            <p:cNvSpPr>
              <a:spLocks noChangeShapeType="1"/>
            </p:cNvSpPr>
            <p:nvPr/>
          </p:nvSpPr>
          <p:spPr bwMode="auto">
            <a:xfrm flipH="1">
              <a:off x="2306" y="1606"/>
              <a:ext cx="938" cy="442"/>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24" name="Line 1107">
              <a:extLst>
                <a:ext uri="{FF2B5EF4-FFF2-40B4-BE49-F238E27FC236}">
                  <a16:creationId xmlns:a16="http://schemas.microsoft.com/office/drawing/2014/main" id="{911D7F0D-3D7E-434F-96AB-C70A71A7BFFD}"/>
                </a:ext>
              </a:extLst>
            </p:cNvPr>
            <p:cNvSpPr>
              <a:spLocks noChangeShapeType="1"/>
            </p:cNvSpPr>
            <p:nvPr/>
          </p:nvSpPr>
          <p:spPr bwMode="auto">
            <a:xfrm flipH="1">
              <a:off x="2928" y="2238"/>
              <a:ext cx="316" cy="402"/>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25" name="Line 1108">
              <a:extLst>
                <a:ext uri="{FF2B5EF4-FFF2-40B4-BE49-F238E27FC236}">
                  <a16:creationId xmlns:a16="http://schemas.microsoft.com/office/drawing/2014/main" id="{625940AE-AA6A-40A3-9C93-8A2F8425D29C}"/>
                </a:ext>
              </a:extLst>
            </p:cNvPr>
            <p:cNvSpPr>
              <a:spLocks noChangeShapeType="1"/>
            </p:cNvSpPr>
            <p:nvPr/>
          </p:nvSpPr>
          <p:spPr bwMode="auto">
            <a:xfrm flipH="1">
              <a:off x="4800" y="2871"/>
              <a:ext cx="99" cy="345"/>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26" name="Line 1109">
              <a:extLst>
                <a:ext uri="{FF2B5EF4-FFF2-40B4-BE49-F238E27FC236}">
                  <a16:creationId xmlns:a16="http://schemas.microsoft.com/office/drawing/2014/main" id="{AD5A225E-4B07-4B3C-8886-6DDF3004163A}"/>
                </a:ext>
              </a:extLst>
            </p:cNvPr>
            <p:cNvSpPr>
              <a:spLocks noChangeShapeType="1"/>
            </p:cNvSpPr>
            <p:nvPr/>
          </p:nvSpPr>
          <p:spPr bwMode="auto">
            <a:xfrm>
              <a:off x="5009" y="2934"/>
              <a:ext cx="0" cy="31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27" name="Line 1110">
              <a:extLst>
                <a:ext uri="{FF2B5EF4-FFF2-40B4-BE49-F238E27FC236}">
                  <a16:creationId xmlns:a16="http://schemas.microsoft.com/office/drawing/2014/main" id="{21D7A746-4CC8-4662-8BA6-CB3AFAA63E3C}"/>
                </a:ext>
              </a:extLst>
            </p:cNvPr>
            <p:cNvSpPr>
              <a:spLocks noChangeShapeType="1"/>
            </p:cNvSpPr>
            <p:nvPr/>
          </p:nvSpPr>
          <p:spPr bwMode="auto">
            <a:xfrm>
              <a:off x="4347" y="2934"/>
              <a:ext cx="276" cy="31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28" name="Line 1111">
              <a:extLst>
                <a:ext uri="{FF2B5EF4-FFF2-40B4-BE49-F238E27FC236}">
                  <a16:creationId xmlns:a16="http://schemas.microsoft.com/office/drawing/2014/main" id="{E90D9645-5C32-4BA3-877D-1185B3C79570}"/>
                </a:ext>
              </a:extLst>
            </p:cNvPr>
            <p:cNvSpPr>
              <a:spLocks noChangeShapeType="1"/>
            </p:cNvSpPr>
            <p:nvPr/>
          </p:nvSpPr>
          <p:spPr bwMode="auto">
            <a:xfrm>
              <a:off x="3409" y="2238"/>
              <a:ext cx="111" cy="38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29" name="Line 1112">
              <a:extLst>
                <a:ext uri="{FF2B5EF4-FFF2-40B4-BE49-F238E27FC236}">
                  <a16:creationId xmlns:a16="http://schemas.microsoft.com/office/drawing/2014/main" id="{53EFA8AC-4364-4207-A36E-CC1C3FDFDE02}"/>
                </a:ext>
              </a:extLst>
            </p:cNvPr>
            <p:cNvSpPr>
              <a:spLocks noChangeShapeType="1"/>
            </p:cNvSpPr>
            <p:nvPr/>
          </p:nvSpPr>
          <p:spPr bwMode="auto">
            <a:xfrm>
              <a:off x="3465" y="1606"/>
              <a:ext cx="662" cy="379"/>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30" name="Line 1113">
              <a:extLst>
                <a:ext uri="{FF2B5EF4-FFF2-40B4-BE49-F238E27FC236}">
                  <a16:creationId xmlns:a16="http://schemas.microsoft.com/office/drawing/2014/main" id="{AFA6BDA6-07AD-4FC5-9EB8-B90B7AFCCCBE}"/>
                </a:ext>
              </a:extLst>
            </p:cNvPr>
            <p:cNvSpPr>
              <a:spLocks noChangeShapeType="1"/>
            </p:cNvSpPr>
            <p:nvPr/>
          </p:nvSpPr>
          <p:spPr bwMode="auto">
            <a:xfrm flipH="1">
              <a:off x="2030" y="2302"/>
              <a:ext cx="221" cy="31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31" name="Line 1114">
              <a:extLst>
                <a:ext uri="{FF2B5EF4-FFF2-40B4-BE49-F238E27FC236}">
                  <a16:creationId xmlns:a16="http://schemas.microsoft.com/office/drawing/2014/main" id="{FDD9C2FF-ABEA-42DF-9124-7494BD9EAFA4}"/>
                </a:ext>
              </a:extLst>
            </p:cNvPr>
            <p:cNvSpPr>
              <a:spLocks noChangeShapeType="1"/>
            </p:cNvSpPr>
            <p:nvPr/>
          </p:nvSpPr>
          <p:spPr bwMode="auto">
            <a:xfrm flipH="1">
              <a:off x="3906" y="2871"/>
              <a:ext cx="386" cy="38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32" name="Line 1115">
              <a:extLst>
                <a:ext uri="{FF2B5EF4-FFF2-40B4-BE49-F238E27FC236}">
                  <a16:creationId xmlns:a16="http://schemas.microsoft.com/office/drawing/2014/main" id="{0B3F99C7-7549-419A-8BAC-0F785EC3D21A}"/>
                </a:ext>
              </a:extLst>
            </p:cNvPr>
            <p:cNvSpPr>
              <a:spLocks noChangeShapeType="1"/>
            </p:cNvSpPr>
            <p:nvPr/>
          </p:nvSpPr>
          <p:spPr bwMode="auto">
            <a:xfrm flipH="1">
              <a:off x="4182" y="2871"/>
              <a:ext cx="110" cy="38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33" name="Line 1116">
              <a:extLst>
                <a:ext uri="{FF2B5EF4-FFF2-40B4-BE49-F238E27FC236}">
                  <a16:creationId xmlns:a16="http://schemas.microsoft.com/office/drawing/2014/main" id="{24F45CFF-1473-4820-909A-2606088F9A39}"/>
                </a:ext>
              </a:extLst>
            </p:cNvPr>
            <p:cNvSpPr>
              <a:spLocks noChangeShapeType="1"/>
            </p:cNvSpPr>
            <p:nvPr/>
          </p:nvSpPr>
          <p:spPr bwMode="auto">
            <a:xfrm>
              <a:off x="4292" y="2871"/>
              <a:ext cx="110" cy="38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34" name="Line 1117">
              <a:extLst>
                <a:ext uri="{FF2B5EF4-FFF2-40B4-BE49-F238E27FC236}">
                  <a16:creationId xmlns:a16="http://schemas.microsoft.com/office/drawing/2014/main" id="{48296CB8-45C2-44F4-B481-A465286A58E7}"/>
                </a:ext>
              </a:extLst>
            </p:cNvPr>
            <p:cNvSpPr>
              <a:spLocks noChangeShapeType="1"/>
            </p:cNvSpPr>
            <p:nvPr/>
          </p:nvSpPr>
          <p:spPr bwMode="auto">
            <a:xfrm>
              <a:off x="5064" y="2871"/>
              <a:ext cx="331" cy="31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35" name="Line 1118">
              <a:extLst>
                <a:ext uri="{FF2B5EF4-FFF2-40B4-BE49-F238E27FC236}">
                  <a16:creationId xmlns:a16="http://schemas.microsoft.com/office/drawing/2014/main" id="{EC6F9B28-DE55-45C4-B399-33D99FD89E35}"/>
                </a:ext>
              </a:extLst>
            </p:cNvPr>
            <p:cNvSpPr>
              <a:spLocks noChangeShapeType="1"/>
            </p:cNvSpPr>
            <p:nvPr/>
          </p:nvSpPr>
          <p:spPr bwMode="auto">
            <a:xfrm>
              <a:off x="2416" y="2302"/>
              <a:ext cx="166" cy="31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36" name="Line 1119">
              <a:extLst>
                <a:ext uri="{FF2B5EF4-FFF2-40B4-BE49-F238E27FC236}">
                  <a16:creationId xmlns:a16="http://schemas.microsoft.com/office/drawing/2014/main" id="{F061E797-476E-4D5A-900C-E8DB03285CB3}"/>
                </a:ext>
              </a:extLst>
            </p:cNvPr>
            <p:cNvSpPr>
              <a:spLocks noChangeShapeType="1"/>
            </p:cNvSpPr>
            <p:nvPr/>
          </p:nvSpPr>
          <p:spPr bwMode="auto">
            <a:xfrm>
              <a:off x="4292" y="2238"/>
              <a:ext cx="607" cy="44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37" name="Line 1120">
              <a:extLst>
                <a:ext uri="{FF2B5EF4-FFF2-40B4-BE49-F238E27FC236}">
                  <a16:creationId xmlns:a16="http://schemas.microsoft.com/office/drawing/2014/main" id="{56E9A36A-4E08-46C0-8E9B-FE98B49C6946}"/>
                </a:ext>
              </a:extLst>
            </p:cNvPr>
            <p:cNvSpPr>
              <a:spLocks noChangeShapeType="1"/>
            </p:cNvSpPr>
            <p:nvPr/>
          </p:nvSpPr>
          <p:spPr bwMode="auto">
            <a:xfrm flipH="1">
              <a:off x="2141" y="2871"/>
              <a:ext cx="937" cy="44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38" name="Line 1121">
              <a:extLst>
                <a:ext uri="{FF2B5EF4-FFF2-40B4-BE49-F238E27FC236}">
                  <a16:creationId xmlns:a16="http://schemas.microsoft.com/office/drawing/2014/main" id="{29B4D6F2-938B-42D1-B433-A634107D63D5}"/>
                </a:ext>
              </a:extLst>
            </p:cNvPr>
            <p:cNvSpPr>
              <a:spLocks noChangeShapeType="1"/>
            </p:cNvSpPr>
            <p:nvPr/>
          </p:nvSpPr>
          <p:spPr bwMode="auto">
            <a:xfrm flipH="1">
              <a:off x="2448" y="2871"/>
              <a:ext cx="630" cy="39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39" name="Line 1122">
              <a:extLst>
                <a:ext uri="{FF2B5EF4-FFF2-40B4-BE49-F238E27FC236}">
                  <a16:creationId xmlns:a16="http://schemas.microsoft.com/office/drawing/2014/main" id="{AA9E4928-A5A2-4484-A302-2E8EA087EE75}"/>
                </a:ext>
              </a:extLst>
            </p:cNvPr>
            <p:cNvSpPr>
              <a:spLocks noChangeShapeType="1"/>
            </p:cNvSpPr>
            <p:nvPr/>
          </p:nvSpPr>
          <p:spPr bwMode="auto">
            <a:xfrm flipH="1">
              <a:off x="2582" y="2871"/>
              <a:ext cx="496" cy="44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40" name="Line 1123">
              <a:extLst>
                <a:ext uri="{FF2B5EF4-FFF2-40B4-BE49-F238E27FC236}">
                  <a16:creationId xmlns:a16="http://schemas.microsoft.com/office/drawing/2014/main" id="{26601907-143D-4AF1-826D-F46329A4A72A}"/>
                </a:ext>
              </a:extLst>
            </p:cNvPr>
            <p:cNvSpPr>
              <a:spLocks noChangeShapeType="1"/>
            </p:cNvSpPr>
            <p:nvPr/>
          </p:nvSpPr>
          <p:spPr bwMode="auto">
            <a:xfrm flipH="1">
              <a:off x="2913" y="2871"/>
              <a:ext cx="165" cy="44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41" name="Oval 1124">
              <a:extLst>
                <a:ext uri="{FF2B5EF4-FFF2-40B4-BE49-F238E27FC236}">
                  <a16:creationId xmlns:a16="http://schemas.microsoft.com/office/drawing/2014/main" id="{9B56E5E5-CC95-4EFD-9C0C-F984C2BE04A9}"/>
                </a:ext>
              </a:extLst>
            </p:cNvPr>
            <p:cNvSpPr>
              <a:spLocks noChangeArrowheads="1"/>
            </p:cNvSpPr>
            <p:nvPr/>
          </p:nvSpPr>
          <p:spPr bwMode="auto">
            <a:xfrm>
              <a:off x="4080" y="480"/>
              <a:ext cx="166" cy="190"/>
            </a:xfrm>
            <a:prstGeom prst="ellipse">
              <a:avLst/>
            </a:prstGeom>
            <a:solidFill>
              <a:srgbClr val="FF0000"/>
            </a:solidFill>
            <a:ln w="28575">
              <a:solidFill>
                <a:srgbClr val="33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42" name="Text Box 1127">
              <a:extLst>
                <a:ext uri="{FF2B5EF4-FFF2-40B4-BE49-F238E27FC236}">
                  <a16:creationId xmlns:a16="http://schemas.microsoft.com/office/drawing/2014/main" id="{412066DC-E388-40D1-88AF-E1918171BCDC}"/>
                </a:ext>
              </a:extLst>
            </p:cNvPr>
            <p:cNvSpPr txBox="1">
              <a:spLocks noChangeArrowheads="1"/>
            </p:cNvSpPr>
            <p:nvPr/>
          </p:nvSpPr>
          <p:spPr bwMode="auto">
            <a:xfrm>
              <a:off x="4272" y="480"/>
              <a:ext cx="12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2000" b="1">
                  <a:latin typeface="Times New Roman" panose="02020603050405020304" pitchFamily="18" charset="0"/>
                </a:rPr>
                <a:t>具有子孙的节点</a:t>
              </a:r>
            </a:p>
          </p:txBody>
        </p:sp>
        <p:sp>
          <p:nvSpPr>
            <p:cNvPr id="55343" name="Text Box 1128">
              <a:extLst>
                <a:ext uri="{FF2B5EF4-FFF2-40B4-BE49-F238E27FC236}">
                  <a16:creationId xmlns:a16="http://schemas.microsoft.com/office/drawing/2014/main" id="{E9E557FA-7DFF-43C4-A348-69E71B1605F4}"/>
                </a:ext>
              </a:extLst>
            </p:cNvPr>
            <p:cNvSpPr txBox="1">
              <a:spLocks noChangeArrowheads="1"/>
            </p:cNvSpPr>
            <p:nvPr/>
          </p:nvSpPr>
          <p:spPr bwMode="auto">
            <a:xfrm>
              <a:off x="4368" y="768"/>
              <a:ext cx="96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kumimoji="1" lang="zh-CN" altLang="en-US" sz="2000" b="1">
                  <a:latin typeface="Times New Roman" panose="02020603050405020304" pitchFamily="18" charset="0"/>
                </a:rPr>
                <a:t>空节点</a:t>
              </a:r>
            </a:p>
          </p:txBody>
        </p:sp>
        <p:sp>
          <p:nvSpPr>
            <p:cNvPr id="55344" name="Text Box 1129">
              <a:extLst>
                <a:ext uri="{FF2B5EF4-FFF2-40B4-BE49-F238E27FC236}">
                  <a16:creationId xmlns:a16="http://schemas.microsoft.com/office/drawing/2014/main" id="{4219DC7F-B161-4DD0-9191-370AB229441E}"/>
                </a:ext>
              </a:extLst>
            </p:cNvPr>
            <p:cNvSpPr txBox="1">
              <a:spLocks noChangeArrowheads="1"/>
            </p:cNvSpPr>
            <p:nvPr/>
          </p:nvSpPr>
          <p:spPr bwMode="auto">
            <a:xfrm>
              <a:off x="4368" y="1056"/>
              <a:ext cx="8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kumimoji="1" lang="zh-CN" altLang="en-US" sz="2000" b="1">
                  <a:latin typeface="Times New Roman" panose="02020603050405020304" pitchFamily="18" charset="0"/>
                </a:rPr>
                <a:t>实节点</a:t>
              </a:r>
            </a:p>
          </p:txBody>
        </p:sp>
        <p:sp>
          <p:nvSpPr>
            <p:cNvPr id="55345" name="Rectangle 1092">
              <a:extLst>
                <a:ext uri="{FF2B5EF4-FFF2-40B4-BE49-F238E27FC236}">
                  <a16:creationId xmlns:a16="http://schemas.microsoft.com/office/drawing/2014/main" id="{E46A8195-6616-478C-91AC-C216B416AAD9}"/>
                </a:ext>
              </a:extLst>
            </p:cNvPr>
            <p:cNvSpPr>
              <a:spLocks noChangeArrowheads="1"/>
            </p:cNvSpPr>
            <p:nvPr/>
          </p:nvSpPr>
          <p:spPr bwMode="auto">
            <a:xfrm>
              <a:off x="2582" y="2692"/>
              <a:ext cx="165" cy="190"/>
            </a:xfrm>
            <a:prstGeom prst="rect">
              <a:avLst/>
            </a:prstGeom>
            <a:solidFill>
              <a:schemeClr val="accent2"/>
            </a:solidFill>
            <a:ln>
              <a:noFill/>
            </a:ln>
            <a:effectLst/>
            <a:extLs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46" name="Rectangle 1098">
              <a:extLst>
                <a:ext uri="{FF2B5EF4-FFF2-40B4-BE49-F238E27FC236}">
                  <a16:creationId xmlns:a16="http://schemas.microsoft.com/office/drawing/2014/main" id="{95FE7D40-0A35-4ACF-93F1-DB79A24BF979}"/>
                </a:ext>
              </a:extLst>
            </p:cNvPr>
            <p:cNvSpPr>
              <a:spLocks noChangeArrowheads="1"/>
            </p:cNvSpPr>
            <p:nvPr/>
          </p:nvSpPr>
          <p:spPr bwMode="auto">
            <a:xfrm>
              <a:off x="3685" y="2692"/>
              <a:ext cx="166" cy="190"/>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47" name="Rectangle 1103">
              <a:extLst>
                <a:ext uri="{FF2B5EF4-FFF2-40B4-BE49-F238E27FC236}">
                  <a16:creationId xmlns:a16="http://schemas.microsoft.com/office/drawing/2014/main" id="{F8130260-7220-4814-A2B8-676FE9658694}"/>
                </a:ext>
              </a:extLst>
            </p:cNvPr>
            <p:cNvSpPr>
              <a:spLocks noChangeArrowheads="1"/>
            </p:cNvSpPr>
            <p:nvPr/>
          </p:nvSpPr>
          <p:spPr bwMode="auto">
            <a:xfrm>
              <a:off x="2747" y="3314"/>
              <a:ext cx="166" cy="190"/>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48" name="Rectangle 1126">
              <a:extLst>
                <a:ext uri="{FF2B5EF4-FFF2-40B4-BE49-F238E27FC236}">
                  <a16:creationId xmlns:a16="http://schemas.microsoft.com/office/drawing/2014/main" id="{B671C46E-143E-4CFC-9A31-CD9925F91B5F}"/>
                </a:ext>
              </a:extLst>
            </p:cNvPr>
            <p:cNvSpPr>
              <a:spLocks noChangeArrowheads="1"/>
            </p:cNvSpPr>
            <p:nvPr/>
          </p:nvSpPr>
          <p:spPr bwMode="auto">
            <a:xfrm>
              <a:off x="4080" y="1049"/>
              <a:ext cx="166" cy="190"/>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49" name="Rectangle 1130">
              <a:extLst>
                <a:ext uri="{FF2B5EF4-FFF2-40B4-BE49-F238E27FC236}">
                  <a16:creationId xmlns:a16="http://schemas.microsoft.com/office/drawing/2014/main" id="{EE91CC44-4738-4494-B534-C9F0C6A78A72}"/>
                </a:ext>
              </a:extLst>
            </p:cNvPr>
            <p:cNvSpPr>
              <a:spLocks noChangeArrowheads="1"/>
            </p:cNvSpPr>
            <p:nvPr/>
          </p:nvSpPr>
          <p:spPr bwMode="auto">
            <a:xfrm>
              <a:off x="2306" y="3314"/>
              <a:ext cx="166" cy="190"/>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50" name="Rectangle 1133">
              <a:extLst>
                <a:ext uri="{FF2B5EF4-FFF2-40B4-BE49-F238E27FC236}">
                  <a16:creationId xmlns:a16="http://schemas.microsoft.com/office/drawing/2014/main" id="{D4704BE5-932E-47A3-931C-5134AC9971BA}"/>
                </a:ext>
              </a:extLst>
            </p:cNvPr>
            <p:cNvSpPr>
              <a:spLocks noChangeArrowheads="1"/>
            </p:cNvSpPr>
            <p:nvPr/>
          </p:nvSpPr>
          <p:spPr bwMode="auto">
            <a:xfrm>
              <a:off x="2968" y="3314"/>
              <a:ext cx="166" cy="190"/>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51" name="Rectangle 1136">
              <a:extLst>
                <a:ext uri="{FF2B5EF4-FFF2-40B4-BE49-F238E27FC236}">
                  <a16:creationId xmlns:a16="http://schemas.microsoft.com/office/drawing/2014/main" id="{94AF83F7-AF28-4C62-BC76-1E9E00E151CE}"/>
                </a:ext>
              </a:extLst>
            </p:cNvPr>
            <p:cNvSpPr>
              <a:spLocks noChangeArrowheads="1"/>
            </p:cNvSpPr>
            <p:nvPr/>
          </p:nvSpPr>
          <p:spPr bwMode="auto">
            <a:xfrm>
              <a:off x="3189" y="3314"/>
              <a:ext cx="165" cy="190"/>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52" name="Rectangle 1137">
              <a:extLst>
                <a:ext uri="{FF2B5EF4-FFF2-40B4-BE49-F238E27FC236}">
                  <a16:creationId xmlns:a16="http://schemas.microsoft.com/office/drawing/2014/main" id="{FE270D2A-1DC7-49FF-980E-7A4016290854}"/>
                </a:ext>
              </a:extLst>
            </p:cNvPr>
            <p:cNvSpPr>
              <a:spLocks noChangeArrowheads="1"/>
            </p:cNvSpPr>
            <p:nvPr/>
          </p:nvSpPr>
          <p:spPr bwMode="auto">
            <a:xfrm>
              <a:off x="4071" y="3314"/>
              <a:ext cx="166" cy="190"/>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53" name="Rectangle 1138">
              <a:extLst>
                <a:ext uri="{FF2B5EF4-FFF2-40B4-BE49-F238E27FC236}">
                  <a16:creationId xmlns:a16="http://schemas.microsoft.com/office/drawing/2014/main" id="{50FC1318-F58A-4C11-AC73-19B40F7EF4A2}"/>
                </a:ext>
              </a:extLst>
            </p:cNvPr>
            <p:cNvSpPr>
              <a:spLocks noChangeArrowheads="1"/>
            </p:cNvSpPr>
            <p:nvPr/>
          </p:nvSpPr>
          <p:spPr bwMode="auto">
            <a:xfrm>
              <a:off x="4733" y="3314"/>
              <a:ext cx="166" cy="190"/>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54" name="Line 1143">
              <a:extLst>
                <a:ext uri="{FF2B5EF4-FFF2-40B4-BE49-F238E27FC236}">
                  <a16:creationId xmlns:a16="http://schemas.microsoft.com/office/drawing/2014/main" id="{2FED5496-776E-4640-8416-826C9CC59A7F}"/>
                </a:ext>
              </a:extLst>
            </p:cNvPr>
            <p:cNvSpPr>
              <a:spLocks noChangeShapeType="1"/>
            </p:cNvSpPr>
            <p:nvPr/>
          </p:nvSpPr>
          <p:spPr bwMode="auto">
            <a:xfrm>
              <a:off x="5009" y="2934"/>
              <a:ext cx="166" cy="31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55" name="Line 1145">
              <a:extLst>
                <a:ext uri="{FF2B5EF4-FFF2-40B4-BE49-F238E27FC236}">
                  <a16:creationId xmlns:a16="http://schemas.microsoft.com/office/drawing/2014/main" id="{011CE322-611A-4EF0-9DB9-D7287BA710E5}"/>
                </a:ext>
              </a:extLst>
            </p:cNvPr>
            <p:cNvSpPr>
              <a:spLocks noChangeShapeType="1"/>
            </p:cNvSpPr>
            <p:nvPr/>
          </p:nvSpPr>
          <p:spPr bwMode="auto">
            <a:xfrm flipH="1">
              <a:off x="2196" y="2365"/>
              <a:ext cx="110" cy="25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56" name="Line 1146">
              <a:extLst>
                <a:ext uri="{FF2B5EF4-FFF2-40B4-BE49-F238E27FC236}">
                  <a16:creationId xmlns:a16="http://schemas.microsoft.com/office/drawing/2014/main" id="{D63CA476-ED25-474A-8B39-444C2AC142EF}"/>
                </a:ext>
              </a:extLst>
            </p:cNvPr>
            <p:cNvSpPr>
              <a:spLocks noChangeShapeType="1"/>
            </p:cNvSpPr>
            <p:nvPr/>
          </p:nvSpPr>
          <p:spPr bwMode="auto">
            <a:xfrm>
              <a:off x="2306" y="2365"/>
              <a:ext cx="110" cy="25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57" name="Line 1147">
              <a:extLst>
                <a:ext uri="{FF2B5EF4-FFF2-40B4-BE49-F238E27FC236}">
                  <a16:creationId xmlns:a16="http://schemas.microsoft.com/office/drawing/2014/main" id="{D77BC2FB-6608-41FB-89DF-0A34A71F80CB}"/>
                </a:ext>
              </a:extLst>
            </p:cNvPr>
            <p:cNvSpPr>
              <a:spLocks noChangeShapeType="1"/>
            </p:cNvSpPr>
            <p:nvPr/>
          </p:nvSpPr>
          <p:spPr bwMode="auto">
            <a:xfrm flipH="1">
              <a:off x="3134" y="2302"/>
              <a:ext cx="165" cy="31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58" name="Line 1148">
              <a:extLst>
                <a:ext uri="{FF2B5EF4-FFF2-40B4-BE49-F238E27FC236}">
                  <a16:creationId xmlns:a16="http://schemas.microsoft.com/office/drawing/2014/main" id="{AB37CE2F-9F30-4E0A-B29A-8BAC017DBDF4}"/>
                </a:ext>
              </a:extLst>
            </p:cNvPr>
            <p:cNvSpPr>
              <a:spLocks noChangeShapeType="1"/>
            </p:cNvSpPr>
            <p:nvPr/>
          </p:nvSpPr>
          <p:spPr bwMode="auto">
            <a:xfrm>
              <a:off x="3299" y="2302"/>
              <a:ext cx="55" cy="31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59" name="Line 1150">
              <a:extLst>
                <a:ext uri="{FF2B5EF4-FFF2-40B4-BE49-F238E27FC236}">
                  <a16:creationId xmlns:a16="http://schemas.microsoft.com/office/drawing/2014/main" id="{E0645DF8-6DEC-4D8F-8A67-EB919A924D7A}"/>
                </a:ext>
              </a:extLst>
            </p:cNvPr>
            <p:cNvSpPr>
              <a:spLocks noChangeShapeType="1"/>
            </p:cNvSpPr>
            <p:nvPr/>
          </p:nvSpPr>
          <p:spPr bwMode="auto">
            <a:xfrm flipH="1">
              <a:off x="3796" y="2302"/>
              <a:ext cx="331" cy="31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60" name="Line 1151">
              <a:extLst>
                <a:ext uri="{FF2B5EF4-FFF2-40B4-BE49-F238E27FC236}">
                  <a16:creationId xmlns:a16="http://schemas.microsoft.com/office/drawing/2014/main" id="{D1EEF798-0152-4A56-951A-9CBEDEA0D960}"/>
                </a:ext>
              </a:extLst>
            </p:cNvPr>
            <p:cNvSpPr>
              <a:spLocks noChangeShapeType="1"/>
            </p:cNvSpPr>
            <p:nvPr/>
          </p:nvSpPr>
          <p:spPr bwMode="auto">
            <a:xfrm flipH="1">
              <a:off x="4016" y="2302"/>
              <a:ext cx="111" cy="31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61" name="Line 1152">
              <a:extLst>
                <a:ext uri="{FF2B5EF4-FFF2-40B4-BE49-F238E27FC236}">
                  <a16:creationId xmlns:a16="http://schemas.microsoft.com/office/drawing/2014/main" id="{99771677-A768-4F8C-A7B2-B7359456BD79}"/>
                </a:ext>
              </a:extLst>
            </p:cNvPr>
            <p:cNvSpPr>
              <a:spLocks noChangeShapeType="1"/>
            </p:cNvSpPr>
            <p:nvPr/>
          </p:nvSpPr>
          <p:spPr bwMode="auto">
            <a:xfrm>
              <a:off x="4127" y="2302"/>
              <a:ext cx="220" cy="31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62" name="Line 1153">
              <a:extLst>
                <a:ext uri="{FF2B5EF4-FFF2-40B4-BE49-F238E27FC236}">
                  <a16:creationId xmlns:a16="http://schemas.microsoft.com/office/drawing/2014/main" id="{2BF43A68-9E86-4677-B0FD-4406D453C240}"/>
                </a:ext>
              </a:extLst>
            </p:cNvPr>
            <p:cNvSpPr>
              <a:spLocks noChangeShapeType="1"/>
            </p:cNvSpPr>
            <p:nvPr/>
          </p:nvSpPr>
          <p:spPr bwMode="auto">
            <a:xfrm flipH="1">
              <a:off x="2858" y="1732"/>
              <a:ext cx="441" cy="31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63" name="Line 1154">
              <a:extLst>
                <a:ext uri="{FF2B5EF4-FFF2-40B4-BE49-F238E27FC236}">
                  <a16:creationId xmlns:a16="http://schemas.microsoft.com/office/drawing/2014/main" id="{EC03935C-50ED-486C-AD4B-CC6F0006B363}"/>
                </a:ext>
              </a:extLst>
            </p:cNvPr>
            <p:cNvSpPr>
              <a:spLocks noChangeShapeType="1"/>
            </p:cNvSpPr>
            <p:nvPr/>
          </p:nvSpPr>
          <p:spPr bwMode="auto">
            <a:xfrm flipH="1">
              <a:off x="3299" y="1732"/>
              <a:ext cx="110" cy="25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5364" name="Text Box 1156">
              <a:extLst>
                <a:ext uri="{FF2B5EF4-FFF2-40B4-BE49-F238E27FC236}">
                  <a16:creationId xmlns:a16="http://schemas.microsoft.com/office/drawing/2014/main" id="{6E29DF4C-07D3-477E-854A-DC19464B68D1}"/>
                </a:ext>
              </a:extLst>
            </p:cNvPr>
            <p:cNvSpPr txBox="1">
              <a:spLocks noChangeArrowheads="1"/>
            </p:cNvSpPr>
            <p:nvPr/>
          </p:nvSpPr>
          <p:spPr bwMode="auto">
            <a:xfrm>
              <a:off x="2085" y="2871"/>
              <a:ext cx="22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2</a:t>
              </a:r>
            </a:p>
          </p:txBody>
        </p:sp>
        <p:sp>
          <p:nvSpPr>
            <p:cNvPr id="55365" name="Text Box 1157">
              <a:extLst>
                <a:ext uri="{FF2B5EF4-FFF2-40B4-BE49-F238E27FC236}">
                  <a16:creationId xmlns:a16="http://schemas.microsoft.com/office/drawing/2014/main" id="{86754C50-AD0D-4328-B487-342ECA3F966B}"/>
                </a:ext>
              </a:extLst>
            </p:cNvPr>
            <p:cNvSpPr txBox="1">
              <a:spLocks noChangeArrowheads="1"/>
            </p:cNvSpPr>
            <p:nvPr/>
          </p:nvSpPr>
          <p:spPr bwMode="auto">
            <a:xfrm>
              <a:off x="2306" y="2871"/>
              <a:ext cx="22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4</a:t>
              </a:r>
            </a:p>
          </p:txBody>
        </p:sp>
        <p:sp>
          <p:nvSpPr>
            <p:cNvPr id="55366" name="Text Box 1158">
              <a:extLst>
                <a:ext uri="{FF2B5EF4-FFF2-40B4-BE49-F238E27FC236}">
                  <a16:creationId xmlns:a16="http://schemas.microsoft.com/office/drawing/2014/main" id="{387AE6C2-4B6F-4C03-A1EA-EF40DEE13F64}"/>
                </a:ext>
              </a:extLst>
            </p:cNvPr>
            <p:cNvSpPr txBox="1">
              <a:spLocks noChangeArrowheads="1"/>
            </p:cNvSpPr>
            <p:nvPr/>
          </p:nvSpPr>
          <p:spPr bwMode="auto">
            <a:xfrm>
              <a:off x="2527" y="2871"/>
              <a:ext cx="22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5</a:t>
              </a:r>
            </a:p>
          </p:txBody>
        </p:sp>
        <p:sp>
          <p:nvSpPr>
            <p:cNvPr id="55367" name="Text Box 1159">
              <a:extLst>
                <a:ext uri="{FF2B5EF4-FFF2-40B4-BE49-F238E27FC236}">
                  <a16:creationId xmlns:a16="http://schemas.microsoft.com/office/drawing/2014/main" id="{7F0D3C15-77E5-47BF-8B8D-64F427D33E7E}"/>
                </a:ext>
              </a:extLst>
            </p:cNvPr>
            <p:cNvSpPr txBox="1">
              <a:spLocks noChangeArrowheads="1"/>
            </p:cNvSpPr>
            <p:nvPr/>
          </p:nvSpPr>
          <p:spPr bwMode="auto">
            <a:xfrm>
              <a:off x="3189" y="2871"/>
              <a:ext cx="2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13</a:t>
              </a:r>
            </a:p>
          </p:txBody>
        </p:sp>
        <p:sp>
          <p:nvSpPr>
            <p:cNvPr id="55368" name="Text Box 1160">
              <a:extLst>
                <a:ext uri="{FF2B5EF4-FFF2-40B4-BE49-F238E27FC236}">
                  <a16:creationId xmlns:a16="http://schemas.microsoft.com/office/drawing/2014/main" id="{6FE43654-E484-411D-BCB5-7DCD2625EAA2}"/>
                </a:ext>
              </a:extLst>
            </p:cNvPr>
            <p:cNvSpPr txBox="1">
              <a:spLocks noChangeArrowheads="1"/>
            </p:cNvSpPr>
            <p:nvPr/>
          </p:nvSpPr>
          <p:spPr bwMode="auto">
            <a:xfrm>
              <a:off x="3685" y="2871"/>
              <a:ext cx="22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9</a:t>
              </a:r>
            </a:p>
          </p:txBody>
        </p:sp>
        <p:sp>
          <p:nvSpPr>
            <p:cNvPr id="55369" name="Text Box 1161">
              <a:extLst>
                <a:ext uri="{FF2B5EF4-FFF2-40B4-BE49-F238E27FC236}">
                  <a16:creationId xmlns:a16="http://schemas.microsoft.com/office/drawing/2014/main" id="{8C712E70-7EDA-46DD-819E-3D3706AB9F69}"/>
                </a:ext>
              </a:extLst>
            </p:cNvPr>
            <p:cNvSpPr txBox="1">
              <a:spLocks noChangeArrowheads="1"/>
            </p:cNvSpPr>
            <p:nvPr/>
          </p:nvSpPr>
          <p:spPr bwMode="auto">
            <a:xfrm>
              <a:off x="3851" y="2871"/>
              <a:ext cx="33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10</a:t>
              </a:r>
            </a:p>
          </p:txBody>
        </p:sp>
        <p:sp>
          <p:nvSpPr>
            <p:cNvPr id="55370" name="Text Box 1162">
              <a:extLst>
                <a:ext uri="{FF2B5EF4-FFF2-40B4-BE49-F238E27FC236}">
                  <a16:creationId xmlns:a16="http://schemas.microsoft.com/office/drawing/2014/main" id="{20B2DB23-7A9A-4BC1-BF7E-4546C409EFB3}"/>
                </a:ext>
              </a:extLst>
            </p:cNvPr>
            <p:cNvSpPr txBox="1">
              <a:spLocks noChangeArrowheads="1"/>
            </p:cNvSpPr>
            <p:nvPr/>
          </p:nvSpPr>
          <p:spPr bwMode="auto">
            <a:xfrm>
              <a:off x="1968" y="3504"/>
              <a:ext cx="22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7</a:t>
              </a:r>
            </a:p>
          </p:txBody>
        </p:sp>
        <p:sp>
          <p:nvSpPr>
            <p:cNvPr id="55371" name="Text Box 1163">
              <a:extLst>
                <a:ext uri="{FF2B5EF4-FFF2-40B4-BE49-F238E27FC236}">
                  <a16:creationId xmlns:a16="http://schemas.microsoft.com/office/drawing/2014/main" id="{C793DB50-D72E-4DA9-9EDD-41FDE9D540D2}"/>
                </a:ext>
              </a:extLst>
            </p:cNvPr>
            <p:cNvSpPr txBox="1">
              <a:spLocks noChangeArrowheads="1"/>
            </p:cNvSpPr>
            <p:nvPr/>
          </p:nvSpPr>
          <p:spPr bwMode="auto">
            <a:xfrm>
              <a:off x="2251" y="3504"/>
              <a:ext cx="22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8</a:t>
              </a:r>
            </a:p>
          </p:txBody>
        </p:sp>
        <p:sp>
          <p:nvSpPr>
            <p:cNvPr id="55372" name="Text Box 1164">
              <a:extLst>
                <a:ext uri="{FF2B5EF4-FFF2-40B4-BE49-F238E27FC236}">
                  <a16:creationId xmlns:a16="http://schemas.microsoft.com/office/drawing/2014/main" id="{F6057CBD-DF76-4322-B9C2-81F8315E3E47}"/>
                </a:ext>
              </a:extLst>
            </p:cNvPr>
            <p:cNvSpPr txBox="1">
              <a:spLocks noChangeArrowheads="1"/>
            </p:cNvSpPr>
            <p:nvPr/>
          </p:nvSpPr>
          <p:spPr bwMode="auto">
            <a:xfrm>
              <a:off x="2527" y="3504"/>
              <a:ext cx="2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11</a:t>
              </a:r>
            </a:p>
          </p:txBody>
        </p:sp>
        <p:sp>
          <p:nvSpPr>
            <p:cNvPr id="55373" name="Text Box 1165">
              <a:extLst>
                <a:ext uri="{FF2B5EF4-FFF2-40B4-BE49-F238E27FC236}">
                  <a16:creationId xmlns:a16="http://schemas.microsoft.com/office/drawing/2014/main" id="{15B7E873-6A10-4E1B-A2B2-C2D6B48BFFD4}"/>
                </a:ext>
              </a:extLst>
            </p:cNvPr>
            <p:cNvSpPr txBox="1">
              <a:spLocks noChangeArrowheads="1"/>
            </p:cNvSpPr>
            <p:nvPr/>
          </p:nvSpPr>
          <p:spPr bwMode="auto">
            <a:xfrm>
              <a:off x="2747" y="3504"/>
              <a:ext cx="2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12</a:t>
              </a:r>
            </a:p>
          </p:txBody>
        </p:sp>
        <p:sp>
          <p:nvSpPr>
            <p:cNvPr id="55374" name="Text Box 1166">
              <a:extLst>
                <a:ext uri="{FF2B5EF4-FFF2-40B4-BE49-F238E27FC236}">
                  <a16:creationId xmlns:a16="http://schemas.microsoft.com/office/drawing/2014/main" id="{93AD1B02-3A95-486C-9CEA-9B8638495DCD}"/>
                </a:ext>
              </a:extLst>
            </p:cNvPr>
            <p:cNvSpPr txBox="1">
              <a:spLocks noChangeArrowheads="1"/>
            </p:cNvSpPr>
            <p:nvPr/>
          </p:nvSpPr>
          <p:spPr bwMode="auto">
            <a:xfrm>
              <a:off x="2736" y="2317"/>
              <a:ext cx="22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3</a:t>
              </a:r>
            </a:p>
          </p:txBody>
        </p:sp>
        <p:sp>
          <p:nvSpPr>
            <p:cNvPr id="55375" name="Text Box 1167">
              <a:extLst>
                <a:ext uri="{FF2B5EF4-FFF2-40B4-BE49-F238E27FC236}">
                  <a16:creationId xmlns:a16="http://schemas.microsoft.com/office/drawing/2014/main" id="{E8B5EC45-750D-41E3-832C-FC55C7B1D443}"/>
                </a:ext>
              </a:extLst>
            </p:cNvPr>
            <p:cNvSpPr txBox="1">
              <a:spLocks noChangeArrowheads="1"/>
            </p:cNvSpPr>
            <p:nvPr/>
          </p:nvSpPr>
          <p:spPr bwMode="auto">
            <a:xfrm>
              <a:off x="2913" y="3504"/>
              <a:ext cx="2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14</a:t>
              </a:r>
            </a:p>
          </p:txBody>
        </p:sp>
        <p:sp>
          <p:nvSpPr>
            <p:cNvPr id="55376" name="Text Box 1168">
              <a:extLst>
                <a:ext uri="{FF2B5EF4-FFF2-40B4-BE49-F238E27FC236}">
                  <a16:creationId xmlns:a16="http://schemas.microsoft.com/office/drawing/2014/main" id="{1E02032A-C46C-4D3B-B4E9-936B46DFE9BB}"/>
                </a:ext>
              </a:extLst>
            </p:cNvPr>
            <p:cNvSpPr txBox="1">
              <a:spLocks noChangeArrowheads="1"/>
            </p:cNvSpPr>
            <p:nvPr/>
          </p:nvSpPr>
          <p:spPr bwMode="auto">
            <a:xfrm>
              <a:off x="3134" y="3504"/>
              <a:ext cx="27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15</a:t>
              </a:r>
            </a:p>
          </p:txBody>
        </p:sp>
        <p:sp>
          <p:nvSpPr>
            <p:cNvPr id="55377" name="Text Box 1169">
              <a:extLst>
                <a:ext uri="{FF2B5EF4-FFF2-40B4-BE49-F238E27FC236}">
                  <a16:creationId xmlns:a16="http://schemas.microsoft.com/office/drawing/2014/main" id="{FB729848-FB13-48B6-8DB6-8C4FAFEC989A}"/>
                </a:ext>
              </a:extLst>
            </p:cNvPr>
            <p:cNvSpPr txBox="1">
              <a:spLocks noChangeArrowheads="1"/>
            </p:cNvSpPr>
            <p:nvPr/>
          </p:nvSpPr>
          <p:spPr bwMode="auto">
            <a:xfrm>
              <a:off x="3354" y="3504"/>
              <a:ext cx="2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20</a:t>
              </a:r>
            </a:p>
          </p:txBody>
        </p:sp>
        <p:sp>
          <p:nvSpPr>
            <p:cNvPr id="55378" name="Text Box 1170">
              <a:extLst>
                <a:ext uri="{FF2B5EF4-FFF2-40B4-BE49-F238E27FC236}">
                  <a16:creationId xmlns:a16="http://schemas.microsoft.com/office/drawing/2014/main" id="{4C82F316-16EA-4932-A504-9DCCB6D643E2}"/>
                </a:ext>
              </a:extLst>
            </p:cNvPr>
            <p:cNvSpPr txBox="1">
              <a:spLocks noChangeArrowheads="1"/>
            </p:cNvSpPr>
            <p:nvPr/>
          </p:nvSpPr>
          <p:spPr bwMode="auto">
            <a:xfrm>
              <a:off x="3575" y="3504"/>
              <a:ext cx="2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21</a:t>
              </a:r>
            </a:p>
          </p:txBody>
        </p:sp>
        <p:sp>
          <p:nvSpPr>
            <p:cNvPr id="55379" name="Text Box 1171">
              <a:extLst>
                <a:ext uri="{FF2B5EF4-FFF2-40B4-BE49-F238E27FC236}">
                  <a16:creationId xmlns:a16="http://schemas.microsoft.com/office/drawing/2014/main" id="{1EE6BBEA-14CC-4BB5-B76F-ABCFACF99005}"/>
                </a:ext>
              </a:extLst>
            </p:cNvPr>
            <p:cNvSpPr txBox="1">
              <a:spLocks noChangeArrowheads="1"/>
            </p:cNvSpPr>
            <p:nvPr/>
          </p:nvSpPr>
          <p:spPr bwMode="auto">
            <a:xfrm>
              <a:off x="3796" y="3504"/>
              <a:ext cx="27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16</a:t>
              </a:r>
            </a:p>
          </p:txBody>
        </p:sp>
        <p:sp>
          <p:nvSpPr>
            <p:cNvPr id="55380" name="Text Box 1172">
              <a:extLst>
                <a:ext uri="{FF2B5EF4-FFF2-40B4-BE49-F238E27FC236}">
                  <a16:creationId xmlns:a16="http://schemas.microsoft.com/office/drawing/2014/main" id="{B6C8F088-D9A7-41F3-9EC5-3FCBDA43E009}"/>
                </a:ext>
              </a:extLst>
            </p:cNvPr>
            <p:cNvSpPr txBox="1">
              <a:spLocks noChangeArrowheads="1"/>
            </p:cNvSpPr>
            <p:nvPr/>
          </p:nvSpPr>
          <p:spPr bwMode="auto">
            <a:xfrm>
              <a:off x="4016" y="3504"/>
              <a:ext cx="2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17</a:t>
              </a:r>
            </a:p>
          </p:txBody>
        </p:sp>
        <p:sp>
          <p:nvSpPr>
            <p:cNvPr id="55381" name="Text Box 1173">
              <a:extLst>
                <a:ext uri="{FF2B5EF4-FFF2-40B4-BE49-F238E27FC236}">
                  <a16:creationId xmlns:a16="http://schemas.microsoft.com/office/drawing/2014/main" id="{1B2461C8-6C2F-43B2-A58D-544770C7F1CD}"/>
                </a:ext>
              </a:extLst>
            </p:cNvPr>
            <p:cNvSpPr txBox="1">
              <a:spLocks noChangeArrowheads="1"/>
            </p:cNvSpPr>
            <p:nvPr/>
          </p:nvSpPr>
          <p:spPr bwMode="auto">
            <a:xfrm>
              <a:off x="4237" y="3504"/>
              <a:ext cx="2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22</a:t>
              </a:r>
            </a:p>
          </p:txBody>
        </p:sp>
        <p:sp>
          <p:nvSpPr>
            <p:cNvPr id="55382" name="Text Box 1174">
              <a:extLst>
                <a:ext uri="{FF2B5EF4-FFF2-40B4-BE49-F238E27FC236}">
                  <a16:creationId xmlns:a16="http://schemas.microsoft.com/office/drawing/2014/main" id="{A2A10F69-A813-45B6-8DB8-BABCAB39BC4B}"/>
                </a:ext>
              </a:extLst>
            </p:cNvPr>
            <p:cNvSpPr txBox="1">
              <a:spLocks noChangeArrowheads="1"/>
            </p:cNvSpPr>
            <p:nvPr/>
          </p:nvSpPr>
          <p:spPr bwMode="auto">
            <a:xfrm>
              <a:off x="4458" y="3504"/>
              <a:ext cx="27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23</a:t>
              </a:r>
            </a:p>
          </p:txBody>
        </p:sp>
        <p:sp>
          <p:nvSpPr>
            <p:cNvPr id="55383" name="Text Box 1175">
              <a:extLst>
                <a:ext uri="{FF2B5EF4-FFF2-40B4-BE49-F238E27FC236}">
                  <a16:creationId xmlns:a16="http://schemas.microsoft.com/office/drawing/2014/main" id="{BF31CFE3-9F55-4FC9-9C04-F6E297E7E532}"/>
                </a:ext>
              </a:extLst>
            </p:cNvPr>
            <p:cNvSpPr txBox="1">
              <a:spLocks noChangeArrowheads="1"/>
            </p:cNvSpPr>
            <p:nvPr/>
          </p:nvSpPr>
          <p:spPr bwMode="auto">
            <a:xfrm>
              <a:off x="4678" y="3504"/>
              <a:ext cx="2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18</a:t>
              </a:r>
            </a:p>
          </p:txBody>
        </p:sp>
        <p:sp>
          <p:nvSpPr>
            <p:cNvPr id="55384" name="Text Box 1176">
              <a:extLst>
                <a:ext uri="{FF2B5EF4-FFF2-40B4-BE49-F238E27FC236}">
                  <a16:creationId xmlns:a16="http://schemas.microsoft.com/office/drawing/2014/main" id="{CB3DEFCF-B489-40E2-9B9B-BA42C5F4C830}"/>
                </a:ext>
              </a:extLst>
            </p:cNvPr>
            <p:cNvSpPr txBox="1">
              <a:spLocks noChangeArrowheads="1"/>
            </p:cNvSpPr>
            <p:nvPr/>
          </p:nvSpPr>
          <p:spPr bwMode="auto">
            <a:xfrm>
              <a:off x="4899" y="3504"/>
              <a:ext cx="2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19</a:t>
              </a:r>
            </a:p>
          </p:txBody>
        </p:sp>
        <p:sp>
          <p:nvSpPr>
            <p:cNvPr id="55385" name="Text Box 1177">
              <a:extLst>
                <a:ext uri="{FF2B5EF4-FFF2-40B4-BE49-F238E27FC236}">
                  <a16:creationId xmlns:a16="http://schemas.microsoft.com/office/drawing/2014/main" id="{0D8C6F2B-3E99-46E9-BCDA-225C21C9E5ED}"/>
                </a:ext>
              </a:extLst>
            </p:cNvPr>
            <p:cNvSpPr txBox="1">
              <a:spLocks noChangeArrowheads="1"/>
            </p:cNvSpPr>
            <p:nvPr/>
          </p:nvSpPr>
          <p:spPr bwMode="auto">
            <a:xfrm>
              <a:off x="5120" y="3504"/>
              <a:ext cx="27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24</a:t>
              </a:r>
            </a:p>
          </p:txBody>
        </p:sp>
        <p:sp>
          <p:nvSpPr>
            <p:cNvPr id="55386" name="Text Box 1178">
              <a:extLst>
                <a:ext uri="{FF2B5EF4-FFF2-40B4-BE49-F238E27FC236}">
                  <a16:creationId xmlns:a16="http://schemas.microsoft.com/office/drawing/2014/main" id="{199B36C9-E0EB-47FC-B121-E1B5BA0B82CD}"/>
                </a:ext>
              </a:extLst>
            </p:cNvPr>
            <p:cNvSpPr txBox="1">
              <a:spLocks noChangeArrowheads="1"/>
            </p:cNvSpPr>
            <p:nvPr/>
          </p:nvSpPr>
          <p:spPr bwMode="auto">
            <a:xfrm>
              <a:off x="5340" y="3504"/>
              <a:ext cx="2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25</a:t>
              </a:r>
            </a:p>
          </p:txBody>
        </p:sp>
        <p:sp>
          <p:nvSpPr>
            <p:cNvPr id="55387" name="Oval 1181">
              <a:extLst>
                <a:ext uri="{FF2B5EF4-FFF2-40B4-BE49-F238E27FC236}">
                  <a16:creationId xmlns:a16="http://schemas.microsoft.com/office/drawing/2014/main" id="{C8C2CC56-ED87-4CEB-80A6-0F061F3C8BFA}"/>
                </a:ext>
              </a:extLst>
            </p:cNvPr>
            <p:cNvSpPr>
              <a:spLocks noChangeArrowheads="1"/>
            </p:cNvSpPr>
            <p:nvPr/>
          </p:nvSpPr>
          <p:spPr bwMode="auto">
            <a:xfrm>
              <a:off x="3264" y="1453"/>
              <a:ext cx="166" cy="190"/>
            </a:xfrm>
            <a:prstGeom prst="ellipse">
              <a:avLst/>
            </a:prstGeom>
            <a:solidFill>
              <a:srgbClr val="FF0000"/>
            </a:solidFill>
            <a:ln w="28575">
              <a:solidFill>
                <a:srgbClr val="33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88" name="Oval 1182">
              <a:extLst>
                <a:ext uri="{FF2B5EF4-FFF2-40B4-BE49-F238E27FC236}">
                  <a16:creationId xmlns:a16="http://schemas.microsoft.com/office/drawing/2014/main" id="{60BD498C-142F-47BE-9547-56F8BE81D017}"/>
                </a:ext>
              </a:extLst>
            </p:cNvPr>
            <p:cNvSpPr>
              <a:spLocks noChangeArrowheads="1"/>
            </p:cNvSpPr>
            <p:nvPr/>
          </p:nvSpPr>
          <p:spPr bwMode="auto">
            <a:xfrm>
              <a:off x="2256" y="2077"/>
              <a:ext cx="166" cy="190"/>
            </a:xfrm>
            <a:prstGeom prst="ellipse">
              <a:avLst/>
            </a:prstGeom>
            <a:solidFill>
              <a:srgbClr val="FF0000"/>
            </a:solidFill>
            <a:ln w="28575">
              <a:solidFill>
                <a:srgbClr val="33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89" name="Oval 1183">
              <a:extLst>
                <a:ext uri="{FF2B5EF4-FFF2-40B4-BE49-F238E27FC236}">
                  <a16:creationId xmlns:a16="http://schemas.microsoft.com/office/drawing/2014/main" id="{5F4F1825-F716-4574-BD2F-70AA5E993A17}"/>
                </a:ext>
              </a:extLst>
            </p:cNvPr>
            <p:cNvSpPr>
              <a:spLocks noChangeArrowheads="1"/>
            </p:cNvSpPr>
            <p:nvPr/>
          </p:nvSpPr>
          <p:spPr bwMode="auto">
            <a:xfrm>
              <a:off x="3264" y="2029"/>
              <a:ext cx="166" cy="190"/>
            </a:xfrm>
            <a:prstGeom prst="ellipse">
              <a:avLst/>
            </a:prstGeom>
            <a:solidFill>
              <a:srgbClr val="FF0000"/>
            </a:solidFill>
            <a:ln w="28575">
              <a:solidFill>
                <a:srgbClr val="33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90" name="Oval 1184">
              <a:extLst>
                <a:ext uri="{FF2B5EF4-FFF2-40B4-BE49-F238E27FC236}">
                  <a16:creationId xmlns:a16="http://schemas.microsoft.com/office/drawing/2014/main" id="{8D751E94-7264-43EA-A0B8-A0DEC649C5EE}"/>
                </a:ext>
              </a:extLst>
            </p:cNvPr>
            <p:cNvSpPr>
              <a:spLocks noChangeArrowheads="1"/>
            </p:cNvSpPr>
            <p:nvPr/>
          </p:nvSpPr>
          <p:spPr bwMode="auto">
            <a:xfrm>
              <a:off x="4080" y="2077"/>
              <a:ext cx="166" cy="190"/>
            </a:xfrm>
            <a:prstGeom prst="ellipse">
              <a:avLst/>
            </a:prstGeom>
            <a:solidFill>
              <a:srgbClr val="FF0000"/>
            </a:solidFill>
            <a:ln w="28575">
              <a:solidFill>
                <a:srgbClr val="33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91" name="Oval 1185">
              <a:extLst>
                <a:ext uri="{FF2B5EF4-FFF2-40B4-BE49-F238E27FC236}">
                  <a16:creationId xmlns:a16="http://schemas.microsoft.com/office/drawing/2014/main" id="{764CA43C-B91B-4298-A09F-7F8255C62D76}"/>
                </a:ext>
              </a:extLst>
            </p:cNvPr>
            <p:cNvSpPr>
              <a:spLocks noChangeArrowheads="1"/>
            </p:cNvSpPr>
            <p:nvPr/>
          </p:nvSpPr>
          <p:spPr bwMode="auto">
            <a:xfrm>
              <a:off x="4896" y="2653"/>
              <a:ext cx="166" cy="190"/>
            </a:xfrm>
            <a:prstGeom prst="ellipse">
              <a:avLst/>
            </a:prstGeom>
            <a:solidFill>
              <a:srgbClr val="FF0000"/>
            </a:solidFill>
            <a:ln w="28575">
              <a:solidFill>
                <a:srgbClr val="33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92" name="Oval 1186">
              <a:extLst>
                <a:ext uri="{FF2B5EF4-FFF2-40B4-BE49-F238E27FC236}">
                  <a16:creationId xmlns:a16="http://schemas.microsoft.com/office/drawing/2014/main" id="{EDF7B332-27D3-4868-B562-2E2C9BEB3FD2}"/>
                </a:ext>
              </a:extLst>
            </p:cNvPr>
            <p:cNvSpPr>
              <a:spLocks noChangeArrowheads="1"/>
            </p:cNvSpPr>
            <p:nvPr/>
          </p:nvSpPr>
          <p:spPr bwMode="auto">
            <a:xfrm>
              <a:off x="4224" y="2653"/>
              <a:ext cx="166" cy="190"/>
            </a:xfrm>
            <a:prstGeom prst="ellipse">
              <a:avLst/>
            </a:prstGeom>
            <a:solidFill>
              <a:srgbClr val="FF0000"/>
            </a:solidFill>
            <a:ln w="28575">
              <a:solidFill>
                <a:srgbClr val="33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93" name="Oval 1187">
              <a:extLst>
                <a:ext uri="{FF2B5EF4-FFF2-40B4-BE49-F238E27FC236}">
                  <a16:creationId xmlns:a16="http://schemas.microsoft.com/office/drawing/2014/main" id="{DF0DA075-1D8D-4E9C-AC42-05BA7549F2E1}"/>
                </a:ext>
              </a:extLst>
            </p:cNvPr>
            <p:cNvSpPr>
              <a:spLocks noChangeArrowheads="1"/>
            </p:cNvSpPr>
            <p:nvPr/>
          </p:nvSpPr>
          <p:spPr bwMode="auto">
            <a:xfrm>
              <a:off x="3456" y="2653"/>
              <a:ext cx="166" cy="190"/>
            </a:xfrm>
            <a:prstGeom prst="ellipse">
              <a:avLst/>
            </a:prstGeom>
            <a:solidFill>
              <a:srgbClr val="FF0000"/>
            </a:solidFill>
            <a:ln w="28575">
              <a:solidFill>
                <a:srgbClr val="33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94" name="Oval 1188">
              <a:extLst>
                <a:ext uri="{FF2B5EF4-FFF2-40B4-BE49-F238E27FC236}">
                  <a16:creationId xmlns:a16="http://schemas.microsoft.com/office/drawing/2014/main" id="{8F7CB5EB-ADB9-420D-81D8-7D37E1E0A14E}"/>
                </a:ext>
              </a:extLst>
            </p:cNvPr>
            <p:cNvSpPr>
              <a:spLocks noChangeArrowheads="1"/>
            </p:cNvSpPr>
            <p:nvPr/>
          </p:nvSpPr>
          <p:spPr bwMode="auto">
            <a:xfrm>
              <a:off x="3024" y="2653"/>
              <a:ext cx="166" cy="190"/>
            </a:xfrm>
            <a:prstGeom prst="ellipse">
              <a:avLst/>
            </a:prstGeom>
            <a:solidFill>
              <a:srgbClr val="FF0000"/>
            </a:solidFill>
            <a:ln w="28575">
              <a:solidFill>
                <a:srgbClr val="33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95" name="Rectangle 1125">
              <a:extLst>
                <a:ext uri="{FF2B5EF4-FFF2-40B4-BE49-F238E27FC236}">
                  <a16:creationId xmlns:a16="http://schemas.microsoft.com/office/drawing/2014/main" id="{DE391053-8CAE-4C85-8F2B-5B552862C055}"/>
                </a:ext>
              </a:extLst>
            </p:cNvPr>
            <p:cNvSpPr>
              <a:spLocks noChangeArrowheads="1"/>
            </p:cNvSpPr>
            <p:nvPr/>
          </p:nvSpPr>
          <p:spPr bwMode="auto">
            <a:xfrm>
              <a:off x="4080" y="768"/>
              <a:ext cx="166" cy="190"/>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96" name="Rectangle 1100">
              <a:extLst>
                <a:ext uri="{FF2B5EF4-FFF2-40B4-BE49-F238E27FC236}">
                  <a16:creationId xmlns:a16="http://schemas.microsoft.com/office/drawing/2014/main" id="{283486E9-7D41-4289-AB60-A557D43284EB}"/>
                </a:ext>
              </a:extLst>
            </p:cNvPr>
            <p:cNvSpPr>
              <a:spLocks noChangeArrowheads="1"/>
            </p:cNvSpPr>
            <p:nvPr/>
          </p:nvSpPr>
          <p:spPr bwMode="auto">
            <a:xfrm>
              <a:off x="5395" y="3314"/>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97" name="Rectangle 1101">
              <a:extLst>
                <a:ext uri="{FF2B5EF4-FFF2-40B4-BE49-F238E27FC236}">
                  <a16:creationId xmlns:a16="http://schemas.microsoft.com/office/drawing/2014/main" id="{B1942987-B544-4766-8273-05E986007533}"/>
                </a:ext>
              </a:extLst>
            </p:cNvPr>
            <p:cNvSpPr>
              <a:spLocks noChangeArrowheads="1"/>
            </p:cNvSpPr>
            <p:nvPr/>
          </p:nvSpPr>
          <p:spPr bwMode="auto">
            <a:xfrm>
              <a:off x="4954" y="3314"/>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98" name="Rectangle 1102">
              <a:extLst>
                <a:ext uri="{FF2B5EF4-FFF2-40B4-BE49-F238E27FC236}">
                  <a16:creationId xmlns:a16="http://schemas.microsoft.com/office/drawing/2014/main" id="{308AD168-CAC5-4AD5-8ED2-CAB4461A9AF5}"/>
                </a:ext>
              </a:extLst>
            </p:cNvPr>
            <p:cNvSpPr>
              <a:spLocks noChangeArrowheads="1"/>
            </p:cNvSpPr>
            <p:nvPr/>
          </p:nvSpPr>
          <p:spPr bwMode="auto">
            <a:xfrm>
              <a:off x="5175" y="3314"/>
              <a:ext cx="165"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99" name="Rectangle 1105">
              <a:extLst>
                <a:ext uri="{FF2B5EF4-FFF2-40B4-BE49-F238E27FC236}">
                  <a16:creationId xmlns:a16="http://schemas.microsoft.com/office/drawing/2014/main" id="{D99FC916-FD82-45B5-8716-E804ECE5727D}"/>
                </a:ext>
              </a:extLst>
            </p:cNvPr>
            <p:cNvSpPr>
              <a:spLocks noChangeArrowheads="1"/>
            </p:cNvSpPr>
            <p:nvPr/>
          </p:nvSpPr>
          <p:spPr bwMode="auto">
            <a:xfrm>
              <a:off x="3409" y="3314"/>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00" name="Rectangle 1132">
              <a:extLst>
                <a:ext uri="{FF2B5EF4-FFF2-40B4-BE49-F238E27FC236}">
                  <a16:creationId xmlns:a16="http://schemas.microsoft.com/office/drawing/2014/main" id="{9F3CEE02-DB55-4C16-B7E3-AE514C0D65F1}"/>
                </a:ext>
              </a:extLst>
            </p:cNvPr>
            <p:cNvSpPr>
              <a:spLocks noChangeArrowheads="1"/>
            </p:cNvSpPr>
            <p:nvPr/>
          </p:nvSpPr>
          <p:spPr bwMode="auto">
            <a:xfrm>
              <a:off x="4513" y="3314"/>
              <a:ext cx="165"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01" name="Rectangle 1134">
              <a:extLst>
                <a:ext uri="{FF2B5EF4-FFF2-40B4-BE49-F238E27FC236}">
                  <a16:creationId xmlns:a16="http://schemas.microsoft.com/office/drawing/2014/main" id="{DEDB18F9-6BDD-4FDE-8B82-DB7473B6FC88}"/>
                </a:ext>
              </a:extLst>
            </p:cNvPr>
            <p:cNvSpPr>
              <a:spLocks noChangeArrowheads="1"/>
            </p:cNvSpPr>
            <p:nvPr/>
          </p:nvSpPr>
          <p:spPr bwMode="auto">
            <a:xfrm>
              <a:off x="3630" y="3314"/>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02" name="Rectangle 1135">
              <a:extLst>
                <a:ext uri="{FF2B5EF4-FFF2-40B4-BE49-F238E27FC236}">
                  <a16:creationId xmlns:a16="http://schemas.microsoft.com/office/drawing/2014/main" id="{A42ABA42-5258-4501-AF32-4EF837A15B33}"/>
                </a:ext>
              </a:extLst>
            </p:cNvPr>
            <p:cNvSpPr>
              <a:spLocks noChangeArrowheads="1"/>
            </p:cNvSpPr>
            <p:nvPr/>
          </p:nvSpPr>
          <p:spPr bwMode="auto">
            <a:xfrm>
              <a:off x="3851" y="3314"/>
              <a:ext cx="165"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03" name="Rectangle 1139">
              <a:extLst>
                <a:ext uri="{FF2B5EF4-FFF2-40B4-BE49-F238E27FC236}">
                  <a16:creationId xmlns:a16="http://schemas.microsoft.com/office/drawing/2014/main" id="{0D26694D-DA6B-4374-BEDC-2ED98706D9D5}"/>
                </a:ext>
              </a:extLst>
            </p:cNvPr>
            <p:cNvSpPr>
              <a:spLocks noChangeArrowheads="1"/>
            </p:cNvSpPr>
            <p:nvPr/>
          </p:nvSpPr>
          <p:spPr bwMode="auto">
            <a:xfrm>
              <a:off x="4292" y="3314"/>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04" name="Rectangle 1189">
              <a:extLst>
                <a:ext uri="{FF2B5EF4-FFF2-40B4-BE49-F238E27FC236}">
                  <a16:creationId xmlns:a16="http://schemas.microsoft.com/office/drawing/2014/main" id="{DEA5E1E7-FD33-4260-B91C-8849729E6EE6}"/>
                </a:ext>
              </a:extLst>
            </p:cNvPr>
            <p:cNvSpPr>
              <a:spLocks noChangeArrowheads="1"/>
            </p:cNvSpPr>
            <p:nvPr/>
          </p:nvSpPr>
          <p:spPr bwMode="auto">
            <a:xfrm>
              <a:off x="2736" y="2125"/>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05" name="Rectangle 1190">
              <a:extLst>
                <a:ext uri="{FF2B5EF4-FFF2-40B4-BE49-F238E27FC236}">
                  <a16:creationId xmlns:a16="http://schemas.microsoft.com/office/drawing/2014/main" id="{B7150330-497F-405C-8E16-7F83B5E48CC5}"/>
                </a:ext>
              </a:extLst>
            </p:cNvPr>
            <p:cNvSpPr>
              <a:spLocks noChangeArrowheads="1"/>
            </p:cNvSpPr>
            <p:nvPr/>
          </p:nvSpPr>
          <p:spPr bwMode="auto">
            <a:xfrm>
              <a:off x="1920" y="2701"/>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06" name="Rectangle 1191">
              <a:extLst>
                <a:ext uri="{FF2B5EF4-FFF2-40B4-BE49-F238E27FC236}">
                  <a16:creationId xmlns:a16="http://schemas.microsoft.com/office/drawing/2014/main" id="{FFDF3D51-81A9-4213-B82B-56425843256C}"/>
                </a:ext>
              </a:extLst>
            </p:cNvPr>
            <p:cNvSpPr>
              <a:spLocks noChangeArrowheads="1"/>
            </p:cNvSpPr>
            <p:nvPr/>
          </p:nvSpPr>
          <p:spPr bwMode="auto">
            <a:xfrm>
              <a:off x="2138" y="2701"/>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07" name="Rectangle 1192">
              <a:extLst>
                <a:ext uri="{FF2B5EF4-FFF2-40B4-BE49-F238E27FC236}">
                  <a16:creationId xmlns:a16="http://schemas.microsoft.com/office/drawing/2014/main" id="{55443252-F6BC-4A70-BD8B-26C8D791F1AF}"/>
                </a:ext>
              </a:extLst>
            </p:cNvPr>
            <p:cNvSpPr>
              <a:spLocks noChangeArrowheads="1"/>
            </p:cNvSpPr>
            <p:nvPr/>
          </p:nvSpPr>
          <p:spPr bwMode="auto">
            <a:xfrm>
              <a:off x="2352" y="2701"/>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08" name="Rectangle 1193">
              <a:extLst>
                <a:ext uri="{FF2B5EF4-FFF2-40B4-BE49-F238E27FC236}">
                  <a16:creationId xmlns:a16="http://schemas.microsoft.com/office/drawing/2014/main" id="{835F7644-9255-4E2A-99EC-DB68B4F3F8B9}"/>
                </a:ext>
              </a:extLst>
            </p:cNvPr>
            <p:cNvSpPr>
              <a:spLocks noChangeArrowheads="1"/>
            </p:cNvSpPr>
            <p:nvPr/>
          </p:nvSpPr>
          <p:spPr bwMode="auto">
            <a:xfrm>
              <a:off x="2810" y="2692"/>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09" name="Rectangle 1194">
              <a:extLst>
                <a:ext uri="{FF2B5EF4-FFF2-40B4-BE49-F238E27FC236}">
                  <a16:creationId xmlns:a16="http://schemas.microsoft.com/office/drawing/2014/main" id="{D70CE830-B3E0-4F68-A8B7-493DEEAC891C}"/>
                </a:ext>
              </a:extLst>
            </p:cNvPr>
            <p:cNvSpPr>
              <a:spLocks noChangeArrowheads="1"/>
            </p:cNvSpPr>
            <p:nvPr/>
          </p:nvSpPr>
          <p:spPr bwMode="auto">
            <a:xfrm>
              <a:off x="3264" y="2692"/>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10" name="Rectangle 1195">
              <a:extLst>
                <a:ext uri="{FF2B5EF4-FFF2-40B4-BE49-F238E27FC236}">
                  <a16:creationId xmlns:a16="http://schemas.microsoft.com/office/drawing/2014/main" id="{7345B4BA-2E0E-4A3E-AF21-8FAB27A13FD7}"/>
                </a:ext>
              </a:extLst>
            </p:cNvPr>
            <p:cNvSpPr>
              <a:spLocks noChangeArrowheads="1"/>
            </p:cNvSpPr>
            <p:nvPr/>
          </p:nvSpPr>
          <p:spPr bwMode="auto">
            <a:xfrm>
              <a:off x="3936" y="2692"/>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11" name="Rectangle 1196">
              <a:extLst>
                <a:ext uri="{FF2B5EF4-FFF2-40B4-BE49-F238E27FC236}">
                  <a16:creationId xmlns:a16="http://schemas.microsoft.com/office/drawing/2014/main" id="{43853DE7-FF49-4992-85FB-A69C12E64975}"/>
                </a:ext>
              </a:extLst>
            </p:cNvPr>
            <p:cNvSpPr>
              <a:spLocks noChangeArrowheads="1"/>
            </p:cNvSpPr>
            <p:nvPr/>
          </p:nvSpPr>
          <p:spPr bwMode="auto">
            <a:xfrm>
              <a:off x="1968" y="3325"/>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12" name="Rectangle 1197">
              <a:extLst>
                <a:ext uri="{FF2B5EF4-FFF2-40B4-BE49-F238E27FC236}">
                  <a16:creationId xmlns:a16="http://schemas.microsoft.com/office/drawing/2014/main" id="{2E557EAF-621E-4C67-8C05-C0462F080BCF}"/>
                </a:ext>
              </a:extLst>
            </p:cNvPr>
            <p:cNvSpPr>
              <a:spLocks noChangeArrowheads="1"/>
            </p:cNvSpPr>
            <p:nvPr/>
          </p:nvSpPr>
          <p:spPr bwMode="auto">
            <a:xfrm>
              <a:off x="2544" y="3325"/>
              <a:ext cx="166" cy="190"/>
            </a:xfrm>
            <a:prstGeom prst="rect">
              <a:avLst/>
            </a:prstGeom>
            <a:solidFill>
              <a:srgbClr val="00CC00"/>
            </a:solidFill>
            <a:ln>
              <a:noFill/>
            </a:ln>
            <a:effectLst/>
            <a:extLst>
              <a:ext uri="{91240B29-F687-4F45-9708-019B960494DF}">
                <a14:hiddenLine xmlns:a14="http://schemas.microsoft.com/office/drawing/2010/main" w="57150">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13" name="Line 1198">
              <a:extLst>
                <a:ext uri="{FF2B5EF4-FFF2-40B4-BE49-F238E27FC236}">
                  <a16:creationId xmlns:a16="http://schemas.microsoft.com/office/drawing/2014/main" id="{6754A438-511E-4A8B-AB26-65C847700439}"/>
                </a:ext>
              </a:extLst>
            </p:cNvPr>
            <p:cNvSpPr>
              <a:spLocks noChangeShapeType="1"/>
            </p:cNvSpPr>
            <p:nvPr/>
          </p:nvSpPr>
          <p:spPr bwMode="auto">
            <a:xfrm flipH="1">
              <a:off x="3120" y="2893"/>
              <a:ext cx="384" cy="384"/>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55414" name="Line 1200">
              <a:extLst>
                <a:ext uri="{FF2B5EF4-FFF2-40B4-BE49-F238E27FC236}">
                  <a16:creationId xmlns:a16="http://schemas.microsoft.com/office/drawing/2014/main" id="{401351C6-A98B-436E-9D73-1B7D7ED62344}"/>
                </a:ext>
              </a:extLst>
            </p:cNvPr>
            <p:cNvSpPr>
              <a:spLocks noChangeShapeType="1"/>
            </p:cNvSpPr>
            <p:nvPr/>
          </p:nvSpPr>
          <p:spPr bwMode="auto">
            <a:xfrm flipH="1">
              <a:off x="3312" y="2893"/>
              <a:ext cx="240" cy="384"/>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55415" name="Line 1201">
              <a:extLst>
                <a:ext uri="{FF2B5EF4-FFF2-40B4-BE49-F238E27FC236}">
                  <a16:creationId xmlns:a16="http://schemas.microsoft.com/office/drawing/2014/main" id="{C02E9D26-640B-4EC6-9457-C1CBB9D815F4}"/>
                </a:ext>
              </a:extLst>
            </p:cNvPr>
            <p:cNvSpPr>
              <a:spLocks noChangeShapeType="1"/>
            </p:cNvSpPr>
            <p:nvPr/>
          </p:nvSpPr>
          <p:spPr bwMode="auto">
            <a:xfrm flipH="1">
              <a:off x="3504" y="2893"/>
              <a:ext cx="48" cy="384"/>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55416" name="Line 1202">
              <a:extLst>
                <a:ext uri="{FF2B5EF4-FFF2-40B4-BE49-F238E27FC236}">
                  <a16:creationId xmlns:a16="http://schemas.microsoft.com/office/drawing/2014/main" id="{93530A0D-6995-4E23-A0A4-3D847F14C0E9}"/>
                </a:ext>
              </a:extLst>
            </p:cNvPr>
            <p:cNvSpPr>
              <a:spLocks noChangeShapeType="1"/>
            </p:cNvSpPr>
            <p:nvPr/>
          </p:nvSpPr>
          <p:spPr bwMode="auto">
            <a:xfrm>
              <a:off x="3600" y="2893"/>
              <a:ext cx="96" cy="384"/>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55417" name="Text Box 1212">
              <a:extLst>
                <a:ext uri="{FF2B5EF4-FFF2-40B4-BE49-F238E27FC236}">
                  <a16:creationId xmlns:a16="http://schemas.microsoft.com/office/drawing/2014/main" id="{AFDBC7B6-43D0-4AA2-B013-9FA7AD697789}"/>
                </a:ext>
              </a:extLst>
            </p:cNvPr>
            <p:cNvSpPr txBox="1">
              <a:spLocks noChangeArrowheads="1"/>
            </p:cNvSpPr>
            <p:nvPr/>
          </p:nvSpPr>
          <p:spPr bwMode="auto">
            <a:xfrm>
              <a:off x="1891" y="2893"/>
              <a:ext cx="22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1</a:t>
              </a:r>
            </a:p>
          </p:txBody>
        </p:sp>
        <p:sp>
          <p:nvSpPr>
            <p:cNvPr id="55418" name="Text Box 1216">
              <a:extLst>
                <a:ext uri="{FF2B5EF4-FFF2-40B4-BE49-F238E27FC236}">
                  <a16:creationId xmlns:a16="http://schemas.microsoft.com/office/drawing/2014/main" id="{16FA1D6C-F30D-4AEB-BB92-9C80B2A5F1B7}"/>
                </a:ext>
              </a:extLst>
            </p:cNvPr>
            <p:cNvSpPr txBox="1">
              <a:spLocks noChangeArrowheads="1"/>
            </p:cNvSpPr>
            <p:nvPr/>
          </p:nvSpPr>
          <p:spPr bwMode="auto">
            <a:xfrm>
              <a:off x="2688" y="2880"/>
              <a:ext cx="22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Times New Roman" panose="02020603050405020304" pitchFamily="18" charset="0"/>
                </a:rPr>
                <a:t>6</a:t>
              </a:r>
            </a:p>
          </p:txBody>
        </p:sp>
      </p:grpSp>
      <p:sp>
        <p:nvSpPr>
          <p:cNvPr id="163" name="Rectangle 2">
            <a:extLst>
              <a:ext uri="{FF2B5EF4-FFF2-40B4-BE49-F238E27FC236}">
                <a16:creationId xmlns:a16="http://schemas.microsoft.com/office/drawing/2014/main" id="{68DA0468-8601-4CC5-A57A-586B43E79D83}"/>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四、空间分割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1763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Rot="1"/>
          </p:cNvSpPr>
          <p:nvPr>
            <p:ph type="title"/>
          </p:nvPr>
        </p:nvSpPr>
        <p:spPr>
          <a:xfrm>
            <a:off x="755333" y="1664970"/>
            <a:ext cx="7343775" cy="1494155"/>
          </a:xfrm>
        </p:spPr>
        <p:txBody>
          <a:bodyPr vert="horz" wrap="square" lIns="91440" tIns="45720" rIns="91440" bIns="45720" anchor="ctr" anchorCtr="0">
            <a:spAutoFit/>
          </a:bodyPr>
          <a:lstStyle/>
          <a:p>
            <a:pPr eaLnBrk="1" hangingPunct="1"/>
            <a:r>
              <a:rPr lang="zh-CN" altLang="en-US" sz="2800" b="1" dirty="0"/>
              <a:t>三维物体的表示方法</a:t>
            </a:r>
            <a:br>
              <a:rPr lang="zh-CN" altLang="en-US" sz="2800" b="1" dirty="0"/>
            </a:br>
            <a:r>
              <a:rPr lang="zh-CN" altLang="en-US" sz="2400" dirty="0"/>
              <a:t>多边形网格表示的主要思想是使用大量小平面逼近复杂曲面。</a:t>
            </a:r>
          </a:p>
        </p:txBody>
      </p:sp>
      <p:graphicFrame>
        <p:nvGraphicFramePr>
          <p:cNvPr id="2" name="对象 -2147482624"/>
          <p:cNvGraphicFramePr>
            <a:graphicFrameLocks noChangeAspect="1"/>
          </p:cNvGraphicFramePr>
          <p:nvPr/>
        </p:nvGraphicFramePr>
        <p:xfrm>
          <a:off x="827405" y="3357245"/>
          <a:ext cx="7608570" cy="3072130"/>
        </p:xfrm>
        <a:graphic>
          <a:graphicData uri="http://schemas.openxmlformats.org/presentationml/2006/ole">
            <mc:AlternateContent xmlns:mc="http://schemas.openxmlformats.org/markup-compatibility/2006">
              <mc:Choice xmlns:v="urn:schemas-microsoft-com:vml" Requires="v">
                <p:oleObj spid="_x0000_s3109" r:id="rId5" imgW="12553950" imgH="5076825" progId="Visio.Drawing.15">
                  <p:embed/>
                </p:oleObj>
              </mc:Choice>
              <mc:Fallback>
                <p:oleObj r:id="rId5" imgW="12553950" imgH="5076825" progId="Visio.Drawing.15">
                  <p:embed/>
                  <p:pic>
                    <p:nvPicPr>
                      <p:cNvPr id="0" name="图片 3075"/>
                      <p:cNvPicPr/>
                      <p:nvPr/>
                    </p:nvPicPr>
                    <p:blipFill>
                      <a:blip r:embed="rId6"/>
                      <a:stretch>
                        <a:fillRect/>
                      </a:stretch>
                    </p:blipFill>
                    <p:spPr>
                      <a:xfrm>
                        <a:off x="827405" y="3357245"/>
                        <a:ext cx="7608570" cy="3072130"/>
                      </a:xfrm>
                      <a:prstGeom prst="rect">
                        <a:avLst/>
                      </a:prstGeom>
                      <a:noFill/>
                      <a:ln w="38100">
                        <a:noFill/>
                        <a:miter/>
                      </a:ln>
                    </p:spPr>
                  </p:pic>
                </p:oleObj>
              </mc:Fallback>
            </mc:AlternateContent>
          </a:graphicData>
        </a:graphic>
      </p:graphicFrame>
      <p:sp>
        <p:nvSpPr>
          <p:cNvPr id="4" name="Rectangle 2"/>
          <p:cNvSpPr>
            <a:spLocks noGrp="1" noRot="1" noChangeArrowheads="1"/>
          </p:cNvSpPr>
          <p:nvPr/>
        </p:nvSpPr>
        <p:spPr>
          <a:xfrm>
            <a:off x="1662430" y="965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2"/>
    </p:custData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9D59734F-6448-417E-9EDE-0A15D242144F}"/>
              </a:ext>
            </a:extLst>
          </p:cNvPr>
          <p:cNvSpPr>
            <a:spLocks noGrp="1" noRot="1" noChangeArrowheads="1"/>
          </p:cNvSpPr>
          <p:nvPr>
            <p:ph type="body" idx="1"/>
          </p:nvPr>
        </p:nvSpPr>
        <p:spPr>
          <a:xfrm>
            <a:off x="575468" y="2079817"/>
            <a:ext cx="7993063" cy="5153025"/>
          </a:xfrm>
        </p:spPr>
        <p:txBody>
          <a:bodyPr>
            <a:normAutofit/>
          </a:bodyPr>
          <a:lstStyle/>
          <a:p>
            <a:pPr eaLnBrk="1" hangingPunct="1">
              <a:lnSpc>
                <a:spcPct val="100000"/>
              </a:lnSpc>
            </a:pPr>
            <a:r>
              <a:rPr lang="zh-CN" altLang="en-US" sz="2400" dirty="0">
                <a:latin typeface="Times New Roman" panose="02020603050405020304" pitchFamily="18" charset="0"/>
              </a:rPr>
              <a:t>三维形体的分解</a:t>
            </a:r>
          </a:p>
          <a:p>
            <a:pPr eaLnBrk="1" hangingPunct="1">
              <a:lnSpc>
                <a:spcPct val="100000"/>
              </a:lnSpc>
            </a:pPr>
            <a:r>
              <a:rPr lang="zh-CN" altLang="en-US" sz="2400" dirty="0">
                <a:latin typeface="Times New Roman" panose="02020603050405020304" pitchFamily="18" charset="0"/>
              </a:rPr>
              <a:t>对一个外接</a:t>
            </a:r>
            <a:r>
              <a:rPr lang="zh-CN" altLang="en-US" sz="2400" dirty="0">
                <a:solidFill>
                  <a:srgbClr val="FF0000"/>
                </a:solidFill>
                <a:latin typeface="Times New Roman" panose="02020603050405020304" pitchFamily="18" charset="0"/>
              </a:rPr>
              <a:t>立方体</a:t>
            </a:r>
            <a:r>
              <a:rPr lang="zh-CN" altLang="en-US" sz="2400" dirty="0">
                <a:latin typeface="Times New Roman" panose="02020603050405020304" pitchFamily="18" charset="0"/>
              </a:rPr>
              <a:t>的形体进行前后、左右、上下等分为8个小立方体，</a:t>
            </a:r>
          </a:p>
          <a:p>
            <a:pPr eaLnBrk="1" hangingPunct="1">
              <a:lnSpc>
                <a:spcPct val="100000"/>
              </a:lnSpc>
            </a:pPr>
            <a:r>
              <a:rPr lang="zh-CN" altLang="en-US" sz="2400" dirty="0">
                <a:latin typeface="Times New Roman" panose="02020603050405020304" pitchFamily="18" charset="0"/>
              </a:rPr>
              <a:t>小立方体单元均质，则停止分解；</a:t>
            </a:r>
          </a:p>
          <a:p>
            <a:pPr eaLnBrk="1" hangingPunct="1">
              <a:lnSpc>
                <a:spcPct val="100000"/>
              </a:lnSpc>
            </a:pPr>
            <a:r>
              <a:rPr lang="zh-CN" altLang="en-US" sz="2400" dirty="0">
                <a:latin typeface="Times New Roman" panose="02020603050405020304" pitchFamily="18" charset="0"/>
              </a:rPr>
              <a:t>小立方体单元非均质，需进一步分解为8个子立方体</a:t>
            </a:r>
          </a:p>
          <a:p>
            <a:pPr eaLnBrk="1" hangingPunct="1">
              <a:lnSpc>
                <a:spcPct val="100000"/>
              </a:lnSpc>
            </a:pPr>
            <a:r>
              <a:rPr lang="zh-CN" altLang="en-US" sz="2400" dirty="0">
                <a:latin typeface="Times New Roman" panose="02020603050405020304" pitchFamily="18" charset="0"/>
              </a:rPr>
              <a:t>直至所有小立方体单元均质，或已分解到规定的分解精度为止。</a:t>
            </a:r>
          </a:p>
        </p:txBody>
      </p:sp>
      <p:sp>
        <p:nvSpPr>
          <p:cNvPr id="56323" name="Rectangle 4">
            <a:extLst>
              <a:ext uri="{FF2B5EF4-FFF2-40B4-BE49-F238E27FC236}">
                <a16:creationId xmlns:a16="http://schemas.microsoft.com/office/drawing/2014/main" id="{CB36E434-8BCF-4CEB-BD8B-42B104770A9C}"/>
              </a:ext>
            </a:extLst>
          </p:cNvPr>
          <p:cNvSpPr>
            <a:spLocks noGrp="1" noChangeArrowheads="1"/>
          </p:cNvSpPr>
          <p:nvPr>
            <p:ph type="title"/>
          </p:nvPr>
        </p:nvSpPr>
        <p:spPr>
          <a:xfrm>
            <a:off x="467544" y="1196752"/>
            <a:ext cx="2617787" cy="874713"/>
          </a:xfrm>
          <a:noFill/>
        </p:spPr>
        <p:txBody>
          <a:bodyPr anchor="b"/>
          <a:lstStyle/>
          <a:p>
            <a:pPr eaLnBrk="1" hangingPunct="1"/>
            <a:r>
              <a:rPr lang="zh-CN" altLang="zh-CN" dirty="0"/>
              <a:t>八叉树</a:t>
            </a:r>
          </a:p>
        </p:txBody>
      </p:sp>
      <p:sp>
        <p:nvSpPr>
          <p:cNvPr id="4" name="Rectangle 2">
            <a:extLst>
              <a:ext uri="{FF2B5EF4-FFF2-40B4-BE49-F238E27FC236}">
                <a16:creationId xmlns:a16="http://schemas.microsoft.com/office/drawing/2014/main" id="{605C11BA-89D8-4A83-88D9-48BCFDB4E01D}"/>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四、空间分割</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133">
            <a:extLst>
              <a:ext uri="{FF2B5EF4-FFF2-40B4-BE49-F238E27FC236}">
                <a16:creationId xmlns:a16="http://schemas.microsoft.com/office/drawing/2014/main" id="{A6032CC7-C60E-439A-BE60-6F3B18A623E3}"/>
              </a:ext>
            </a:extLst>
          </p:cNvPr>
          <p:cNvSpPr>
            <a:spLocks noChangeArrowheads="1"/>
          </p:cNvSpPr>
          <p:nvPr/>
        </p:nvSpPr>
        <p:spPr bwMode="auto">
          <a:xfrm>
            <a:off x="228600" y="1524000"/>
            <a:ext cx="2743200" cy="2590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47" name="Rectangle 1028">
            <a:extLst>
              <a:ext uri="{FF2B5EF4-FFF2-40B4-BE49-F238E27FC236}">
                <a16:creationId xmlns:a16="http://schemas.microsoft.com/office/drawing/2014/main" id="{4DF8301E-2014-43EA-9172-95585818FC76}"/>
              </a:ext>
            </a:extLst>
          </p:cNvPr>
          <p:cNvSpPr>
            <a:spLocks noGrp="1" noChangeArrowheads="1"/>
          </p:cNvSpPr>
          <p:nvPr>
            <p:ph type="title"/>
          </p:nvPr>
        </p:nvSpPr>
        <p:spPr>
          <a:xfrm>
            <a:off x="3099296" y="1844675"/>
            <a:ext cx="3379787" cy="839788"/>
          </a:xfrm>
          <a:noFill/>
        </p:spPr>
        <p:txBody>
          <a:bodyPr anchor="b"/>
          <a:lstStyle/>
          <a:p>
            <a:pPr eaLnBrk="1" hangingPunct="1"/>
            <a:r>
              <a:rPr lang="zh-CN" altLang="zh-CN" dirty="0"/>
              <a:t>八叉树</a:t>
            </a:r>
          </a:p>
        </p:txBody>
      </p:sp>
      <p:sp>
        <p:nvSpPr>
          <p:cNvPr id="57348" name="AutoShape 1030">
            <a:extLst>
              <a:ext uri="{FF2B5EF4-FFF2-40B4-BE49-F238E27FC236}">
                <a16:creationId xmlns:a16="http://schemas.microsoft.com/office/drawing/2014/main" id="{78203399-1A99-4A0A-A19F-486AEFD587C4}"/>
              </a:ext>
            </a:extLst>
          </p:cNvPr>
          <p:cNvSpPr>
            <a:spLocks noChangeArrowheads="1"/>
          </p:cNvSpPr>
          <p:nvPr/>
        </p:nvSpPr>
        <p:spPr bwMode="auto">
          <a:xfrm>
            <a:off x="762000" y="4800600"/>
            <a:ext cx="1219200" cy="1143000"/>
          </a:xfrm>
          <a:prstGeom prst="cube">
            <a:avLst>
              <a:gd name="adj" fmla="val 275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49" name="Line 1031">
            <a:extLst>
              <a:ext uri="{FF2B5EF4-FFF2-40B4-BE49-F238E27FC236}">
                <a16:creationId xmlns:a16="http://schemas.microsoft.com/office/drawing/2014/main" id="{A17C5B6D-8F85-47F8-9727-1C152113711F}"/>
              </a:ext>
            </a:extLst>
          </p:cNvPr>
          <p:cNvSpPr>
            <a:spLocks noChangeShapeType="1"/>
          </p:cNvSpPr>
          <p:nvPr/>
        </p:nvSpPr>
        <p:spPr bwMode="auto">
          <a:xfrm>
            <a:off x="762000" y="5486400"/>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350" name="Line 1032">
            <a:extLst>
              <a:ext uri="{FF2B5EF4-FFF2-40B4-BE49-F238E27FC236}">
                <a16:creationId xmlns:a16="http://schemas.microsoft.com/office/drawing/2014/main" id="{42DFD223-E87B-4C2F-9CF0-7AB8B8F7BB33}"/>
              </a:ext>
            </a:extLst>
          </p:cNvPr>
          <p:cNvSpPr>
            <a:spLocks noChangeShapeType="1"/>
          </p:cNvSpPr>
          <p:nvPr/>
        </p:nvSpPr>
        <p:spPr bwMode="auto">
          <a:xfrm>
            <a:off x="914400" y="4953000"/>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351" name="Line 1033">
            <a:extLst>
              <a:ext uri="{FF2B5EF4-FFF2-40B4-BE49-F238E27FC236}">
                <a16:creationId xmlns:a16="http://schemas.microsoft.com/office/drawing/2014/main" id="{4D0D69FB-1304-4BD8-8900-884820724FB1}"/>
              </a:ext>
            </a:extLst>
          </p:cNvPr>
          <p:cNvSpPr>
            <a:spLocks noChangeShapeType="1"/>
          </p:cNvSpPr>
          <p:nvPr/>
        </p:nvSpPr>
        <p:spPr bwMode="auto">
          <a:xfrm>
            <a:off x="1219200" y="5105400"/>
            <a:ext cx="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352" name="Line 1034">
            <a:extLst>
              <a:ext uri="{FF2B5EF4-FFF2-40B4-BE49-F238E27FC236}">
                <a16:creationId xmlns:a16="http://schemas.microsoft.com/office/drawing/2014/main" id="{58A85F8C-3B06-45F2-9FF2-AEC212DF41C0}"/>
              </a:ext>
            </a:extLst>
          </p:cNvPr>
          <p:cNvSpPr>
            <a:spLocks noChangeShapeType="1"/>
          </p:cNvSpPr>
          <p:nvPr/>
        </p:nvSpPr>
        <p:spPr bwMode="auto">
          <a:xfrm>
            <a:off x="1828800" y="4953000"/>
            <a:ext cx="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353" name="Line 1035">
            <a:extLst>
              <a:ext uri="{FF2B5EF4-FFF2-40B4-BE49-F238E27FC236}">
                <a16:creationId xmlns:a16="http://schemas.microsoft.com/office/drawing/2014/main" id="{240B71BA-40E4-4723-8C6E-1FA544DA2337}"/>
              </a:ext>
            </a:extLst>
          </p:cNvPr>
          <p:cNvSpPr>
            <a:spLocks noChangeShapeType="1"/>
          </p:cNvSpPr>
          <p:nvPr/>
        </p:nvSpPr>
        <p:spPr bwMode="auto">
          <a:xfrm flipV="1">
            <a:off x="1219200" y="4800600"/>
            <a:ext cx="30480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354" name="Line 1036">
            <a:extLst>
              <a:ext uri="{FF2B5EF4-FFF2-40B4-BE49-F238E27FC236}">
                <a16:creationId xmlns:a16="http://schemas.microsoft.com/office/drawing/2014/main" id="{7829EFFB-7274-4759-BB08-6E2A39C67ED1}"/>
              </a:ext>
            </a:extLst>
          </p:cNvPr>
          <p:cNvSpPr>
            <a:spLocks noChangeShapeType="1"/>
          </p:cNvSpPr>
          <p:nvPr/>
        </p:nvSpPr>
        <p:spPr bwMode="auto">
          <a:xfrm flipV="1">
            <a:off x="1676400" y="5181600"/>
            <a:ext cx="30480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355" name="Text Box 1038">
            <a:extLst>
              <a:ext uri="{FF2B5EF4-FFF2-40B4-BE49-F238E27FC236}">
                <a16:creationId xmlns:a16="http://schemas.microsoft.com/office/drawing/2014/main" id="{B50FB2E9-F276-44A3-BBAB-4D7ED74068E0}"/>
              </a:ext>
            </a:extLst>
          </p:cNvPr>
          <p:cNvSpPr txBox="1">
            <a:spLocks noChangeArrowheads="1"/>
          </p:cNvSpPr>
          <p:nvPr/>
        </p:nvSpPr>
        <p:spPr bwMode="auto">
          <a:xfrm>
            <a:off x="762000" y="48768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2</a:t>
            </a:r>
          </a:p>
        </p:txBody>
      </p:sp>
      <p:sp>
        <p:nvSpPr>
          <p:cNvPr id="57356" name="Text Box 1039">
            <a:extLst>
              <a:ext uri="{FF2B5EF4-FFF2-40B4-BE49-F238E27FC236}">
                <a16:creationId xmlns:a16="http://schemas.microsoft.com/office/drawing/2014/main" id="{DCC28B07-BDE3-488B-8760-FE34F92634B5}"/>
              </a:ext>
            </a:extLst>
          </p:cNvPr>
          <p:cNvSpPr txBox="1">
            <a:spLocks noChangeArrowheads="1"/>
          </p:cNvSpPr>
          <p:nvPr/>
        </p:nvSpPr>
        <p:spPr bwMode="auto">
          <a:xfrm>
            <a:off x="1219200" y="48768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3</a:t>
            </a:r>
          </a:p>
        </p:txBody>
      </p:sp>
      <p:sp>
        <p:nvSpPr>
          <p:cNvPr id="57357" name="Text Box 1040">
            <a:extLst>
              <a:ext uri="{FF2B5EF4-FFF2-40B4-BE49-F238E27FC236}">
                <a16:creationId xmlns:a16="http://schemas.microsoft.com/office/drawing/2014/main" id="{194F39E5-89C8-4477-A00B-8C6C502E58E0}"/>
              </a:ext>
            </a:extLst>
          </p:cNvPr>
          <p:cNvSpPr txBox="1">
            <a:spLocks noChangeArrowheads="1"/>
          </p:cNvSpPr>
          <p:nvPr/>
        </p:nvSpPr>
        <p:spPr bwMode="auto">
          <a:xfrm>
            <a:off x="914400" y="47244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6</a:t>
            </a:r>
          </a:p>
        </p:txBody>
      </p:sp>
      <p:sp>
        <p:nvSpPr>
          <p:cNvPr id="57358" name="Text Box 1041">
            <a:extLst>
              <a:ext uri="{FF2B5EF4-FFF2-40B4-BE49-F238E27FC236}">
                <a16:creationId xmlns:a16="http://schemas.microsoft.com/office/drawing/2014/main" id="{FC44AC3D-5329-4565-B076-8CF35C4180DA}"/>
              </a:ext>
            </a:extLst>
          </p:cNvPr>
          <p:cNvSpPr txBox="1">
            <a:spLocks noChangeArrowheads="1"/>
          </p:cNvSpPr>
          <p:nvPr/>
        </p:nvSpPr>
        <p:spPr bwMode="auto">
          <a:xfrm>
            <a:off x="1371600" y="47244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7</a:t>
            </a:r>
          </a:p>
        </p:txBody>
      </p:sp>
      <p:sp>
        <p:nvSpPr>
          <p:cNvPr id="57359" name="Text Box 1042">
            <a:extLst>
              <a:ext uri="{FF2B5EF4-FFF2-40B4-BE49-F238E27FC236}">
                <a16:creationId xmlns:a16="http://schemas.microsoft.com/office/drawing/2014/main" id="{710A5D72-B04B-4BB3-B10B-91188436D0F3}"/>
              </a:ext>
            </a:extLst>
          </p:cNvPr>
          <p:cNvSpPr txBox="1">
            <a:spLocks noChangeArrowheads="1"/>
          </p:cNvSpPr>
          <p:nvPr/>
        </p:nvSpPr>
        <p:spPr bwMode="auto">
          <a:xfrm>
            <a:off x="685800" y="51816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2</a:t>
            </a:r>
          </a:p>
        </p:txBody>
      </p:sp>
      <p:sp>
        <p:nvSpPr>
          <p:cNvPr id="57360" name="Text Box 1043">
            <a:extLst>
              <a:ext uri="{FF2B5EF4-FFF2-40B4-BE49-F238E27FC236}">
                <a16:creationId xmlns:a16="http://schemas.microsoft.com/office/drawing/2014/main" id="{5AE159CD-50EC-4D69-A77F-A635829C5577}"/>
              </a:ext>
            </a:extLst>
          </p:cNvPr>
          <p:cNvSpPr txBox="1">
            <a:spLocks noChangeArrowheads="1"/>
          </p:cNvSpPr>
          <p:nvPr/>
        </p:nvSpPr>
        <p:spPr bwMode="auto">
          <a:xfrm>
            <a:off x="685800" y="54864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0</a:t>
            </a:r>
          </a:p>
        </p:txBody>
      </p:sp>
      <p:sp>
        <p:nvSpPr>
          <p:cNvPr id="57361" name="Text Box 1044">
            <a:extLst>
              <a:ext uri="{FF2B5EF4-FFF2-40B4-BE49-F238E27FC236}">
                <a16:creationId xmlns:a16="http://schemas.microsoft.com/office/drawing/2014/main" id="{4A2F563D-6436-4336-AE62-D1237D329C27}"/>
              </a:ext>
            </a:extLst>
          </p:cNvPr>
          <p:cNvSpPr txBox="1">
            <a:spLocks noChangeArrowheads="1"/>
          </p:cNvSpPr>
          <p:nvPr/>
        </p:nvSpPr>
        <p:spPr bwMode="auto">
          <a:xfrm>
            <a:off x="1143000" y="54864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1</a:t>
            </a:r>
          </a:p>
        </p:txBody>
      </p:sp>
      <p:sp>
        <p:nvSpPr>
          <p:cNvPr id="57362" name="Text Box 1045">
            <a:extLst>
              <a:ext uri="{FF2B5EF4-FFF2-40B4-BE49-F238E27FC236}">
                <a16:creationId xmlns:a16="http://schemas.microsoft.com/office/drawing/2014/main" id="{7FB1DE77-4A37-440F-88EB-27D310451F48}"/>
              </a:ext>
            </a:extLst>
          </p:cNvPr>
          <p:cNvSpPr txBox="1">
            <a:spLocks noChangeArrowheads="1"/>
          </p:cNvSpPr>
          <p:nvPr/>
        </p:nvSpPr>
        <p:spPr bwMode="auto">
          <a:xfrm>
            <a:off x="1143000" y="51816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3</a:t>
            </a:r>
          </a:p>
        </p:txBody>
      </p:sp>
      <p:sp>
        <p:nvSpPr>
          <p:cNvPr id="57363" name="Text Box 1046">
            <a:extLst>
              <a:ext uri="{FF2B5EF4-FFF2-40B4-BE49-F238E27FC236}">
                <a16:creationId xmlns:a16="http://schemas.microsoft.com/office/drawing/2014/main" id="{9CF6E397-10F3-4844-9402-3406FCF60EAE}"/>
              </a:ext>
            </a:extLst>
          </p:cNvPr>
          <p:cNvSpPr txBox="1">
            <a:spLocks noChangeArrowheads="1"/>
          </p:cNvSpPr>
          <p:nvPr/>
        </p:nvSpPr>
        <p:spPr bwMode="auto">
          <a:xfrm>
            <a:off x="1447800" y="51054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1</a:t>
            </a:r>
          </a:p>
        </p:txBody>
      </p:sp>
      <p:sp>
        <p:nvSpPr>
          <p:cNvPr id="57364" name="Text Box 1047">
            <a:extLst>
              <a:ext uri="{FF2B5EF4-FFF2-40B4-BE49-F238E27FC236}">
                <a16:creationId xmlns:a16="http://schemas.microsoft.com/office/drawing/2014/main" id="{A674CDED-2403-4900-A99F-DAD29FC79273}"/>
              </a:ext>
            </a:extLst>
          </p:cNvPr>
          <p:cNvSpPr txBox="1">
            <a:spLocks noChangeArrowheads="1"/>
          </p:cNvSpPr>
          <p:nvPr/>
        </p:nvSpPr>
        <p:spPr bwMode="auto">
          <a:xfrm>
            <a:off x="1447800" y="54864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3</a:t>
            </a:r>
          </a:p>
        </p:txBody>
      </p:sp>
      <p:sp>
        <p:nvSpPr>
          <p:cNvPr id="57365" name="Text Box 1048">
            <a:extLst>
              <a:ext uri="{FF2B5EF4-FFF2-40B4-BE49-F238E27FC236}">
                <a16:creationId xmlns:a16="http://schemas.microsoft.com/office/drawing/2014/main" id="{77B56AF3-0BB1-4779-98DC-05CE0C9EBE11}"/>
              </a:ext>
            </a:extLst>
          </p:cNvPr>
          <p:cNvSpPr txBox="1">
            <a:spLocks noChangeArrowheads="1"/>
          </p:cNvSpPr>
          <p:nvPr/>
        </p:nvSpPr>
        <p:spPr bwMode="auto">
          <a:xfrm>
            <a:off x="1600200" y="49530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7</a:t>
            </a:r>
          </a:p>
        </p:txBody>
      </p:sp>
      <p:sp>
        <p:nvSpPr>
          <p:cNvPr id="57366" name="Text Box 1049">
            <a:extLst>
              <a:ext uri="{FF2B5EF4-FFF2-40B4-BE49-F238E27FC236}">
                <a16:creationId xmlns:a16="http://schemas.microsoft.com/office/drawing/2014/main" id="{12B59DAB-611D-4A79-B941-E1C5FC961843}"/>
              </a:ext>
            </a:extLst>
          </p:cNvPr>
          <p:cNvSpPr txBox="1">
            <a:spLocks noChangeArrowheads="1"/>
          </p:cNvSpPr>
          <p:nvPr/>
        </p:nvSpPr>
        <p:spPr bwMode="auto">
          <a:xfrm>
            <a:off x="1600200" y="5334000"/>
            <a:ext cx="609600" cy="36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sz="1600" b="1">
                <a:ea typeface="黑体" panose="02010609060101010101" pitchFamily="49" charset="-122"/>
              </a:rPr>
              <a:t>5</a:t>
            </a:r>
          </a:p>
        </p:txBody>
      </p:sp>
      <p:pic>
        <p:nvPicPr>
          <p:cNvPr id="57367" name="Picture 1037" descr="fig4-26a">
            <a:extLst>
              <a:ext uri="{FF2B5EF4-FFF2-40B4-BE49-F238E27FC236}">
                <a16:creationId xmlns:a16="http://schemas.microsoft.com/office/drawing/2014/main" id="{8C4E9127-650D-478E-8018-420B7D402C9E}"/>
              </a:ext>
            </a:extLst>
          </p:cNvPr>
          <p:cNvPicPr>
            <a:picLocks noChangeAspect="1" noChangeArrowheads="1"/>
          </p:cNvPicPr>
          <p:nvPr/>
        </p:nvPicPr>
        <p:blipFill>
          <a:blip r:embed="rId2">
            <a:lum bright="-24000"/>
            <a:extLst>
              <a:ext uri="{28A0092B-C50C-407E-A947-70E740481C1C}">
                <a14:useLocalDpi xmlns:a14="http://schemas.microsoft.com/office/drawing/2010/main" val="0"/>
              </a:ext>
            </a:extLst>
          </a:blip>
          <a:srcRect/>
          <a:stretch>
            <a:fillRect/>
          </a:stretch>
        </p:blipFill>
        <p:spPr bwMode="auto">
          <a:xfrm>
            <a:off x="533400" y="1828800"/>
            <a:ext cx="206851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0620" name="Group 1132">
            <a:extLst>
              <a:ext uri="{FF2B5EF4-FFF2-40B4-BE49-F238E27FC236}">
                <a16:creationId xmlns:a16="http://schemas.microsoft.com/office/drawing/2014/main" id="{F385753D-E919-445C-9C29-570F9CF2FF92}"/>
              </a:ext>
            </a:extLst>
          </p:cNvPr>
          <p:cNvGrpSpPr>
            <a:grpSpLocks/>
          </p:cNvGrpSpPr>
          <p:nvPr/>
        </p:nvGrpSpPr>
        <p:grpSpPr bwMode="auto">
          <a:xfrm>
            <a:off x="3200400" y="1600200"/>
            <a:ext cx="5338763" cy="4419600"/>
            <a:chOff x="2016" y="1008"/>
            <a:chExt cx="3363" cy="2784"/>
          </a:xfrm>
        </p:grpSpPr>
        <p:sp>
          <p:nvSpPr>
            <p:cNvPr id="57369" name="Text Box 1102">
              <a:extLst>
                <a:ext uri="{FF2B5EF4-FFF2-40B4-BE49-F238E27FC236}">
                  <a16:creationId xmlns:a16="http://schemas.microsoft.com/office/drawing/2014/main" id="{9316FA84-7676-487C-BCB3-C685ACA1DB9A}"/>
                </a:ext>
              </a:extLst>
            </p:cNvPr>
            <p:cNvSpPr txBox="1">
              <a:spLocks noChangeArrowheads="1"/>
            </p:cNvSpPr>
            <p:nvPr/>
          </p:nvSpPr>
          <p:spPr bwMode="auto">
            <a:xfrm>
              <a:off x="4080" y="1008"/>
              <a:ext cx="12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方正黑体" pitchFamily="34" charset="-122"/>
                  <a:ea typeface="方正黑体" pitchFamily="34" charset="-122"/>
                </a:rPr>
                <a:t>具有子孙的节点</a:t>
              </a:r>
            </a:p>
          </p:txBody>
        </p:sp>
        <p:grpSp>
          <p:nvGrpSpPr>
            <p:cNvPr id="57370" name="Group 1113">
              <a:extLst>
                <a:ext uri="{FF2B5EF4-FFF2-40B4-BE49-F238E27FC236}">
                  <a16:creationId xmlns:a16="http://schemas.microsoft.com/office/drawing/2014/main" id="{A448FB18-8AA4-4598-BC9E-158D9E4BEBC4}"/>
                </a:ext>
              </a:extLst>
            </p:cNvPr>
            <p:cNvGrpSpPr>
              <a:grpSpLocks/>
            </p:cNvGrpSpPr>
            <p:nvPr/>
          </p:nvGrpSpPr>
          <p:grpSpPr bwMode="auto">
            <a:xfrm>
              <a:off x="2214" y="2009"/>
              <a:ext cx="2503" cy="297"/>
              <a:chOff x="2214" y="2009"/>
              <a:chExt cx="2503" cy="297"/>
            </a:xfrm>
          </p:grpSpPr>
          <p:sp>
            <p:nvSpPr>
              <p:cNvPr id="57422" name="Line 1075">
                <a:extLst>
                  <a:ext uri="{FF2B5EF4-FFF2-40B4-BE49-F238E27FC236}">
                    <a16:creationId xmlns:a16="http://schemas.microsoft.com/office/drawing/2014/main" id="{A03C7169-2076-4ADE-9DE5-8E61BD0D0DBC}"/>
                  </a:ext>
                </a:extLst>
              </p:cNvPr>
              <p:cNvSpPr>
                <a:spLocks noChangeShapeType="1"/>
              </p:cNvSpPr>
              <p:nvPr/>
            </p:nvSpPr>
            <p:spPr bwMode="auto">
              <a:xfrm flipH="1">
                <a:off x="2214" y="2009"/>
                <a:ext cx="1054" cy="29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23" name="Line 1076">
                <a:extLst>
                  <a:ext uri="{FF2B5EF4-FFF2-40B4-BE49-F238E27FC236}">
                    <a16:creationId xmlns:a16="http://schemas.microsoft.com/office/drawing/2014/main" id="{0B38FFFA-C7D9-40BF-B15B-74B198F3CD3E}"/>
                  </a:ext>
                </a:extLst>
              </p:cNvPr>
              <p:cNvSpPr>
                <a:spLocks noChangeShapeType="1"/>
              </p:cNvSpPr>
              <p:nvPr/>
            </p:nvSpPr>
            <p:spPr bwMode="auto">
              <a:xfrm flipH="1">
                <a:off x="2609" y="2069"/>
                <a:ext cx="659" cy="23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24" name="Line 1077">
                <a:extLst>
                  <a:ext uri="{FF2B5EF4-FFF2-40B4-BE49-F238E27FC236}">
                    <a16:creationId xmlns:a16="http://schemas.microsoft.com/office/drawing/2014/main" id="{85031003-AF13-4D8B-8786-6E8BA85514E4}"/>
                  </a:ext>
                </a:extLst>
              </p:cNvPr>
              <p:cNvSpPr>
                <a:spLocks noChangeShapeType="1"/>
              </p:cNvSpPr>
              <p:nvPr/>
            </p:nvSpPr>
            <p:spPr bwMode="auto">
              <a:xfrm flipH="1">
                <a:off x="3004" y="2069"/>
                <a:ext cx="330" cy="23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25" name="Line 1078">
                <a:extLst>
                  <a:ext uri="{FF2B5EF4-FFF2-40B4-BE49-F238E27FC236}">
                    <a16:creationId xmlns:a16="http://schemas.microsoft.com/office/drawing/2014/main" id="{B54653DC-8258-4C83-BAE9-B690E93BF0DC}"/>
                  </a:ext>
                </a:extLst>
              </p:cNvPr>
              <p:cNvSpPr>
                <a:spLocks noChangeShapeType="1"/>
              </p:cNvSpPr>
              <p:nvPr/>
            </p:nvSpPr>
            <p:spPr bwMode="auto">
              <a:xfrm>
                <a:off x="3334" y="2128"/>
                <a:ext cx="0" cy="17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26" name="Line 1079">
                <a:extLst>
                  <a:ext uri="{FF2B5EF4-FFF2-40B4-BE49-F238E27FC236}">
                    <a16:creationId xmlns:a16="http://schemas.microsoft.com/office/drawing/2014/main" id="{222EA068-91E1-41BC-B03F-89790F441B21}"/>
                  </a:ext>
                </a:extLst>
              </p:cNvPr>
              <p:cNvSpPr>
                <a:spLocks noChangeShapeType="1"/>
              </p:cNvSpPr>
              <p:nvPr/>
            </p:nvSpPr>
            <p:spPr bwMode="auto">
              <a:xfrm>
                <a:off x="3400" y="2128"/>
                <a:ext cx="329" cy="17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27" name="Line 1080">
                <a:extLst>
                  <a:ext uri="{FF2B5EF4-FFF2-40B4-BE49-F238E27FC236}">
                    <a16:creationId xmlns:a16="http://schemas.microsoft.com/office/drawing/2014/main" id="{F9543F20-72DC-420F-B91D-A775AD2D2EB5}"/>
                  </a:ext>
                </a:extLst>
              </p:cNvPr>
              <p:cNvSpPr>
                <a:spLocks noChangeShapeType="1"/>
              </p:cNvSpPr>
              <p:nvPr/>
            </p:nvSpPr>
            <p:spPr bwMode="auto">
              <a:xfrm>
                <a:off x="3400" y="2069"/>
                <a:ext cx="658" cy="23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28" name="Line 1081">
                <a:extLst>
                  <a:ext uri="{FF2B5EF4-FFF2-40B4-BE49-F238E27FC236}">
                    <a16:creationId xmlns:a16="http://schemas.microsoft.com/office/drawing/2014/main" id="{37206179-4DEE-476E-BFA8-11EBD93067BD}"/>
                  </a:ext>
                </a:extLst>
              </p:cNvPr>
              <p:cNvSpPr>
                <a:spLocks noChangeShapeType="1"/>
              </p:cNvSpPr>
              <p:nvPr/>
            </p:nvSpPr>
            <p:spPr bwMode="auto">
              <a:xfrm>
                <a:off x="3400" y="2069"/>
                <a:ext cx="988" cy="23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29" name="Line 1082">
                <a:extLst>
                  <a:ext uri="{FF2B5EF4-FFF2-40B4-BE49-F238E27FC236}">
                    <a16:creationId xmlns:a16="http://schemas.microsoft.com/office/drawing/2014/main" id="{86D5EE32-E5C1-4643-BE9E-8EFD82AA52BE}"/>
                  </a:ext>
                </a:extLst>
              </p:cNvPr>
              <p:cNvSpPr>
                <a:spLocks noChangeShapeType="1"/>
              </p:cNvSpPr>
              <p:nvPr/>
            </p:nvSpPr>
            <p:spPr bwMode="auto">
              <a:xfrm>
                <a:off x="3465" y="2009"/>
                <a:ext cx="1252" cy="29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grpSp>
          <p:nvGrpSpPr>
            <p:cNvPr id="57371" name="Group 1114">
              <a:extLst>
                <a:ext uri="{FF2B5EF4-FFF2-40B4-BE49-F238E27FC236}">
                  <a16:creationId xmlns:a16="http://schemas.microsoft.com/office/drawing/2014/main" id="{CF4CB0ED-EE09-4BD7-A82C-47A101DC15DB}"/>
                </a:ext>
              </a:extLst>
            </p:cNvPr>
            <p:cNvGrpSpPr>
              <a:grpSpLocks/>
            </p:cNvGrpSpPr>
            <p:nvPr/>
          </p:nvGrpSpPr>
          <p:grpSpPr bwMode="auto">
            <a:xfrm>
              <a:off x="2345" y="2603"/>
              <a:ext cx="2438" cy="298"/>
              <a:chOff x="2345" y="2603"/>
              <a:chExt cx="2438" cy="298"/>
            </a:xfrm>
          </p:grpSpPr>
          <p:sp>
            <p:nvSpPr>
              <p:cNvPr id="57414" name="Line 1083">
                <a:extLst>
                  <a:ext uri="{FF2B5EF4-FFF2-40B4-BE49-F238E27FC236}">
                    <a16:creationId xmlns:a16="http://schemas.microsoft.com/office/drawing/2014/main" id="{F1382A17-DB0A-43EA-9559-E147FDD2AD26}"/>
                  </a:ext>
                </a:extLst>
              </p:cNvPr>
              <p:cNvSpPr>
                <a:spLocks noChangeShapeType="1"/>
              </p:cNvSpPr>
              <p:nvPr/>
            </p:nvSpPr>
            <p:spPr bwMode="auto">
              <a:xfrm flipH="1">
                <a:off x="2345" y="2603"/>
                <a:ext cx="857" cy="29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15" name="Line 1084">
                <a:extLst>
                  <a:ext uri="{FF2B5EF4-FFF2-40B4-BE49-F238E27FC236}">
                    <a16:creationId xmlns:a16="http://schemas.microsoft.com/office/drawing/2014/main" id="{7F3CF4CE-4228-4621-9D3E-959466BF6051}"/>
                  </a:ext>
                </a:extLst>
              </p:cNvPr>
              <p:cNvSpPr>
                <a:spLocks noChangeShapeType="1"/>
              </p:cNvSpPr>
              <p:nvPr/>
            </p:nvSpPr>
            <p:spPr bwMode="auto">
              <a:xfrm flipH="1">
                <a:off x="2741" y="2603"/>
                <a:ext cx="461" cy="29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16" name="Line 1085">
                <a:extLst>
                  <a:ext uri="{FF2B5EF4-FFF2-40B4-BE49-F238E27FC236}">
                    <a16:creationId xmlns:a16="http://schemas.microsoft.com/office/drawing/2014/main" id="{76A5AEA3-1466-4725-8EE8-A4071D8C4043}"/>
                  </a:ext>
                </a:extLst>
              </p:cNvPr>
              <p:cNvSpPr>
                <a:spLocks noChangeShapeType="1"/>
              </p:cNvSpPr>
              <p:nvPr/>
            </p:nvSpPr>
            <p:spPr bwMode="auto">
              <a:xfrm flipH="1">
                <a:off x="3136" y="2603"/>
                <a:ext cx="132" cy="29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17" name="Line 1086">
                <a:extLst>
                  <a:ext uri="{FF2B5EF4-FFF2-40B4-BE49-F238E27FC236}">
                    <a16:creationId xmlns:a16="http://schemas.microsoft.com/office/drawing/2014/main" id="{2D299B27-7AB3-4897-A009-E1A3E58A8936}"/>
                  </a:ext>
                </a:extLst>
              </p:cNvPr>
              <p:cNvSpPr>
                <a:spLocks noChangeShapeType="1"/>
              </p:cNvSpPr>
              <p:nvPr/>
            </p:nvSpPr>
            <p:spPr bwMode="auto">
              <a:xfrm>
                <a:off x="3334" y="2603"/>
                <a:ext cx="66" cy="29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18" name="Line 1087">
                <a:extLst>
                  <a:ext uri="{FF2B5EF4-FFF2-40B4-BE49-F238E27FC236}">
                    <a16:creationId xmlns:a16="http://schemas.microsoft.com/office/drawing/2014/main" id="{BC30D0A0-971A-4215-91EF-9E46AA8DDE3C}"/>
                  </a:ext>
                </a:extLst>
              </p:cNvPr>
              <p:cNvSpPr>
                <a:spLocks noChangeShapeType="1"/>
              </p:cNvSpPr>
              <p:nvPr/>
            </p:nvSpPr>
            <p:spPr bwMode="auto">
              <a:xfrm>
                <a:off x="3400" y="2603"/>
                <a:ext cx="395" cy="29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19" name="Line 1088">
                <a:extLst>
                  <a:ext uri="{FF2B5EF4-FFF2-40B4-BE49-F238E27FC236}">
                    <a16:creationId xmlns:a16="http://schemas.microsoft.com/office/drawing/2014/main" id="{B5F444BE-D85B-4E44-9C17-96C9FE240BEE}"/>
                  </a:ext>
                </a:extLst>
              </p:cNvPr>
              <p:cNvSpPr>
                <a:spLocks noChangeShapeType="1"/>
              </p:cNvSpPr>
              <p:nvPr/>
            </p:nvSpPr>
            <p:spPr bwMode="auto">
              <a:xfrm>
                <a:off x="3465" y="2603"/>
                <a:ext cx="593" cy="29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20" name="Line 1089">
                <a:extLst>
                  <a:ext uri="{FF2B5EF4-FFF2-40B4-BE49-F238E27FC236}">
                    <a16:creationId xmlns:a16="http://schemas.microsoft.com/office/drawing/2014/main" id="{377A20EB-CF56-49A3-93AA-181BF2C01EBF}"/>
                  </a:ext>
                </a:extLst>
              </p:cNvPr>
              <p:cNvSpPr>
                <a:spLocks noChangeShapeType="1"/>
              </p:cNvSpPr>
              <p:nvPr/>
            </p:nvSpPr>
            <p:spPr bwMode="auto">
              <a:xfrm>
                <a:off x="3531" y="2603"/>
                <a:ext cx="923" cy="29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21" name="Line 1090">
                <a:extLst>
                  <a:ext uri="{FF2B5EF4-FFF2-40B4-BE49-F238E27FC236}">
                    <a16:creationId xmlns:a16="http://schemas.microsoft.com/office/drawing/2014/main" id="{45699A5E-9E93-4E87-85A9-3FE0089A4B98}"/>
                  </a:ext>
                </a:extLst>
              </p:cNvPr>
              <p:cNvSpPr>
                <a:spLocks noChangeShapeType="1"/>
              </p:cNvSpPr>
              <p:nvPr/>
            </p:nvSpPr>
            <p:spPr bwMode="auto">
              <a:xfrm>
                <a:off x="3597" y="2603"/>
                <a:ext cx="1186" cy="29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grpSp>
          <p:nvGrpSpPr>
            <p:cNvPr id="57372" name="Group 1115">
              <a:extLst>
                <a:ext uri="{FF2B5EF4-FFF2-40B4-BE49-F238E27FC236}">
                  <a16:creationId xmlns:a16="http://schemas.microsoft.com/office/drawing/2014/main" id="{71820C11-CBDC-4C16-8C19-D611870EB302}"/>
                </a:ext>
              </a:extLst>
            </p:cNvPr>
            <p:cNvGrpSpPr>
              <a:grpSpLocks/>
            </p:cNvGrpSpPr>
            <p:nvPr/>
          </p:nvGrpSpPr>
          <p:grpSpPr bwMode="auto">
            <a:xfrm>
              <a:off x="2345" y="3198"/>
              <a:ext cx="2306" cy="356"/>
              <a:chOff x="2345" y="3198"/>
              <a:chExt cx="2306" cy="356"/>
            </a:xfrm>
          </p:grpSpPr>
          <p:sp>
            <p:nvSpPr>
              <p:cNvPr id="57406" name="Line 1091">
                <a:extLst>
                  <a:ext uri="{FF2B5EF4-FFF2-40B4-BE49-F238E27FC236}">
                    <a16:creationId xmlns:a16="http://schemas.microsoft.com/office/drawing/2014/main" id="{2904B03B-C4BE-42AD-9EF3-929BE83B153F}"/>
                  </a:ext>
                </a:extLst>
              </p:cNvPr>
              <p:cNvSpPr>
                <a:spLocks noChangeShapeType="1"/>
              </p:cNvSpPr>
              <p:nvPr/>
            </p:nvSpPr>
            <p:spPr bwMode="auto">
              <a:xfrm flipH="1">
                <a:off x="2345" y="3198"/>
                <a:ext cx="593" cy="35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07" name="Line 1092">
                <a:extLst>
                  <a:ext uri="{FF2B5EF4-FFF2-40B4-BE49-F238E27FC236}">
                    <a16:creationId xmlns:a16="http://schemas.microsoft.com/office/drawing/2014/main" id="{242CAF72-9B3A-4440-907F-F233450ADCD9}"/>
                  </a:ext>
                </a:extLst>
              </p:cNvPr>
              <p:cNvSpPr>
                <a:spLocks noChangeShapeType="1"/>
              </p:cNvSpPr>
              <p:nvPr/>
            </p:nvSpPr>
            <p:spPr bwMode="auto">
              <a:xfrm flipH="1">
                <a:off x="2741" y="3198"/>
                <a:ext cx="263" cy="35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08" name="Line 1093">
                <a:extLst>
                  <a:ext uri="{FF2B5EF4-FFF2-40B4-BE49-F238E27FC236}">
                    <a16:creationId xmlns:a16="http://schemas.microsoft.com/office/drawing/2014/main" id="{1D560446-CC1C-4F6B-A06E-E5FB3EC1991A}"/>
                  </a:ext>
                </a:extLst>
              </p:cNvPr>
              <p:cNvSpPr>
                <a:spLocks noChangeShapeType="1"/>
              </p:cNvSpPr>
              <p:nvPr/>
            </p:nvSpPr>
            <p:spPr bwMode="auto">
              <a:xfrm flipH="1">
                <a:off x="3004" y="3198"/>
                <a:ext cx="66" cy="35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09" name="Line 1094">
                <a:extLst>
                  <a:ext uri="{FF2B5EF4-FFF2-40B4-BE49-F238E27FC236}">
                    <a16:creationId xmlns:a16="http://schemas.microsoft.com/office/drawing/2014/main" id="{9D4429D7-F359-44A5-AF52-E592F7839E85}"/>
                  </a:ext>
                </a:extLst>
              </p:cNvPr>
              <p:cNvSpPr>
                <a:spLocks noChangeShapeType="1"/>
              </p:cNvSpPr>
              <p:nvPr/>
            </p:nvSpPr>
            <p:spPr bwMode="auto">
              <a:xfrm>
                <a:off x="3070" y="3198"/>
                <a:ext cx="264" cy="35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10" name="Line 1095">
                <a:extLst>
                  <a:ext uri="{FF2B5EF4-FFF2-40B4-BE49-F238E27FC236}">
                    <a16:creationId xmlns:a16="http://schemas.microsoft.com/office/drawing/2014/main" id="{2FDC7389-B032-4031-8EBB-2C967062EC01}"/>
                  </a:ext>
                </a:extLst>
              </p:cNvPr>
              <p:cNvSpPr>
                <a:spLocks noChangeShapeType="1"/>
              </p:cNvSpPr>
              <p:nvPr/>
            </p:nvSpPr>
            <p:spPr bwMode="auto">
              <a:xfrm>
                <a:off x="3136" y="3198"/>
                <a:ext cx="461" cy="35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11" name="Line 1096">
                <a:extLst>
                  <a:ext uri="{FF2B5EF4-FFF2-40B4-BE49-F238E27FC236}">
                    <a16:creationId xmlns:a16="http://schemas.microsoft.com/office/drawing/2014/main" id="{787C4429-E605-416E-AEA8-86D1D9F52268}"/>
                  </a:ext>
                </a:extLst>
              </p:cNvPr>
              <p:cNvSpPr>
                <a:spLocks noChangeShapeType="1"/>
              </p:cNvSpPr>
              <p:nvPr/>
            </p:nvSpPr>
            <p:spPr bwMode="auto">
              <a:xfrm>
                <a:off x="3202" y="3198"/>
                <a:ext cx="725" cy="35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12" name="Line 1097">
                <a:extLst>
                  <a:ext uri="{FF2B5EF4-FFF2-40B4-BE49-F238E27FC236}">
                    <a16:creationId xmlns:a16="http://schemas.microsoft.com/office/drawing/2014/main" id="{5C7AC700-C5F1-4BE5-A3E3-39C8D75835BB}"/>
                  </a:ext>
                </a:extLst>
              </p:cNvPr>
              <p:cNvSpPr>
                <a:spLocks noChangeShapeType="1"/>
              </p:cNvSpPr>
              <p:nvPr/>
            </p:nvSpPr>
            <p:spPr bwMode="auto">
              <a:xfrm>
                <a:off x="3202" y="3198"/>
                <a:ext cx="1120" cy="35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57413" name="Line 1098">
                <a:extLst>
                  <a:ext uri="{FF2B5EF4-FFF2-40B4-BE49-F238E27FC236}">
                    <a16:creationId xmlns:a16="http://schemas.microsoft.com/office/drawing/2014/main" id="{1708D9EC-72D1-42FA-AB6F-9F89AC7F8142}"/>
                  </a:ext>
                </a:extLst>
              </p:cNvPr>
              <p:cNvSpPr>
                <a:spLocks noChangeShapeType="1"/>
              </p:cNvSpPr>
              <p:nvPr/>
            </p:nvSpPr>
            <p:spPr bwMode="auto">
              <a:xfrm>
                <a:off x="3202" y="3198"/>
                <a:ext cx="1449" cy="35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grpSp>
          <p:nvGrpSpPr>
            <p:cNvPr id="57373" name="Group 1129">
              <a:extLst>
                <a:ext uri="{FF2B5EF4-FFF2-40B4-BE49-F238E27FC236}">
                  <a16:creationId xmlns:a16="http://schemas.microsoft.com/office/drawing/2014/main" id="{53D67438-8287-4AA9-90BD-B3E8E106BBEE}"/>
                </a:ext>
              </a:extLst>
            </p:cNvPr>
            <p:cNvGrpSpPr>
              <a:grpSpLocks/>
            </p:cNvGrpSpPr>
            <p:nvPr/>
          </p:nvGrpSpPr>
          <p:grpSpPr bwMode="auto">
            <a:xfrm>
              <a:off x="3004" y="1056"/>
              <a:ext cx="1054" cy="2082"/>
              <a:chOff x="3004" y="1056"/>
              <a:chExt cx="1054" cy="2082"/>
            </a:xfrm>
          </p:grpSpPr>
          <p:sp>
            <p:nvSpPr>
              <p:cNvPr id="57402" name="Oval 1050">
                <a:extLst>
                  <a:ext uri="{FF2B5EF4-FFF2-40B4-BE49-F238E27FC236}">
                    <a16:creationId xmlns:a16="http://schemas.microsoft.com/office/drawing/2014/main" id="{B4683D41-1615-4162-836A-6775ABAD2F8A}"/>
                  </a:ext>
                </a:extLst>
              </p:cNvPr>
              <p:cNvSpPr>
                <a:spLocks noChangeArrowheads="1"/>
              </p:cNvSpPr>
              <p:nvPr/>
            </p:nvSpPr>
            <p:spPr bwMode="auto">
              <a:xfrm>
                <a:off x="3268" y="1831"/>
                <a:ext cx="197" cy="178"/>
              </a:xfrm>
              <a:prstGeom prst="ellipse">
                <a:avLst/>
              </a:prstGeom>
              <a:solidFill>
                <a:srgbClr val="FF00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403" name="Oval 1054">
                <a:extLst>
                  <a:ext uri="{FF2B5EF4-FFF2-40B4-BE49-F238E27FC236}">
                    <a16:creationId xmlns:a16="http://schemas.microsoft.com/office/drawing/2014/main" id="{122354E1-B9F2-4DC6-8AAD-D14C39CE1A64}"/>
                  </a:ext>
                </a:extLst>
              </p:cNvPr>
              <p:cNvSpPr>
                <a:spLocks noChangeArrowheads="1"/>
              </p:cNvSpPr>
              <p:nvPr/>
            </p:nvSpPr>
            <p:spPr bwMode="auto">
              <a:xfrm>
                <a:off x="3202" y="2366"/>
                <a:ext cx="198" cy="178"/>
              </a:xfrm>
              <a:prstGeom prst="ellipse">
                <a:avLst/>
              </a:prstGeom>
              <a:solidFill>
                <a:srgbClr val="FF00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404" name="Oval 1061">
                <a:extLst>
                  <a:ext uri="{FF2B5EF4-FFF2-40B4-BE49-F238E27FC236}">
                    <a16:creationId xmlns:a16="http://schemas.microsoft.com/office/drawing/2014/main" id="{BE50EE39-50AE-4ED0-8130-0767212C5C2B}"/>
                  </a:ext>
                </a:extLst>
              </p:cNvPr>
              <p:cNvSpPr>
                <a:spLocks noChangeArrowheads="1"/>
              </p:cNvSpPr>
              <p:nvPr/>
            </p:nvSpPr>
            <p:spPr bwMode="auto">
              <a:xfrm>
                <a:off x="3004" y="2960"/>
                <a:ext cx="198" cy="178"/>
              </a:xfrm>
              <a:prstGeom prst="ellipse">
                <a:avLst/>
              </a:prstGeom>
              <a:solidFill>
                <a:srgbClr val="FF00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405" name="Oval 1099">
                <a:extLst>
                  <a:ext uri="{FF2B5EF4-FFF2-40B4-BE49-F238E27FC236}">
                    <a16:creationId xmlns:a16="http://schemas.microsoft.com/office/drawing/2014/main" id="{2EF3F802-DA11-48EC-8676-F1793BA340D2}"/>
                  </a:ext>
                </a:extLst>
              </p:cNvPr>
              <p:cNvSpPr>
                <a:spLocks noChangeArrowheads="1"/>
              </p:cNvSpPr>
              <p:nvPr/>
            </p:nvSpPr>
            <p:spPr bwMode="auto">
              <a:xfrm>
                <a:off x="3861" y="1056"/>
                <a:ext cx="197" cy="178"/>
              </a:xfrm>
              <a:prstGeom prst="ellipse">
                <a:avLst/>
              </a:prstGeom>
              <a:solidFill>
                <a:srgbClr val="FF00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7374" name="Group 1130">
              <a:extLst>
                <a:ext uri="{FF2B5EF4-FFF2-40B4-BE49-F238E27FC236}">
                  <a16:creationId xmlns:a16="http://schemas.microsoft.com/office/drawing/2014/main" id="{07DB899E-CAA7-47AC-92D2-AFE37E5A5C61}"/>
                </a:ext>
              </a:extLst>
            </p:cNvPr>
            <p:cNvGrpSpPr>
              <a:grpSpLocks/>
            </p:cNvGrpSpPr>
            <p:nvPr/>
          </p:nvGrpSpPr>
          <p:grpSpPr bwMode="auto">
            <a:xfrm>
              <a:off x="2016" y="1294"/>
              <a:ext cx="2899" cy="2498"/>
              <a:chOff x="2016" y="1294"/>
              <a:chExt cx="2899" cy="2498"/>
            </a:xfrm>
          </p:grpSpPr>
          <p:sp>
            <p:nvSpPr>
              <p:cNvPr id="57384" name="Rectangle 1051">
                <a:extLst>
                  <a:ext uri="{FF2B5EF4-FFF2-40B4-BE49-F238E27FC236}">
                    <a16:creationId xmlns:a16="http://schemas.microsoft.com/office/drawing/2014/main" id="{E27DB372-C29B-4E2A-A57E-BED89E3D1397}"/>
                  </a:ext>
                </a:extLst>
              </p:cNvPr>
              <p:cNvSpPr>
                <a:spLocks noChangeArrowheads="1"/>
              </p:cNvSpPr>
              <p:nvPr/>
            </p:nvSpPr>
            <p:spPr bwMode="auto">
              <a:xfrm>
                <a:off x="2016" y="2366"/>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5" name="Rectangle 1053">
                <a:extLst>
                  <a:ext uri="{FF2B5EF4-FFF2-40B4-BE49-F238E27FC236}">
                    <a16:creationId xmlns:a16="http://schemas.microsoft.com/office/drawing/2014/main" id="{B6C57FE8-79FC-4041-80FD-764931993DFE}"/>
                  </a:ext>
                </a:extLst>
              </p:cNvPr>
              <p:cNvSpPr>
                <a:spLocks noChangeArrowheads="1"/>
              </p:cNvSpPr>
              <p:nvPr/>
            </p:nvSpPr>
            <p:spPr bwMode="auto">
              <a:xfrm>
                <a:off x="2807" y="2366"/>
                <a:ext cx="197"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6" name="Rectangle 1055">
                <a:extLst>
                  <a:ext uri="{FF2B5EF4-FFF2-40B4-BE49-F238E27FC236}">
                    <a16:creationId xmlns:a16="http://schemas.microsoft.com/office/drawing/2014/main" id="{F28348CE-F66E-4E77-80D9-B9ABB14B3A5A}"/>
                  </a:ext>
                </a:extLst>
              </p:cNvPr>
              <p:cNvSpPr>
                <a:spLocks noChangeArrowheads="1"/>
              </p:cNvSpPr>
              <p:nvPr/>
            </p:nvSpPr>
            <p:spPr bwMode="auto">
              <a:xfrm>
                <a:off x="3597" y="2366"/>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7" name="Rectangle 1056">
                <a:extLst>
                  <a:ext uri="{FF2B5EF4-FFF2-40B4-BE49-F238E27FC236}">
                    <a16:creationId xmlns:a16="http://schemas.microsoft.com/office/drawing/2014/main" id="{668F3CB7-EBA1-4071-84B0-D668479C31EF}"/>
                  </a:ext>
                </a:extLst>
              </p:cNvPr>
              <p:cNvSpPr>
                <a:spLocks noChangeArrowheads="1"/>
              </p:cNvSpPr>
              <p:nvPr/>
            </p:nvSpPr>
            <p:spPr bwMode="auto">
              <a:xfrm>
                <a:off x="3927" y="2366"/>
                <a:ext cx="197"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8" name="Rectangle 1057">
                <a:extLst>
                  <a:ext uri="{FF2B5EF4-FFF2-40B4-BE49-F238E27FC236}">
                    <a16:creationId xmlns:a16="http://schemas.microsoft.com/office/drawing/2014/main" id="{92DB1290-695C-4B6E-A242-F9385C7CA767}"/>
                  </a:ext>
                </a:extLst>
              </p:cNvPr>
              <p:cNvSpPr>
                <a:spLocks noChangeArrowheads="1"/>
              </p:cNvSpPr>
              <p:nvPr/>
            </p:nvSpPr>
            <p:spPr bwMode="auto">
              <a:xfrm>
                <a:off x="4256" y="2366"/>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9" name="Rectangle 1058">
                <a:extLst>
                  <a:ext uri="{FF2B5EF4-FFF2-40B4-BE49-F238E27FC236}">
                    <a16:creationId xmlns:a16="http://schemas.microsoft.com/office/drawing/2014/main" id="{54612040-E5A5-4572-AFBF-752B52B534F6}"/>
                  </a:ext>
                </a:extLst>
              </p:cNvPr>
              <p:cNvSpPr>
                <a:spLocks noChangeArrowheads="1"/>
              </p:cNvSpPr>
              <p:nvPr/>
            </p:nvSpPr>
            <p:spPr bwMode="auto">
              <a:xfrm>
                <a:off x="4585" y="2366"/>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0" name="Rectangle 1062">
                <a:extLst>
                  <a:ext uri="{FF2B5EF4-FFF2-40B4-BE49-F238E27FC236}">
                    <a16:creationId xmlns:a16="http://schemas.microsoft.com/office/drawing/2014/main" id="{669A1411-16B3-4A38-90CF-DA770520A68A}"/>
                  </a:ext>
                </a:extLst>
              </p:cNvPr>
              <p:cNvSpPr>
                <a:spLocks noChangeArrowheads="1"/>
              </p:cNvSpPr>
              <p:nvPr/>
            </p:nvSpPr>
            <p:spPr bwMode="auto">
              <a:xfrm>
                <a:off x="3729" y="2960"/>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1" name="Rectangle 1063">
                <a:extLst>
                  <a:ext uri="{FF2B5EF4-FFF2-40B4-BE49-F238E27FC236}">
                    <a16:creationId xmlns:a16="http://schemas.microsoft.com/office/drawing/2014/main" id="{885285FE-512E-4575-9B98-B606977C2178}"/>
                  </a:ext>
                </a:extLst>
              </p:cNvPr>
              <p:cNvSpPr>
                <a:spLocks noChangeArrowheads="1"/>
              </p:cNvSpPr>
              <p:nvPr/>
            </p:nvSpPr>
            <p:spPr bwMode="auto">
              <a:xfrm>
                <a:off x="4058" y="2960"/>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2" name="Rectangle 1064">
                <a:extLst>
                  <a:ext uri="{FF2B5EF4-FFF2-40B4-BE49-F238E27FC236}">
                    <a16:creationId xmlns:a16="http://schemas.microsoft.com/office/drawing/2014/main" id="{E40531E2-984A-4B28-89C5-99371B44BA0B}"/>
                  </a:ext>
                </a:extLst>
              </p:cNvPr>
              <p:cNvSpPr>
                <a:spLocks noChangeArrowheads="1"/>
              </p:cNvSpPr>
              <p:nvPr/>
            </p:nvSpPr>
            <p:spPr bwMode="auto">
              <a:xfrm>
                <a:off x="4388" y="2960"/>
                <a:ext cx="197"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3" name="Rectangle 1065">
                <a:extLst>
                  <a:ext uri="{FF2B5EF4-FFF2-40B4-BE49-F238E27FC236}">
                    <a16:creationId xmlns:a16="http://schemas.microsoft.com/office/drawing/2014/main" id="{42EAC66A-DC0F-40A7-AEAF-F8D47CE8F1AD}"/>
                  </a:ext>
                </a:extLst>
              </p:cNvPr>
              <p:cNvSpPr>
                <a:spLocks noChangeArrowheads="1"/>
              </p:cNvSpPr>
              <p:nvPr/>
            </p:nvSpPr>
            <p:spPr bwMode="auto">
              <a:xfrm>
                <a:off x="4717" y="2960"/>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4" name="Rectangle 1067">
                <a:extLst>
                  <a:ext uri="{FF2B5EF4-FFF2-40B4-BE49-F238E27FC236}">
                    <a16:creationId xmlns:a16="http://schemas.microsoft.com/office/drawing/2014/main" id="{FFF5D438-CE31-48B7-8E44-01B102AE163C}"/>
                  </a:ext>
                </a:extLst>
              </p:cNvPr>
              <p:cNvSpPr>
                <a:spLocks noChangeArrowheads="1"/>
              </p:cNvSpPr>
              <p:nvPr/>
            </p:nvSpPr>
            <p:spPr bwMode="auto">
              <a:xfrm>
                <a:off x="3597" y="3614"/>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5" name="Rectangle 1068">
                <a:extLst>
                  <a:ext uri="{FF2B5EF4-FFF2-40B4-BE49-F238E27FC236}">
                    <a16:creationId xmlns:a16="http://schemas.microsoft.com/office/drawing/2014/main" id="{8A58D9E3-BE56-4F7A-9B52-6CD0567E6022}"/>
                  </a:ext>
                </a:extLst>
              </p:cNvPr>
              <p:cNvSpPr>
                <a:spLocks noChangeArrowheads="1"/>
              </p:cNvSpPr>
              <p:nvPr/>
            </p:nvSpPr>
            <p:spPr bwMode="auto">
              <a:xfrm>
                <a:off x="3927" y="3614"/>
                <a:ext cx="197"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6" name="Rectangle 1069">
                <a:extLst>
                  <a:ext uri="{FF2B5EF4-FFF2-40B4-BE49-F238E27FC236}">
                    <a16:creationId xmlns:a16="http://schemas.microsoft.com/office/drawing/2014/main" id="{70711256-9A84-4D3E-BD21-6FB518253FB4}"/>
                  </a:ext>
                </a:extLst>
              </p:cNvPr>
              <p:cNvSpPr>
                <a:spLocks noChangeArrowheads="1"/>
              </p:cNvSpPr>
              <p:nvPr/>
            </p:nvSpPr>
            <p:spPr bwMode="auto">
              <a:xfrm>
                <a:off x="4256" y="3614"/>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7" name="Rectangle 1070">
                <a:extLst>
                  <a:ext uri="{FF2B5EF4-FFF2-40B4-BE49-F238E27FC236}">
                    <a16:creationId xmlns:a16="http://schemas.microsoft.com/office/drawing/2014/main" id="{81AAF0E2-FFED-424C-AA41-58ED7541E504}"/>
                  </a:ext>
                </a:extLst>
              </p:cNvPr>
              <p:cNvSpPr>
                <a:spLocks noChangeArrowheads="1"/>
              </p:cNvSpPr>
              <p:nvPr/>
            </p:nvSpPr>
            <p:spPr bwMode="auto">
              <a:xfrm>
                <a:off x="4585" y="3614"/>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8" name="Rectangle 1072">
                <a:extLst>
                  <a:ext uri="{FF2B5EF4-FFF2-40B4-BE49-F238E27FC236}">
                    <a16:creationId xmlns:a16="http://schemas.microsoft.com/office/drawing/2014/main" id="{FB902310-0087-4B4E-8B97-8F85EAD5B825}"/>
                  </a:ext>
                </a:extLst>
              </p:cNvPr>
              <p:cNvSpPr>
                <a:spLocks noChangeArrowheads="1"/>
              </p:cNvSpPr>
              <p:nvPr/>
            </p:nvSpPr>
            <p:spPr bwMode="auto">
              <a:xfrm>
                <a:off x="2214" y="3614"/>
                <a:ext cx="197"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9" name="Rectangle 1073">
                <a:extLst>
                  <a:ext uri="{FF2B5EF4-FFF2-40B4-BE49-F238E27FC236}">
                    <a16:creationId xmlns:a16="http://schemas.microsoft.com/office/drawing/2014/main" id="{8B797CE7-A3C8-4802-AF56-94C559D644A8}"/>
                  </a:ext>
                </a:extLst>
              </p:cNvPr>
              <p:cNvSpPr>
                <a:spLocks noChangeArrowheads="1"/>
              </p:cNvSpPr>
              <p:nvPr/>
            </p:nvSpPr>
            <p:spPr bwMode="auto">
              <a:xfrm>
                <a:off x="2609" y="3614"/>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400" name="Rectangle 1074">
                <a:extLst>
                  <a:ext uri="{FF2B5EF4-FFF2-40B4-BE49-F238E27FC236}">
                    <a16:creationId xmlns:a16="http://schemas.microsoft.com/office/drawing/2014/main" id="{44460BE9-47D2-44E1-AA59-63153FB6DF91}"/>
                  </a:ext>
                </a:extLst>
              </p:cNvPr>
              <p:cNvSpPr>
                <a:spLocks noChangeArrowheads="1"/>
              </p:cNvSpPr>
              <p:nvPr/>
            </p:nvSpPr>
            <p:spPr bwMode="auto">
              <a:xfrm>
                <a:off x="2938" y="3614"/>
                <a:ext cx="198"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401" name="Rectangle 1100">
                <a:extLst>
                  <a:ext uri="{FF2B5EF4-FFF2-40B4-BE49-F238E27FC236}">
                    <a16:creationId xmlns:a16="http://schemas.microsoft.com/office/drawing/2014/main" id="{B04725DA-6C1C-461A-8B6E-9CB19F4B291B}"/>
                  </a:ext>
                </a:extLst>
              </p:cNvPr>
              <p:cNvSpPr>
                <a:spLocks noChangeArrowheads="1"/>
              </p:cNvSpPr>
              <p:nvPr/>
            </p:nvSpPr>
            <p:spPr bwMode="auto">
              <a:xfrm>
                <a:off x="3861" y="1294"/>
                <a:ext cx="197" cy="178"/>
              </a:xfrm>
              <a:prstGeom prst="rect">
                <a:avLst/>
              </a:prstGeom>
              <a:solidFill>
                <a:srgbClr val="00CC00"/>
              </a:solidFill>
              <a:ln w="28575">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7375" name="Group 1131">
              <a:extLst>
                <a:ext uri="{FF2B5EF4-FFF2-40B4-BE49-F238E27FC236}">
                  <a16:creationId xmlns:a16="http://schemas.microsoft.com/office/drawing/2014/main" id="{BF038F11-116E-494F-AF7B-0F43BEDF3ED2}"/>
                </a:ext>
              </a:extLst>
            </p:cNvPr>
            <p:cNvGrpSpPr>
              <a:grpSpLocks/>
            </p:cNvGrpSpPr>
            <p:nvPr/>
          </p:nvGrpSpPr>
          <p:grpSpPr bwMode="auto">
            <a:xfrm>
              <a:off x="2214" y="1531"/>
              <a:ext cx="1844" cy="2261"/>
              <a:chOff x="2214" y="1531"/>
              <a:chExt cx="1844" cy="2261"/>
            </a:xfrm>
          </p:grpSpPr>
          <p:sp>
            <p:nvSpPr>
              <p:cNvPr id="57378" name="Rectangle 1052">
                <a:extLst>
                  <a:ext uri="{FF2B5EF4-FFF2-40B4-BE49-F238E27FC236}">
                    <a16:creationId xmlns:a16="http://schemas.microsoft.com/office/drawing/2014/main" id="{11A9CA51-BC09-42D5-AA40-C8EB0710ED55}"/>
                  </a:ext>
                </a:extLst>
              </p:cNvPr>
              <p:cNvSpPr>
                <a:spLocks noChangeArrowheads="1"/>
              </p:cNvSpPr>
              <p:nvPr/>
            </p:nvSpPr>
            <p:spPr bwMode="auto">
              <a:xfrm>
                <a:off x="2411" y="2366"/>
                <a:ext cx="198" cy="178"/>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79" name="Rectangle 1059">
                <a:extLst>
                  <a:ext uri="{FF2B5EF4-FFF2-40B4-BE49-F238E27FC236}">
                    <a16:creationId xmlns:a16="http://schemas.microsoft.com/office/drawing/2014/main" id="{3DA2C872-0E71-4BF0-A322-09FBBC199830}"/>
                  </a:ext>
                </a:extLst>
              </p:cNvPr>
              <p:cNvSpPr>
                <a:spLocks noChangeArrowheads="1"/>
              </p:cNvSpPr>
              <p:nvPr/>
            </p:nvSpPr>
            <p:spPr bwMode="auto">
              <a:xfrm>
                <a:off x="2214" y="2960"/>
                <a:ext cx="197" cy="178"/>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0" name="Rectangle 1060">
                <a:extLst>
                  <a:ext uri="{FF2B5EF4-FFF2-40B4-BE49-F238E27FC236}">
                    <a16:creationId xmlns:a16="http://schemas.microsoft.com/office/drawing/2014/main" id="{8A437844-7216-4CBC-BC58-68396456E51D}"/>
                  </a:ext>
                </a:extLst>
              </p:cNvPr>
              <p:cNvSpPr>
                <a:spLocks noChangeArrowheads="1"/>
              </p:cNvSpPr>
              <p:nvPr/>
            </p:nvSpPr>
            <p:spPr bwMode="auto">
              <a:xfrm>
                <a:off x="2609" y="2960"/>
                <a:ext cx="198" cy="178"/>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1" name="Rectangle 1066">
                <a:extLst>
                  <a:ext uri="{FF2B5EF4-FFF2-40B4-BE49-F238E27FC236}">
                    <a16:creationId xmlns:a16="http://schemas.microsoft.com/office/drawing/2014/main" id="{B0508743-3E96-428E-B28C-F5C1C7020071}"/>
                  </a:ext>
                </a:extLst>
              </p:cNvPr>
              <p:cNvSpPr>
                <a:spLocks noChangeArrowheads="1"/>
              </p:cNvSpPr>
              <p:nvPr/>
            </p:nvSpPr>
            <p:spPr bwMode="auto">
              <a:xfrm>
                <a:off x="3334" y="2960"/>
                <a:ext cx="197" cy="178"/>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2" name="Rectangle 1071">
                <a:extLst>
                  <a:ext uri="{FF2B5EF4-FFF2-40B4-BE49-F238E27FC236}">
                    <a16:creationId xmlns:a16="http://schemas.microsoft.com/office/drawing/2014/main" id="{FE7B26A5-3389-44F6-BBBC-439F0CB39C33}"/>
                  </a:ext>
                </a:extLst>
              </p:cNvPr>
              <p:cNvSpPr>
                <a:spLocks noChangeArrowheads="1"/>
              </p:cNvSpPr>
              <p:nvPr/>
            </p:nvSpPr>
            <p:spPr bwMode="auto">
              <a:xfrm>
                <a:off x="3268" y="3614"/>
                <a:ext cx="197" cy="178"/>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3" name="Rectangle 1101">
                <a:extLst>
                  <a:ext uri="{FF2B5EF4-FFF2-40B4-BE49-F238E27FC236}">
                    <a16:creationId xmlns:a16="http://schemas.microsoft.com/office/drawing/2014/main" id="{86D4CB03-910D-4EC3-A502-4ED4D30857E5}"/>
                  </a:ext>
                </a:extLst>
              </p:cNvPr>
              <p:cNvSpPr>
                <a:spLocks noChangeArrowheads="1"/>
              </p:cNvSpPr>
              <p:nvPr/>
            </p:nvSpPr>
            <p:spPr bwMode="auto">
              <a:xfrm>
                <a:off x="3861" y="1531"/>
                <a:ext cx="197" cy="179"/>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7376" name="Text Box 1103">
              <a:extLst>
                <a:ext uri="{FF2B5EF4-FFF2-40B4-BE49-F238E27FC236}">
                  <a16:creationId xmlns:a16="http://schemas.microsoft.com/office/drawing/2014/main" id="{83011BC6-5C76-436B-AD9D-28C66ECC8009}"/>
                </a:ext>
              </a:extLst>
            </p:cNvPr>
            <p:cNvSpPr txBox="1">
              <a:spLocks noChangeArrowheads="1"/>
            </p:cNvSpPr>
            <p:nvPr/>
          </p:nvSpPr>
          <p:spPr bwMode="auto">
            <a:xfrm>
              <a:off x="3600" y="1248"/>
              <a:ext cx="177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方正黑体" pitchFamily="34" charset="-122"/>
                  <a:ea typeface="方正黑体" pitchFamily="34" charset="-122"/>
                </a:rPr>
                <a:t>空节点</a:t>
              </a:r>
            </a:p>
          </p:txBody>
        </p:sp>
        <p:sp>
          <p:nvSpPr>
            <p:cNvPr id="57377" name="Text Box 1104">
              <a:extLst>
                <a:ext uri="{FF2B5EF4-FFF2-40B4-BE49-F238E27FC236}">
                  <a16:creationId xmlns:a16="http://schemas.microsoft.com/office/drawing/2014/main" id="{4CFBA9E5-9C25-4B4E-AB82-0241C1266B4E}"/>
                </a:ext>
              </a:extLst>
            </p:cNvPr>
            <p:cNvSpPr txBox="1">
              <a:spLocks noChangeArrowheads="1"/>
            </p:cNvSpPr>
            <p:nvPr/>
          </p:nvSpPr>
          <p:spPr bwMode="auto">
            <a:xfrm>
              <a:off x="3600" y="1498"/>
              <a:ext cx="177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kumimoji="1" lang="zh-CN" altLang="en-US" b="1">
                  <a:latin typeface="方正黑体" pitchFamily="34" charset="-122"/>
                  <a:ea typeface="方正黑体" pitchFamily="34" charset="-122"/>
                </a:rPr>
                <a:t>实节点</a:t>
              </a:r>
            </a:p>
          </p:txBody>
        </p:sp>
      </p:grpSp>
      <p:sp>
        <p:nvSpPr>
          <p:cNvPr id="86" name="Rectangle 2">
            <a:extLst>
              <a:ext uri="{FF2B5EF4-FFF2-40B4-BE49-F238E27FC236}">
                <a16:creationId xmlns:a16="http://schemas.microsoft.com/office/drawing/2014/main" id="{BEC95310-163B-427B-8F1A-F7D4C681D626}"/>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四、空间分割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206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a:extLst>
              <a:ext uri="{FF2B5EF4-FFF2-40B4-BE49-F238E27FC236}">
                <a16:creationId xmlns:a16="http://schemas.microsoft.com/office/drawing/2014/main" id="{8FC84DD5-2549-4B2D-BDE8-8ACF2C783708}"/>
              </a:ext>
            </a:extLst>
          </p:cNvPr>
          <p:cNvSpPr>
            <a:spLocks noGrp="1" noRot="1" noChangeArrowheads="1"/>
          </p:cNvSpPr>
          <p:nvPr>
            <p:ph type="body" idx="1"/>
          </p:nvPr>
        </p:nvSpPr>
        <p:spPr>
          <a:xfrm>
            <a:off x="971600" y="1556792"/>
            <a:ext cx="6334125" cy="4081463"/>
          </a:xfrm>
        </p:spPr>
        <p:txBody>
          <a:bodyPr>
            <a:noAutofit/>
          </a:bodyPr>
          <a:lstStyle/>
          <a:p>
            <a:pPr eaLnBrk="1" hangingPunct="1"/>
            <a:r>
              <a:rPr lang="zh-CN" altLang="en-US" sz="2400" dirty="0"/>
              <a:t>分形的诞生</a:t>
            </a:r>
          </a:p>
          <a:p>
            <a:pPr eaLnBrk="1" hangingPunct="1"/>
            <a:r>
              <a:rPr lang="zh-CN" altLang="en-US" sz="2400" dirty="0"/>
              <a:t>欧氏几何法&amp;分形几何法</a:t>
            </a:r>
          </a:p>
          <a:p>
            <a:pPr eaLnBrk="1" hangingPunct="1"/>
            <a:r>
              <a:rPr lang="zh-CN" altLang="en-US" sz="2400" dirty="0"/>
              <a:t>分形基本特征</a:t>
            </a:r>
          </a:p>
          <a:p>
            <a:pPr eaLnBrk="1" hangingPunct="1"/>
            <a:r>
              <a:rPr lang="zh-CN" altLang="en-US" sz="2400" dirty="0"/>
              <a:t>分形生成过程</a:t>
            </a:r>
          </a:p>
          <a:p>
            <a:pPr eaLnBrk="1" hangingPunct="1"/>
            <a:r>
              <a:rPr lang="zh-CN" altLang="en-US" sz="2400" dirty="0"/>
              <a:t>分形分类</a:t>
            </a:r>
          </a:p>
          <a:p>
            <a:pPr eaLnBrk="1" hangingPunct="1"/>
            <a:r>
              <a:rPr lang="zh-CN" altLang="en-US" sz="2400" dirty="0"/>
              <a:t>分形维数概念</a:t>
            </a:r>
          </a:p>
        </p:txBody>
      </p:sp>
      <p:sp>
        <p:nvSpPr>
          <p:cNvPr id="4" name="Rectangle 2">
            <a:extLst>
              <a:ext uri="{FF2B5EF4-FFF2-40B4-BE49-F238E27FC236}">
                <a16:creationId xmlns:a16="http://schemas.microsoft.com/office/drawing/2014/main" id="{CE7D9D27-CF14-4751-B291-B498AF6F229C}"/>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a:extLst>
              <a:ext uri="{FF2B5EF4-FFF2-40B4-BE49-F238E27FC236}">
                <a16:creationId xmlns:a16="http://schemas.microsoft.com/office/drawing/2014/main" id="{FC0D39DA-2D70-4CAC-8269-EB249EBC3226}"/>
              </a:ext>
            </a:extLst>
          </p:cNvPr>
          <p:cNvSpPr>
            <a:spLocks noGrp="1" noRot="1" noChangeArrowheads="1"/>
          </p:cNvSpPr>
          <p:nvPr>
            <p:ph type="body" idx="1"/>
          </p:nvPr>
        </p:nvSpPr>
        <p:spPr>
          <a:xfrm>
            <a:off x="468313" y="1484313"/>
            <a:ext cx="8135937" cy="1838325"/>
          </a:xfrm>
        </p:spPr>
        <p:txBody>
          <a:bodyPr/>
          <a:lstStyle/>
          <a:p>
            <a:pPr eaLnBrk="1" hangingPunct="1"/>
            <a:r>
              <a:rPr lang="zh-CN" altLang="en-US" sz="3000" dirty="0"/>
              <a:t>传统欧氏几何：</a:t>
            </a:r>
          </a:p>
          <a:p>
            <a:pPr lvl="1" eaLnBrk="1" hangingPunct="1"/>
            <a:r>
              <a:rPr lang="zh-CN" altLang="en-US" sz="2400" dirty="0"/>
              <a:t>物体形状由方程来描述</a:t>
            </a:r>
          </a:p>
          <a:p>
            <a:pPr lvl="1" eaLnBrk="1" hangingPunct="1"/>
            <a:r>
              <a:rPr lang="zh-CN" altLang="en-US" sz="2400" dirty="0"/>
              <a:t>具有平滑的表面和规则的形状</a:t>
            </a:r>
            <a:endParaRPr lang="zh-CN" altLang="zh-CN" sz="2400" dirty="0"/>
          </a:p>
        </p:txBody>
      </p:sp>
      <p:sp>
        <p:nvSpPr>
          <p:cNvPr id="59396" name="Rectangle 4">
            <a:extLst>
              <a:ext uri="{FF2B5EF4-FFF2-40B4-BE49-F238E27FC236}">
                <a16:creationId xmlns:a16="http://schemas.microsoft.com/office/drawing/2014/main" id="{28233C01-01C9-4E87-959F-BED245384B82}"/>
              </a:ext>
            </a:extLst>
          </p:cNvPr>
          <p:cNvSpPr>
            <a:spLocks noRot="1" noChangeArrowheads="1"/>
          </p:cNvSpPr>
          <p:nvPr/>
        </p:nvSpPr>
        <p:spPr bwMode="auto">
          <a:xfrm>
            <a:off x="504031" y="3212976"/>
            <a:ext cx="8135937" cy="267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7675" indent="-447675" eaLnBrk="0" hangingPunct="0">
              <a:defRPr>
                <a:solidFill>
                  <a:schemeClr val="tx1"/>
                </a:solidFill>
                <a:latin typeface="Arial" panose="020B0604020202020204" pitchFamily="34" charset="0"/>
                <a:ea typeface="宋体" panose="02010600030101010101" pitchFamily="2" charset="-122"/>
              </a:defRPr>
            </a:lvl1pPr>
            <a:lvl2pPr marL="1076325" indent="-449263"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rgbClr val="FF0000"/>
              </a:buClr>
              <a:buSzPct val="80000"/>
              <a:buFont typeface="Wingdings" panose="05000000000000000000" pitchFamily="2" charset="2"/>
              <a:buChar char="l"/>
            </a:pPr>
            <a:r>
              <a:rPr lang="zh-CN" altLang="en-US" sz="3000" b="1" dirty="0"/>
              <a:t>分形几何：</a:t>
            </a:r>
          </a:p>
          <a:p>
            <a:pPr lvl="1" eaLnBrk="1" hangingPunct="1">
              <a:lnSpc>
                <a:spcPct val="120000"/>
              </a:lnSpc>
              <a:spcBef>
                <a:spcPct val="20000"/>
              </a:spcBef>
              <a:buClr>
                <a:schemeClr val="tx1"/>
              </a:buClr>
              <a:buSzPct val="80000"/>
              <a:buFont typeface="Wingdings" panose="05000000000000000000" pitchFamily="2" charset="2"/>
              <a:buChar char="Ø"/>
            </a:pPr>
            <a:r>
              <a:rPr lang="zh-CN" altLang="en-US" sz="2400" b="1" dirty="0"/>
              <a:t>从整体上看，分形几何图形是处处不规则的</a:t>
            </a:r>
          </a:p>
          <a:p>
            <a:pPr lvl="1" eaLnBrk="1" hangingPunct="1">
              <a:lnSpc>
                <a:spcPct val="120000"/>
              </a:lnSpc>
              <a:spcBef>
                <a:spcPct val="20000"/>
              </a:spcBef>
              <a:buClr>
                <a:schemeClr val="tx1"/>
              </a:buClr>
              <a:buSzPct val="80000"/>
              <a:buFont typeface="Wingdings" panose="05000000000000000000" pitchFamily="2" charset="2"/>
              <a:buChar char="Ø"/>
            </a:pPr>
            <a:r>
              <a:rPr lang="zh-CN" altLang="en-US" sz="2400" b="1" dirty="0"/>
              <a:t>在不同尺度上，图形的规则性又是相同的</a:t>
            </a:r>
          </a:p>
          <a:p>
            <a:pPr lvl="1" eaLnBrk="1" hangingPunct="1">
              <a:lnSpc>
                <a:spcPct val="120000"/>
              </a:lnSpc>
              <a:spcBef>
                <a:spcPct val="20000"/>
              </a:spcBef>
              <a:buClr>
                <a:schemeClr val="tx1"/>
              </a:buClr>
              <a:buSzPct val="80000"/>
              <a:buFont typeface="Wingdings" panose="05000000000000000000" pitchFamily="2" charset="2"/>
              <a:buChar char="Ø"/>
            </a:pPr>
            <a:r>
              <a:rPr lang="zh-CN" altLang="en-US" sz="2400" b="1" dirty="0">
                <a:solidFill>
                  <a:srgbClr val="FF0000"/>
                </a:solidFill>
              </a:rPr>
              <a:t>使用过程</a:t>
            </a:r>
            <a:r>
              <a:rPr lang="zh-CN" altLang="en-US" sz="2400" b="1" dirty="0"/>
              <a:t>而不是使用方程来对物体进行</a:t>
            </a:r>
            <a:r>
              <a:rPr lang="zh-CN" altLang="en-US" sz="2400" b="1" dirty="0">
                <a:solidFill>
                  <a:srgbClr val="FF0000"/>
                </a:solidFill>
              </a:rPr>
              <a:t>建模</a:t>
            </a:r>
          </a:p>
          <a:p>
            <a:pPr lvl="1" eaLnBrk="1" hangingPunct="1">
              <a:lnSpc>
                <a:spcPct val="120000"/>
              </a:lnSpc>
              <a:spcBef>
                <a:spcPct val="20000"/>
              </a:spcBef>
              <a:buClr>
                <a:schemeClr val="tx1"/>
              </a:buClr>
              <a:buSzPct val="80000"/>
              <a:buFont typeface="Wingdings" panose="05000000000000000000" pitchFamily="2" charset="2"/>
              <a:buChar char="Ø"/>
            </a:pPr>
            <a:r>
              <a:rPr lang="zh-CN" altLang="en-US" sz="2400" b="1" dirty="0"/>
              <a:t>自然景物：山、树、海岸线等</a:t>
            </a:r>
            <a:endParaRPr lang="zh-CN" altLang="zh-CN" sz="2400" b="1" dirty="0"/>
          </a:p>
        </p:txBody>
      </p:sp>
      <p:sp>
        <p:nvSpPr>
          <p:cNvPr id="7" name="Rectangle 2">
            <a:extLst>
              <a:ext uri="{FF2B5EF4-FFF2-40B4-BE49-F238E27FC236}">
                <a16:creationId xmlns:a16="http://schemas.microsoft.com/office/drawing/2014/main" id="{352B7B92-F1E7-40D9-A181-593C96B65BEB}"/>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a:extLst>
              <a:ext uri="{FF2B5EF4-FFF2-40B4-BE49-F238E27FC236}">
                <a16:creationId xmlns:a16="http://schemas.microsoft.com/office/drawing/2014/main" id="{5F68F6EA-A77F-4461-A39A-FC874D4E63D0}"/>
              </a:ext>
            </a:extLst>
          </p:cNvPr>
          <p:cNvSpPr>
            <a:spLocks noGrp="1" noRot="1" noChangeArrowheads="1"/>
          </p:cNvSpPr>
          <p:nvPr>
            <p:ph type="body" idx="1"/>
          </p:nvPr>
        </p:nvSpPr>
        <p:spPr>
          <a:xfrm>
            <a:off x="611188" y="1773238"/>
            <a:ext cx="7848600" cy="3465512"/>
          </a:xfrm>
        </p:spPr>
        <p:txBody>
          <a:bodyPr>
            <a:normAutofit/>
          </a:bodyPr>
          <a:lstStyle/>
          <a:p>
            <a:pPr eaLnBrk="1" hangingPunct="1">
              <a:lnSpc>
                <a:spcPct val="110000"/>
              </a:lnSpc>
            </a:pPr>
            <a:r>
              <a:rPr lang="zh-CN" altLang="en-US" sz="2400" dirty="0"/>
              <a:t>分形基本特征</a:t>
            </a:r>
            <a:endParaRPr lang="zh-CN" altLang="zh-CN" sz="2400" dirty="0"/>
          </a:p>
          <a:p>
            <a:pPr lvl="1" eaLnBrk="1" hangingPunct="1">
              <a:lnSpc>
                <a:spcPct val="110000"/>
              </a:lnSpc>
            </a:pPr>
            <a:r>
              <a:rPr lang="zh-CN" altLang="en-US" sz="2400" dirty="0"/>
              <a:t>每点具有无限细节</a:t>
            </a:r>
            <a:endParaRPr lang="zh-CN" altLang="zh-CN" sz="2400" dirty="0"/>
          </a:p>
          <a:p>
            <a:pPr lvl="1" eaLnBrk="1" hangingPunct="1">
              <a:lnSpc>
                <a:spcPct val="110000"/>
              </a:lnSpc>
            </a:pPr>
            <a:r>
              <a:rPr lang="zh-CN" altLang="en-US" sz="2400" dirty="0"/>
              <a:t>对象整体和局部之间的自相似性</a:t>
            </a:r>
          </a:p>
          <a:p>
            <a:pPr lvl="1" eaLnBrk="1" hangingPunct="1">
              <a:lnSpc>
                <a:spcPct val="110000"/>
              </a:lnSpc>
              <a:buFont typeface="Wingdings" panose="05000000000000000000" pitchFamily="2" charset="2"/>
              <a:buNone/>
            </a:pPr>
            <a:endParaRPr lang="zh-CN" altLang="en-US" sz="2400" dirty="0"/>
          </a:p>
          <a:p>
            <a:pPr eaLnBrk="1" hangingPunct="1">
              <a:lnSpc>
                <a:spcPct val="110000"/>
              </a:lnSpc>
              <a:buFont typeface="Wingdings" panose="05000000000000000000" pitchFamily="2" charset="2"/>
              <a:buNone/>
            </a:pPr>
            <a:r>
              <a:rPr lang="zh-CN" altLang="en-US" sz="2400" dirty="0"/>
              <a:t>    利用一个过程来描述分形物体，该过程为产生物体局部细节指定了重复操作</a:t>
            </a:r>
            <a:endParaRPr lang="zh-CN" altLang="zh-CN" sz="2400" dirty="0"/>
          </a:p>
        </p:txBody>
      </p:sp>
      <p:sp>
        <p:nvSpPr>
          <p:cNvPr id="6" name="Rectangle 2">
            <a:extLst>
              <a:ext uri="{FF2B5EF4-FFF2-40B4-BE49-F238E27FC236}">
                <a16:creationId xmlns:a16="http://schemas.microsoft.com/office/drawing/2014/main" id="{F5F2E1A4-CFD4-4FCF-9B43-84565BE83ED9}"/>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a:extLst>
              <a:ext uri="{FF2B5EF4-FFF2-40B4-BE49-F238E27FC236}">
                <a16:creationId xmlns:a16="http://schemas.microsoft.com/office/drawing/2014/main" id="{E8299593-B296-4976-BB67-58079E2809C1}"/>
              </a:ext>
            </a:extLst>
          </p:cNvPr>
          <p:cNvSpPr>
            <a:spLocks noGrp="1" noRot="1" noChangeArrowheads="1"/>
          </p:cNvSpPr>
          <p:nvPr>
            <p:ph type="body" idx="1"/>
          </p:nvPr>
        </p:nvSpPr>
        <p:spPr>
          <a:xfrm>
            <a:off x="684213" y="1341438"/>
            <a:ext cx="8134350" cy="5178425"/>
          </a:xfrm>
        </p:spPr>
        <p:txBody>
          <a:bodyPr/>
          <a:lstStyle/>
          <a:p>
            <a:pPr eaLnBrk="1" hangingPunct="1">
              <a:lnSpc>
                <a:spcPct val="110000"/>
              </a:lnSpc>
              <a:spcBef>
                <a:spcPct val="40000"/>
              </a:spcBef>
            </a:pPr>
            <a:r>
              <a:rPr lang="zh-CN" altLang="en-US" sz="2800" dirty="0"/>
              <a:t>分形生成过程</a:t>
            </a:r>
          </a:p>
          <a:p>
            <a:pPr eaLnBrk="1" hangingPunct="1">
              <a:lnSpc>
                <a:spcPct val="110000"/>
              </a:lnSpc>
              <a:spcBef>
                <a:spcPct val="40000"/>
              </a:spcBef>
              <a:buFont typeface="Wingdings" panose="05000000000000000000" pitchFamily="2" charset="2"/>
              <a:buNone/>
            </a:pPr>
            <a:r>
              <a:rPr lang="zh-CN" altLang="zh-CN" sz="2400" dirty="0"/>
              <a:t>	</a:t>
            </a:r>
            <a:r>
              <a:rPr lang="zh-CN" altLang="en-US" sz="2400" dirty="0"/>
              <a:t>通过在空间区域内对各点重复使用指定的变换函数，可以生成一个分形图形</a:t>
            </a:r>
          </a:p>
          <a:p>
            <a:pPr eaLnBrk="1" hangingPunct="1">
              <a:lnSpc>
                <a:spcPct val="110000"/>
              </a:lnSpc>
              <a:spcBef>
                <a:spcPct val="40000"/>
              </a:spcBef>
              <a:buFont typeface="Wingdings" panose="05000000000000000000" pitchFamily="2" charset="2"/>
              <a:buNone/>
            </a:pPr>
            <a:r>
              <a:rPr lang="zh-CN" altLang="zh-CN" sz="2400" dirty="0"/>
              <a:t>   </a:t>
            </a:r>
            <a:r>
              <a:rPr lang="zh-CN" altLang="en-US" sz="2400" dirty="0"/>
              <a:t>如果：初始点</a:t>
            </a:r>
            <a:r>
              <a:rPr lang="en-US" altLang="zh-CN" sz="2400" dirty="0"/>
              <a:t>P</a:t>
            </a:r>
            <a:r>
              <a:rPr lang="en-US" altLang="zh-CN" sz="2400" baseline="-25000" dirty="0"/>
              <a:t>0</a:t>
            </a:r>
            <a:r>
              <a:rPr lang="en-US" altLang="zh-CN" sz="2400" dirty="0"/>
              <a:t>, </a:t>
            </a:r>
            <a:r>
              <a:rPr lang="zh-CN" altLang="en-US" sz="2400" dirty="0"/>
              <a:t>变换函数</a:t>
            </a:r>
            <a:r>
              <a:rPr lang="en-US" altLang="zh-CN" sz="2400" dirty="0"/>
              <a:t>F</a:t>
            </a:r>
          </a:p>
          <a:p>
            <a:pPr eaLnBrk="1" hangingPunct="1">
              <a:lnSpc>
                <a:spcPct val="110000"/>
              </a:lnSpc>
              <a:spcBef>
                <a:spcPct val="40000"/>
              </a:spcBef>
              <a:buFont typeface="Wingdings" panose="05000000000000000000" pitchFamily="2" charset="2"/>
              <a:buNone/>
            </a:pPr>
            <a:r>
              <a:rPr lang="en-US" altLang="zh-CN" sz="2400" dirty="0"/>
              <a:t>	P</a:t>
            </a:r>
            <a:r>
              <a:rPr lang="en-US" altLang="zh-CN" sz="2400" baseline="-25000" dirty="0"/>
              <a:t>1</a:t>
            </a:r>
            <a:r>
              <a:rPr lang="en-US" altLang="zh-CN" sz="2400" dirty="0"/>
              <a:t>＝F(P</a:t>
            </a:r>
            <a:r>
              <a:rPr lang="en-US" altLang="zh-CN" sz="2400" baseline="-25000" dirty="0"/>
              <a:t>0</a:t>
            </a:r>
            <a:r>
              <a:rPr lang="en-US" altLang="zh-CN" sz="2400" dirty="0"/>
              <a:t>),  P</a:t>
            </a:r>
            <a:r>
              <a:rPr lang="en-US" altLang="zh-CN" sz="2400" baseline="-25000" dirty="0"/>
              <a:t>2</a:t>
            </a:r>
            <a:r>
              <a:rPr lang="en-US" altLang="zh-CN" sz="2400" dirty="0"/>
              <a:t>＝F(P</a:t>
            </a:r>
            <a:r>
              <a:rPr lang="en-US" altLang="zh-CN" sz="2400" baseline="-25000" dirty="0"/>
              <a:t>1</a:t>
            </a:r>
            <a:r>
              <a:rPr lang="en-US" altLang="zh-CN" sz="2400" dirty="0"/>
              <a:t>),  P</a:t>
            </a:r>
            <a:r>
              <a:rPr lang="en-US" altLang="zh-CN" sz="2400" baseline="-25000" dirty="0"/>
              <a:t>3</a:t>
            </a:r>
            <a:r>
              <a:rPr lang="en-US" altLang="zh-CN" sz="2400" dirty="0"/>
              <a:t>＝F(P</a:t>
            </a:r>
            <a:r>
              <a:rPr lang="en-US" altLang="zh-CN" sz="2400" baseline="-25000" dirty="0"/>
              <a:t>2</a:t>
            </a:r>
            <a:r>
              <a:rPr lang="en-US" altLang="zh-CN" sz="2400" dirty="0"/>
              <a:t>) …… </a:t>
            </a:r>
          </a:p>
          <a:p>
            <a:pPr eaLnBrk="1" hangingPunct="1">
              <a:lnSpc>
                <a:spcPct val="110000"/>
              </a:lnSpc>
              <a:spcBef>
                <a:spcPct val="40000"/>
              </a:spcBef>
            </a:pPr>
            <a:r>
              <a:rPr lang="zh-CN" altLang="en-US" sz="2400" dirty="0"/>
              <a:t>分形物体包含无限的细节，但仅运用有限次变换函数。</a:t>
            </a:r>
          </a:p>
          <a:p>
            <a:pPr eaLnBrk="1" hangingPunct="1">
              <a:lnSpc>
                <a:spcPct val="110000"/>
              </a:lnSpc>
              <a:spcBef>
                <a:spcPct val="40000"/>
              </a:spcBef>
            </a:pPr>
            <a:r>
              <a:rPr lang="zh-CN" altLang="en-US" sz="2400" dirty="0"/>
              <a:t>包括在最终图形显示中的细节数量依赖于重复执行的次数和显示系统的分辨率</a:t>
            </a:r>
            <a:endParaRPr lang="zh-CN" altLang="zh-CN" sz="2400" dirty="0"/>
          </a:p>
        </p:txBody>
      </p:sp>
      <p:sp>
        <p:nvSpPr>
          <p:cNvPr id="6" name="Rectangle 2">
            <a:extLst>
              <a:ext uri="{FF2B5EF4-FFF2-40B4-BE49-F238E27FC236}">
                <a16:creationId xmlns:a16="http://schemas.microsoft.com/office/drawing/2014/main" id="{DBE4ABD0-2735-44B2-9E91-35EA30B8C28F}"/>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0F67C8BD-A604-48B9-A735-B59353CE40F5}"/>
              </a:ext>
            </a:extLst>
          </p:cNvPr>
          <p:cNvSpPr>
            <a:spLocks noGrp="1" noRot="1" noChangeArrowheads="1"/>
          </p:cNvSpPr>
          <p:nvPr>
            <p:ph type="title"/>
          </p:nvPr>
        </p:nvSpPr>
        <p:spPr>
          <a:xfrm>
            <a:off x="2411760" y="1547812"/>
            <a:ext cx="3379788" cy="762000"/>
          </a:xfrm>
        </p:spPr>
        <p:txBody>
          <a:bodyPr/>
          <a:lstStyle/>
          <a:p>
            <a:pPr eaLnBrk="1" hangingPunct="1"/>
            <a:r>
              <a:rPr lang="zh-CN" altLang="en-US" dirty="0"/>
              <a:t>分形的维数</a:t>
            </a:r>
            <a:endParaRPr lang="zh-CN" altLang="zh-CN" dirty="0"/>
          </a:p>
        </p:txBody>
      </p:sp>
      <p:sp>
        <p:nvSpPr>
          <p:cNvPr id="62467" name="Rectangle 3">
            <a:extLst>
              <a:ext uri="{FF2B5EF4-FFF2-40B4-BE49-F238E27FC236}">
                <a16:creationId xmlns:a16="http://schemas.microsoft.com/office/drawing/2014/main" id="{A5D342DD-406A-428A-9C87-652A192BA9F4}"/>
              </a:ext>
            </a:extLst>
          </p:cNvPr>
          <p:cNvSpPr>
            <a:spLocks noGrp="1" noRot="1" noChangeArrowheads="1"/>
          </p:cNvSpPr>
          <p:nvPr>
            <p:ph type="body" idx="1"/>
          </p:nvPr>
        </p:nvSpPr>
        <p:spPr>
          <a:xfrm>
            <a:off x="684213" y="1371600"/>
            <a:ext cx="8078787" cy="3938588"/>
          </a:xfrm>
        </p:spPr>
        <p:txBody>
          <a:bodyPr>
            <a:normAutofit fontScale="92500" lnSpcReduction="20000"/>
          </a:bodyPr>
          <a:lstStyle/>
          <a:p>
            <a:pPr eaLnBrk="1" hangingPunct="1"/>
            <a:r>
              <a:rPr lang="zh-CN" altLang="en-US" sz="3400" dirty="0"/>
              <a:t>定义</a:t>
            </a:r>
            <a:endParaRPr lang="zh-CN" altLang="en-US" sz="2800" dirty="0"/>
          </a:p>
          <a:p>
            <a:pPr eaLnBrk="1" hangingPunct="1">
              <a:buFont typeface="Wingdings" panose="05000000000000000000" pitchFamily="2" charset="2"/>
              <a:buNone/>
            </a:pPr>
            <a:r>
              <a:rPr lang="zh-CN" altLang="en-US" sz="2400" dirty="0"/>
              <a:t>   描述分形对象细节的变化量，是对象粗糙性或细碎性的度量。</a:t>
            </a:r>
            <a:r>
              <a:rPr lang="zh-CN" altLang="zh-CN" sz="2400" dirty="0"/>
              <a:t> </a:t>
            </a:r>
            <a:r>
              <a:rPr lang="zh-CN" altLang="en-US" sz="2400" dirty="0"/>
              <a:t>用</a:t>
            </a:r>
            <a:r>
              <a:rPr lang="en-US" altLang="zh-CN" sz="2400" dirty="0"/>
              <a:t>D</a:t>
            </a:r>
            <a:r>
              <a:rPr lang="zh-CN" altLang="en-US" sz="2400" dirty="0"/>
              <a:t>描述</a:t>
            </a:r>
            <a:endParaRPr lang="zh-CN" altLang="zh-CN" sz="2400" dirty="0"/>
          </a:p>
          <a:p>
            <a:pPr eaLnBrk="1" hangingPunct="1"/>
            <a:r>
              <a:rPr lang="zh-CN" altLang="zh-CN" sz="2400" dirty="0"/>
              <a:t>举例 </a:t>
            </a:r>
            <a:endParaRPr lang="en-US" altLang="zh-CN" sz="2400" dirty="0"/>
          </a:p>
          <a:p>
            <a:pPr eaLnBrk="1" hangingPunct="1">
              <a:buFont typeface="Wingdings" panose="05000000000000000000" pitchFamily="2" charset="2"/>
              <a:buNone/>
            </a:pPr>
            <a:r>
              <a:rPr lang="zh-CN" altLang="en-US" sz="2400" dirty="0"/>
              <a:t>   确定性自相似分形维数计算</a:t>
            </a:r>
            <a:r>
              <a:rPr lang="en-US" altLang="zh-CN" sz="2400" dirty="0"/>
              <a:t>D = ln </a:t>
            </a:r>
            <a:r>
              <a:rPr lang="en-US" altLang="zh-CN" sz="2400" i="1" dirty="0"/>
              <a:t>n </a:t>
            </a:r>
            <a:r>
              <a:rPr lang="en-US" altLang="zh-CN" sz="2400" dirty="0"/>
              <a:t>/ ln</a:t>
            </a:r>
            <a:r>
              <a:rPr lang="en-US" altLang="zh-CN" sz="2400" i="1" dirty="0"/>
              <a:t>(1/s)</a:t>
            </a:r>
          </a:p>
          <a:p>
            <a:pPr eaLnBrk="1" hangingPunct="1">
              <a:buFont typeface="Wingdings" panose="05000000000000000000" pitchFamily="2" charset="2"/>
              <a:buNone/>
            </a:pPr>
            <a:r>
              <a:rPr lang="zh-CN" altLang="en-US" sz="2400" dirty="0"/>
              <a:t>	其中：</a:t>
            </a:r>
            <a:r>
              <a:rPr lang="en-US" altLang="zh-CN" sz="2400" dirty="0"/>
              <a:t>n</a:t>
            </a:r>
            <a:r>
              <a:rPr lang="zh-CN" altLang="en-US" sz="2400" dirty="0"/>
              <a:t>是再分数目、</a:t>
            </a:r>
            <a:r>
              <a:rPr lang="en-US" altLang="zh-CN" sz="2400" dirty="0"/>
              <a:t>s</a:t>
            </a:r>
            <a:r>
              <a:rPr lang="zh-CN" altLang="en-US" sz="2400" dirty="0"/>
              <a:t>是缩放因子</a:t>
            </a:r>
            <a:endParaRPr lang="zh-CN" altLang="zh-CN" sz="2400" dirty="0"/>
          </a:p>
        </p:txBody>
      </p:sp>
      <p:sp>
        <p:nvSpPr>
          <p:cNvPr id="4" name="Rectangle 2">
            <a:extLst>
              <a:ext uri="{FF2B5EF4-FFF2-40B4-BE49-F238E27FC236}">
                <a16:creationId xmlns:a16="http://schemas.microsoft.com/office/drawing/2014/main" id="{C7C41289-2F1D-40D2-BA8D-3D087470E1FD}"/>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a:extLst>
              <a:ext uri="{FF2B5EF4-FFF2-40B4-BE49-F238E27FC236}">
                <a16:creationId xmlns:a16="http://schemas.microsoft.com/office/drawing/2014/main" id="{1CC30AD9-8FFE-42ED-82AE-EF66F9482EEF}"/>
              </a:ext>
            </a:extLst>
          </p:cNvPr>
          <p:cNvSpPr>
            <a:spLocks noGrp="1" noRot="1" noChangeArrowheads="1"/>
          </p:cNvSpPr>
          <p:nvPr>
            <p:ph type="body" idx="1"/>
          </p:nvPr>
        </p:nvSpPr>
        <p:spPr>
          <a:xfrm>
            <a:off x="830263" y="1268413"/>
            <a:ext cx="7704137" cy="2400300"/>
          </a:xfrm>
        </p:spPr>
        <p:txBody>
          <a:bodyPr/>
          <a:lstStyle/>
          <a:p>
            <a:pPr eaLnBrk="1" hangingPunct="1"/>
            <a:r>
              <a:rPr lang="en-US" altLang="zh-CN" sz="2800" dirty="0"/>
              <a:t>Koch</a:t>
            </a:r>
            <a:r>
              <a:rPr lang="zh-CN" altLang="en-US" sz="2800" dirty="0"/>
              <a:t>曲线</a:t>
            </a:r>
          </a:p>
          <a:p>
            <a:pPr lvl="1" eaLnBrk="1" hangingPunct="1"/>
            <a:r>
              <a:rPr lang="en-US" altLang="zh-CN" sz="2400" dirty="0"/>
              <a:t>n=4</a:t>
            </a:r>
            <a:r>
              <a:rPr lang="zh-CN" altLang="en-US" sz="2400" dirty="0"/>
              <a:t>，每一步各小段分形数</a:t>
            </a:r>
          </a:p>
          <a:p>
            <a:pPr lvl="1" eaLnBrk="1" hangingPunct="1"/>
            <a:r>
              <a:rPr lang="en-US" altLang="zh-CN" sz="2400" dirty="0"/>
              <a:t>s=1/3</a:t>
            </a:r>
            <a:r>
              <a:rPr lang="zh-CN" altLang="en-US" sz="2400" dirty="0"/>
              <a:t>，比例因子</a:t>
            </a:r>
          </a:p>
          <a:p>
            <a:pPr lvl="1" eaLnBrk="1" hangingPunct="1"/>
            <a:r>
              <a:rPr lang="en-US" altLang="zh-CN" sz="2400" dirty="0"/>
              <a:t>D=ln n / ln(1/s) = ln 4 / ln3 = 1.2619</a:t>
            </a:r>
            <a:r>
              <a:rPr lang="zh-CN" altLang="zh-CN" dirty="0"/>
              <a:t>	</a:t>
            </a:r>
          </a:p>
        </p:txBody>
      </p:sp>
      <p:grpSp>
        <p:nvGrpSpPr>
          <p:cNvPr id="63492" name="Group 7">
            <a:extLst>
              <a:ext uri="{FF2B5EF4-FFF2-40B4-BE49-F238E27FC236}">
                <a16:creationId xmlns:a16="http://schemas.microsoft.com/office/drawing/2014/main" id="{969E56CD-9827-4EE2-B26C-B03CEFD7A62E}"/>
              </a:ext>
            </a:extLst>
          </p:cNvPr>
          <p:cNvGrpSpPr>
            <a:grpSpLocks/>
          </p:cNvGrpSpPr>
          <p:nvPr/>
        </p:nvGrpSpPr>
        <p:grpSpPr bwMode="auto">
          <a:xfrm>
            <a:off x="900113" y="3933825"/>
            <a:ext cx="7705725" cy="935038"/>
            <a:chOff x="385" y="1752"/>
            <a:chExt cx="4627" cy="589"/>
          </a:xfrm>
        </p:grpSpPr>
        <p:sp>
          <p:nvSpPr>
            <p:cNvPr id="63494" name="Line 4">
              <a:extLst>
                <a:ext uri="{FF2B5EF4-FFF2-40B4-BE49-F238E27FC236}">
                  <a16:creationId xmlns:a16="http://schemas.microsoft.com/office/drawing/2014/main" id="{3D7A9D2D-A531-4C50-B4FF-58B7C78708EE}"/>
                </a:ext>
              </a:extLst>
            </p:cNvPr>
            <p:cNvSpPr>
              <a:spLocks noChangeShapeType="1"/>
            </p:cNvSpPr>
            <p:nvPr/>
          </p:nvSpPr>
          <p:spPr bwMode="auto">
            <a:xfrm>
              <a:off x="385" y="2296"/>
              <a:ext cx="1044" cy="0"/>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495" name="Freeform 5">
              <a:extLst>
                <a:ext uri="{FF2B5EF4-FFF2-40B4-BE49-F238E27FC236}">
                  <a16:creationId xmlns:a16="http://schemas.microsoft.com/office/drawing/2014/main" id="{69BCF8E3-826F-4921-9A26-0BB8EFA9C57A}"/>
                </a:ext>
              </a:extLst>
            </p:cNvPr>
            <p:cNvSpPr>
              <a:spLocks/>
            </p:cNvSpPr>
            <p:nvPr/>
          </p:nvSpPr>
          <p:spPr bwMode="auto">
            <a:xfrm>
              <a:off x="1791" y="1842"/>
              <a:ext cx="1452" cy="454"/>
            </a:xfrm>
            <a:custGeom>
              <a:avLst/>
              <a:gdLst>
                <a:gd name="T0" fmla="*/ 0 w 1452"/>
                <a:gd name="T1" fmla="*/ 454 h 454"/>
                <a:gd name="T2" fmla="*/ 454 w 1452"/>
                <a:gd name="T3" fmla="*/ 454 h 454"/>
                <a:gd name="T4" fmla="*/ 726 w 1452"/>
                <a:gd name="T5" fmla="*/ 0 h 454"/>
                <a:gd name="T6" fmla="*/ 998 w 1452"/>
                <a:gd name="T7" fmla="*/ 454 h 454"/>
                <a:gd name="T8" fmla="*/ 1452 w 1452"/>
                <a:gd name="T9" fmla="*/ 454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2" h="454">
                  <a:moveTo>
                    <a:pt x="0" y="454"/>
                  </a:moveTo>
                  <a:lnTo>
                    <a:pt x="454" y="454"/>
                  </a:lnTo>
                  <a:lnTo>
                    <a:pt x="726" y="0"/>
                  </a:lnTo>
                  <a:lnTo>
                    <a:pt x="998" y="454"/>
                  </a:lnTo>
                  <a:lnTo>
                    <a:pt x="1452" y="454"/>
                  </a:lnTo>
                </a:path>
              </a:pathLst>
            </a:custGeom>
            <a:solidFill>
              <a:schemeClr val="accent1"/>
            </a:solidFill>
            <a:ln w="57150" cap="flat" cmpd="sng">
              <a:solidFill>
                <a:schemeClr val="hlink"/>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496" name="Freeform 6">
              <a:extLst>
                <a:ext uri="{FF2B5EF4-FFF2-40B4-BE49-F238E27FC236}">
                  <a16:creationId xmlns:a16="http://schemas.microsoft.com/office/drawing/2014/main" id="{C0CF0F4B-39CE-47FC-8ECB-5514F5B5E321}"/>
                </a:ext>
              </a:extLst>
            </p:cNvPr>
            <p:cNvSpPr>
              <a:spLocks/>
            </p:cNvSpPr>
            <p:nvPr/>
          </p:nvSpPr>
          <p:spPr bwMode="auto">
            <a:xfrm>
              <a:off x="3560" y="1752"/>
              <a:ext cx="1452" cy="589"/>
            </a:xfrm>
            <a:custGeom>
              <a:avLst/>
              <a:gdLst>
                <a:gd name="T0" fmla="*/ 0 w 953"/>
                <a:gd name="T1" fmla="*/ 956 h 363"/>
                <a:gd name="T2" fmla="*/ 315 w 953"/>
                <a:gd name="T3" fmla="*/ 956 h 363"/>
                <a:gd name="T4" fmla="*/ 422 w 953"/>
                <a:gd name="T5" fmla="*/ 597 h 363"/>
                <a:gd name="T6" fmla="*/ 527 w 953"/>
                <a:gd name="T7" fmla="*/ 956 h 363"/>
                <a:gd name="T8" fmla="*/ 739 w 953"/>
                <a:gd name="T9" fmla="*/ 956 h 363"/>
                <a:gd name="T10" fmla="*/ 843 w 953"/>
                <a:gd name="T11" fmla="*/ 597 h 363"/>
                <a:gd name="T12" fmla="*/ 634 w 953"/>
                <a:gd name="T13" fmla="*/ 359 h 363"/>
                <a:gd name="T14" fmla="*/ 949 w 953"/>
                <a:gd name="T15" fmla="*/ 359 h 363"/>
                <a:gd name="T16" fmla="*/ 1054 w 953"/>
                <a:gd name="T17" fmla="*/ 0 h 363"/>
                <a:gd name="T18" fmla="*/ 1158 w 953"/>
                <a:gd name="T19" fmla="*/ 359 h 363"/>
                <a:gd name="T20" fmla="*/ 1473 w 953"/>
                <a:gd name="T21" fmla="*/ 359 h 363"/>
                <a:gd name="T22" fmla="*/ 1265 w 953"/>
                <a:gd name="T23" fmla="*/ 597 h 363"/>
                <a:gd name="T24" fmla="*/ 1370 w 953"/>
                <a:gd name="T25" fmla="*/ 956 h 363"/>
                <a:gd name="T26" fmla="*/ 1685 w 953"/>
                <a:gd name="T27" fmla="*/ 956 h 363"/>
                <a:gd name="T28" fmla="*/ 1792 w 953"/>
                <a:gd name="T29" fmla="*/ 597 h 363"/>
                <a:gd name="T30" fmla="*/ 1897 w 953"/>
                <a:gd name="T31" fmla="*/ 956 h 363"/>
                <a:gd name="T32" fmla="*/ 2212 w 953"/>
                <a:gd name="T33" fmla="*/ 956 h 3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53" h="363">
                  <a:moveTo>
                    <a:pt x="0" y="363"/>
                  </a:moveTo>
                  <a:lnTo>
                    <a:pt x="136" y="363"/>
                  </a:lnTo>
                  <a:lnTo>
                    <a:pt x="182" y="227"/>
                  </a:lnTo>
                  <a:lnTo>
                    <a:pt x="227" y="363"/>
                  </a:lnTo>
                  <a:lnTo>
                    <a:pt x="318" y="363"/>
                  </a:lnTo>
                  <a:lnTo>
                    <a:pt x="363" y="227"/>
                  </a:lnTo>
                  <a:lnTo>
                    <a:pt x="273" y="136"/>
                  </a:lnTo>
                  <a:lnTo>
                    <a:pt x="409" y="136"/>
                  </a:lnTo>
                  <a:lnTo>
                    <a:pt x="454" y="0"/>
                  </a:lnTo>
                  <a:lnTo>
                    <a:pt x="499" y="136"/>
                  </a:lnTo>
                  <a:lnTo>
                    <a:pt x="635" y="136"/>
                  </a:lnTo>
                  <a:lnTo>
                    <a:pt x="545" y="227"/>
                  </a:lnTo>
                  <a:lnTo>
                    <a:pt x="590" y="363"/>
                  </a:lnTo>
                  <a:lnTo>
                    <a:pt x="726" y="363"/>
                  </a:lnTo>
                  <a:lnTo>
                    <a:pt x="772" y="227"/>
                  </a:lnTo>
                  <a:lnTo>
                    <a:pt x="817" y="363"/>
                  </a:lnTo>
                  <a:lnTo>
                    <a:pt x="953" y="363"/>
                  </a:lnTo>
                </a:path>
              </a:pathLst>
            </a:custGeom>
            <a:solidFill>
              <a:schemeClr val="accent1"/>
            </a:solidFill>
            <a:ln w="57150" cap="flat" cmpd="sng">
              <a:solidFill>
                <a:schemeClr val="hlink"/>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63493" name="Picture 8">
            <a:extLst>
              <a:ext uri="{FF2B5EF4-FFF2-40B4-BE49-F238E27FC236}">
                <a16:creationId xmlns:a16="http://schemas.microsoft.com/office/drawing/2014/main" id="{762A401D-F319-489E-AFB7-7F72FE649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450" t="16924" r="9238" b="20512"/>
          <a:stretch>
            <a:fillRect/>
          </a:stretch>
        </p:blipFill>
        <p:spPr bwMode="auto">
          <a:xfrm>
            <a:off x="2484438" y="5013325"/>
            <a:ext cx="4567237"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5DE5DA06-0997-4715-9335-81F77BBF7E04}"/>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556A376-8FCE-4CB1-B130-E8E84C7309EC}"/>
              </a:ext>
            </a:extLst>
          </p:cNvPr>
          <p:cNvSpPr>
            <a:spLocks noGrp="1" noRot="1" noChangeArrowheads="1"/>
          </p:cNvSpPr>
          <p:nvPr>
            <p:ph type="title"/>
          </p:nvPr>
        </p:nvSpPr>
        <p:spPr>
          <a:xfrm>
            <a:off x="1042988" y="1772816"/>
            <a:ext cx="2693988" cy="762000"/>
          </a:xfrm>
        </p:spPr>
        <p:txBody>
          <a:bodyPr/>
          <a:lstStyle/>
          <a:p>
            <a:pPr eaLnBrk="1" hangingPunct="1"/>
            <a:r>
              <a:rPr lang="zh-CN" altLang="en-US" dirty="0"/>
              <a:t>分形</a:t>
            </a:r>
            <a:endParaRPr lang="zh-CN" altLang="zh-CN" dirty="0"/>
          </a:p>
        </p:txBody>
      </p:sp>
      <p:grpSp>
        <p:nvGrpSpPr>
          <p:cNvPr id="64515" name="Group 7">
            <a:extLst>
              <a:ext uri="{FF2B5EF4-FFF2-40B4-BE49-F238E27FC236}">
                <a16:creationId xmlns:a16="http://schemas.microsoft.com/office/drawing/2014/main" id="{1738752E-D261-44B3-A9EE-B2DD203AFF86}"/>
              </a:ext>
            </a:extLst>
          </p:cNvPr>
          <p:cNvGrpSpPr>
            <a:grpSpLocks/>
          </p:cNvGrpSpPr>
          <p:nvPr/>
        </p:nvGrpSpPr>
        <p:grpSpPr bwMode="auto">
          <a:xfrm>
            <a:off x="1042988" y="1557338"/>
            <a:ext cx="7100887" cy="4751387"/>
            <a:chOff x="2490" y="10591"/>
            <a:chExt cx="7440" cy="3731"/>
          </a:xfrm>
        </p:grpSpPr>
        <p:sp>
          <p:nvSpPr>
            <p:cNvPr id="64516" name="Text Box 8">
              <a:extLst>
                <a:ext uri="{FF2B5EF4-FFF2-40B4-BE49-F238E27FC236}">
                  <a16:creationId xmlns:a16="http://schemas.microsoft.com/office/drawing/2014/main" id="{D2BD227B-836E-4AD6-9AB9-213E0D0310FC}"/>
                </a:ext>
              </a:extLst>
            </p:cNvPr>
            <p:cNvSpPr txBox="1">
              <a:spLocks noChangeArrowheads="1"/>
            </p:cNvSpPr>
            <p:nvPr/>
          </p:nvSpPr>
          <p:spPr bwMode="auto">
            <a:xfrm>
              <a:off x="3150" y="13917"/>
              <a:ext cx="538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latin typeface="Times New Roman" panose="02020603050405020304" pitchFamily="18" charset="0"/>
                </a:rPr>
                <a:t>树形生成元及对应曲线</a:t>
              </a:r>
              <a:endParaRPr lang="zh-CN" altLang="en-US" sz="2800" b="1"/>
            </a:p>
          </p:txBody>
        </p:sp>
        <p:pic>
          <p:nvPicPr>
            <p:cNvPr id="64517" name="Picture 9">
              <a:extLst>
                <a:ext uri="{FF2B5EF4-FFF2-40B4-BE49-F238E27FC236}">
                  <a16:creationId xmlns:a16="http://schemas.microsoft.com/office/drawing/2014/main" id="{69018938-1F4E-42A6-9446-69EE02580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473" t="5792" r="12717" b="9267"/>
            <a:stretch>
              <a:fillRect/>
            </a:stretch>
          </p:blipFill>
          <p:spPr bwMode="auto">
            <a:xfrm>
              <a:off x="6255" y="10591"/>
              <a:ext cx="3675" cy="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0">
              <a:extLst>
                <a:ext uri="{FF2B5EF4-FFF2-40B4-BE49-F238E27FC236}">
                  <a16:creationId xmlns:a16="http://schemas.microsoft.com/office/drawing/2014/main" id="{327B44C6-1DF0-4AE1-8A25-CF65872D0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007" t="7019" r="13565" b="10619"/>
            <a:stretch>
              <a:fillRect/>
            </a:stretch>
          </p:blipFill>
          <p:spPr bwMode="auto">
            <a:xfrm>
              <a:off x="2490" y="10836"/>
              <a:ext cx="3106" cy="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2">
            <a:extLst>
              <a:ext uri="{FF2B5EF4-FFF2-40B4-BE49-F238E27FC236}">
                <a16:creationId xmlns:a16="http://schemas.microsoft.com/office/drawing/2014/main" id="{C9521514-B0FB-4C85-A855-1209AEA552E1}"/>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B3687EB3-A98A-48D2-9F96-B2D70E0DB5DF}"/>
              </a:ext>
            </a:extLst>
          </p:cNvPr>
          <p:cNvSpPr>
            <a:spLocks noGrp="1" noRot="1" noChangeArrowheads="1"/>
          </p:cNvSpPr>
          <p:nvPr>
            <p:ph type="title"/>
          </p:nvPr>
        </p:nvSpPr>
        <p:spPr>
          <a:xfrm>
            <a:off x="3923928" y="2924944"/>
            <a:ext cx="2693988" cy="762000"/>
          </a:xfrm>
        </p:spPr>
        <p:txBody>
          <a:bodyPr/>
          <a:lstStyle/>
          <a:p>
            <a:pPr eaLnBrk="1" hangingPunct="1"/>
            <a:r>
              <a:rPr lang="zh-CN" altLang="en-US"/>
              <a:t>分形</a:t>
            </a:r>
            <a:endParaRPr lang="zh-CN" altLang="zh-CN"/>
          </a:p>
        </p:txBody>
      </p:sp>
      <p:grpSp>
        <p:nvGrpSpPr>
          <p:cNvPr id="65539" name="Group 10">
            <a:extLst>
              <a:ext uri="{FF2B5EF4-FFF2-40B4-BE49-F238E27FC236}">
                <a16:creationId xmlns:a16="http://schemas.microsoft.com/office/drawing/2014/main" id="{6A479FAA-3A00-4D3D-811A-080F73C18E2B}"/>
              </a:ext>
            </a:extLst>
          </p:cNvPr>
          <p:cNvGrpSpPr>
            <a:grpSpLocks/>
          </p:cNvGrpSpPr>
          <p:nvPr/>
        </p:nvGrpSpPr>
        <p:grpSpPr bwMode="auto">
          <a:xfrm>
            <a:off x="1763713" y="981075"/>
            <a:ext cx="6667500" cy="5400675"/>
            <a:chOff x="3165" y="1156"/>
            <a:chExt cx="5850" cy="5336"/>
          </a:xfrm>
        </p:grpSpPr>
        <p:pic>
          <p:nvPicPr>
            <p:cNvPr id="65540" name="Picture 11">
              <a:extLst>
                <a:ext uri="{FF2B5EF4-FFF2-40B4-BE49-F238E27FC236}">
                  <a16:creationId xmlns:a16="http://schemas.microsoft.com/office/drawing/2014/main" id="{9A2BFFAB-77B1-4816-9938-BE67A08C1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375" t="3906" r="31250" b="9895"/>
            <a:stretch>
              <a:fillRect/>
            </a:stretch>
          </p:blipFill>
          <p:spPr bwMode="auto">
            <a:xfrm>
              <a:off x="6360" y="1156"/>
              <a:ext cx="2640" cy="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12">
              <a:extLst>
                <a:ext uri="{FF2B5EF4-FFF2-40B4-BE49-F238E27FC236}">
                  <a16:creationId xmlns:a16="http://schemas.microsoft.com/office/drawing/2014/main" id="{27B88C56-D1D1-4232-A495-BC6B9FAB5809}"/>
                </a:ext>
              </a:extLst>
            </p:cNvPr>
            <p:cNvSpPr txBox="1">
              <a:spLocks noChangeArrowheads="1"/>
            </p:cNvSpPr>
            <p:nvPr/>
          </p:nvSpPr>
          <p:spPr bwMode="auto">
            <a:xfrm>
              <a:off x="3225" y="6087"/>
              <a:ext cx="579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latin typeface="Times New Roman" panose="02020603050405020304" pitchFamily="18" charset="0"/>
                </a:rPr>
                <a:t>树形生成元及对应曲线</a:t>
              </a:r>
              <a:endParaRPr lang="zh-CN" altLang="en-US" sz="2800" b="1"/>
            </a:p>
          </p:txBody>
        </p:sp>
        <p:pic>
          <p:nvPicPr>
            <p:cNvPr id="65542" name="Picture 13">
              <a:extLst>
                <a:ext uri="{FF2B5EF4-FFF2-40B4-BE49-F238E27FC236}">
                  <a16:creationId xmlns:a16="http://schemas.microsoft.com/office/drawing/2014/main" id="{E2270ECB-B372-40AE-ACBB-E840F86CE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212" t="7019" r="36176" b="10619"/>
            <a:stretch>
              <a:fillRect/>
            </a:stretch>
          </p:blipFill>
          <p:spPr bwMode="auto">
            <a:xfrm>
              <a:off x="3165" y="1680"/>
              <a:ext cx="1581" cy="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2">
            <a:extLst>
              <a:ext uri="{FF2B5EF4-FFF2-40B4-BE49-F238E27FC236}">
                <a16:creationId xmlns:a16="http://schemas.microsoft.com/office/drawing/2014/main" id="{A3F89A85-A437-4DE1-8345-D0ED583A06B2}"/>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7971" name="Group 3"/>
          <p:cNvGraphicFramePr>
            <a:graphicFrameLocks noGrp="1"/>
          </p:cNvGraphicFramePr>
          <p:nvPr/>
        </p:nvGraphicFramePr>
        <p:xfrm>
          <a:off x="468313" y="1125538"/>
          <a:ext cx="2327275" cy="3200400"/>
        </p:xfrm>
        <a:graphic>
          <a:graphicData uri="http://schemas.openxmlformats.org/drawingml/2006/table">
            <a:tbl>
              <a:tblPr/>
              <a:tblGrid>
                <a:gridCol w="790575">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431800">
                <a:tc gridSpan="2">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顶点表</a:t>
                      </a:r>
                      <a:endPar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0"/>
                  </a:ext>
                </a:extLst>
              </a:tr>
              <a:tr h="411163">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序号</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点坐标</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x1, y1, z1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163">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x2, y2, z2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1163">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x3, y3, z3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9575">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x4, y4, z4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1163">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x5, y5, z5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467996" name="Group 28"/>
          <p:cNvGraphicFramePr>
            <a:graphicFrameLocks noGrp="1"/>
          </p:cNvGraphicFramePr>
          <p:nvPr/>
        </p:nvGraphicFramePr>
        <p:xfrm>
          <a:off x="3419475" y="1628775"/>
          <a:ext cx="2182813" cy="3657600"/>
        </p:xfrm>
        <a:graphic>
          <a:graphicData uri="http://schemas.openxmlformats.org/drawingml/2006/table">
            <a:tbl>
              <a:tblPr/>
              <a:tblGrid>
                <a:gridCol w="863600">
                  <a:extLst>
                    <a:ext uri="{9D8B030D-6E8A-4147-A177-3AD203B41FA5}">
                      <a16:colId xmlns:a16="http://schemas.microsoft.com/office/drawing/2014/main" val="20000"/>
                    </a:ext>
                  </a:extLst>
                </a:gridCol>
                <a:gridCol w="1319213">
                  <a:extLst>
                    <a:ext uri="{9D8B030D-6E8A-4147-A177-3AD203B41FA5}">
                      <a16:colId xmlns:a16="http://schemas.microsoft.com/office/drawing/2014/main" val="20001"/>
                    </a:ext>
                  </a:extLst>
                </a:gridCol>
              </a:tblGrid>
              <a:tr h="411163">
                <a:tc gridSpan="2">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边表</a:t>
                      </a:r>
                      <a:endPar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0"/>
                  </a:ext>
                </a:extLst>
              </a:tr>
              <a:tr h="411163">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序号</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顶点号</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v1, v2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163">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v2, v3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1163">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v3, v1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9575">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v3, v4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1163">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v4, v5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1163">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v5, v1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468024" name="Group 56"/>
          <p:cNvGraphicFramePr>
            <a:graphicFrameLocks noGrp="1"/>
          </p:cNvGraphicFramePr>
          <p:nvPr/>
        </p:nvGraphicFramePr>
        <p:xfrm>
          <a:off x="395288" y="4652963"/>
          <a:ext cx="2736850" cy="1828800"/>
        </p:xfrm>
        <a:graphic>
          <a:graphicData uri="http://schemas.openxmlformats.org/drawingml/2006/table">
            <a:tbl>
              <a:tblPr/>
              <a:tblGrid>
                <a:gridCol w="720725">
                  <a:extLst>
                    <a:ext uri="{9D8B030D-6E8A-4147-A177-3AD203B41FA5}">
                      <a16:colId xmlns:a16="http://schemas.microsoft.com/office/drawing/2014/main" val="20000"/>
                    </a:ext>
                  </a:extLst>
                </a:gridCol>
                <a:gridCol w="2016125">
                  <a:extLst>
                    <a:ext uri="{9D8B030D-6E8A-4147-A177-3AD203B41FA5}">
                      <a16:colId xmlns:a16="http://schemas.microsoft.com/office/drawing/2014/main" val="20001"/>
                    </a:ext>
                  </a:extLst>
                </a:gridCol>
              </a:tblGrid>
              <a:tr h="411163">
                <a:tc gridSpan="2">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多边形面表</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0"/>
                  </a:ext>
                </a:extLst>
              </a:tr>
              <a:tr h="407988">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序号</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边序号</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E1, E2, E3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163">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zh-CN"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SimSun" panose="02010600030101010101" pitchFamily="2" charset="-122"/>
                        </a:rPr>
                        <a:t>E3, E4,  E5, E6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12360" name="Group 72"/>
          <p:cNvGrpSpPr/>
          <p:nvPr/>
        </p:nvGrpSpPr>
        <p:grpSpPr>
          <a:xfrm>
            <a:off x="5743575" y="1557338"/>
            <a:ext cx="3351213" cy="4281487"/>
            <a:chOff x="3618" y="981"/>
            <a:chExt cx="2111" cy="2697"/>
          </a:xfrm>
        </p:grpSpPr>
        <p:sp>
          <p:nvSpPr>
            <p:cNvPr id="12361" name="Text Box 73"/>
            <p:cNvSpPr txBox="1"/>
            <p:nvPr/>
          </p:nvSpPr>
          <p:spPr>
            <a:xfrm>
              <a:off x="4105" y="1616"/>
              <a:ext cx="409" cy="288"/>
            </a:xfrm>
            <a:prstGeom prst="rect">
              <a:avLst/>
            </a:prstGeom>
            <a:noFill/>
            <a:ln w="9525">
              <a:noFill/>
            </a:ln>
          </p:spPr>
          <p:txBody>
            <a:bodyPr>
              <a:spAutoFit/>
            </a:bodyPr>
            <a:lstStyle/>
            <a:p>
              <a:pPr>
                <a:spcBef>
                  <a:spcPct val="50000"/>
                </a:spcBef>
              </a:pPr>
              <a:r>
                <a:rPr lang="en-US" altLang="zh-CN" sz="2400" b="1" dirty="0">
                  <a:latin typeface="Tahoma" panose="020B0604030504040204" pitchFamily="34" charset="0"/>
                </a:rPr>
                <a:t>E</a:t>
              </a:r>
              <a:r>
                <a:rPr lang="en-US" altLang="zh-CN" sz="2400" b="1" baseline="-25000" dirty="0">
                  <a:latin typeface="Tahoma" panose="020B0604030504040204" pitchFamily="34" charset="0"/>
                </a:rPr>
                <a:t>1</a:t>
              </a:r>
              <a:endParaRPr lang="en-US" altLang="zh-CN" sz="2400" b="1" dirty="0">
                <a:latin typeface="Tahoma" panose="020B0604030504040204" pitchFamily="34" charset="0"/>
              </a:endParaRPr>
            </a:p>
          </p:txBody>
        </p:sp>
        <p:sp>
          <p:nvSpPr>
            <p:cNvPr id="12362" name="Text Box 74"/>
            <p:cNvSpPr txBox="1"/>
            <p:nvPr/>
          </p:nvSpPr>
          <p:spPr>
            <a:xfrm>
              <a:off x="3984" y="2448"/>
              <a:ext cx="409" cy="334"/>
            </a:xfrm>
            <a:prstGeom prst="rect">
              <a:avLst/>
            </a:prstGeom>
            <a:noFill/>
            <a:ln w="9525">
              <a:noFill/>
            </a:ln>
          </p:spPr>
          <p:txBody>
            <a:bodyPr>
              <a:spAutoFit/>
            </a:bodyPr>
            <a:lstStyle/>
            <a:p>
              <a:pPr>
                <a:lnSpc>
                  <a:spcPct val="120000"/>
                </a:lnSpc>
                <a:spcBef>
                  <a:spcPct val="50000"/>
                </a:spcBef>
              </a:pPr>
              <a:r>
                <a:rPr lang="en-US" altLang="zh-CN" sz="2400" b="1" dirty="0">
                  <a:latin typeface="Tahoma" panose="020B0604030504040204" pitchFamily="34" charset="0"/>
                </a:rPr>
                <a:t>E</a:t>
              </a:r>
              <a:r>
                <a:rPr lang="en-US" altLang="zh-CN" sz="2400" b="1" baseline="-25000" dirty="0">
                  <a:latin typeface="Tahoma" panose="020B0604030504040204" pitchFamily="34" charset="0"/>
                </a:rPr>
                <a:t>2</a:t>
              </a:r>
              <a:endParaRPr lang="en-US" altLang="zh-CN" sz="2400" b="1" dirty="0">
                <a:latin typeface="Tahoma" panose="020B0604030504040204" pitchFamily="34" charset="0"/>
              </a:endParaRPr>
            </a:p>
          </p:txBody>
        </p:sp>
        <p:sp>
          <p:nvSpPr>
            <p:cNvPr id="12363" name="Text Box 75"/>
            <p:cNvSpPr txBox="1"/>
            <p:nvPr/>
          </p:nvSpPr>
          <p:spPr>
            <a:xfrm>
              <a:off x="4468" y="2795"/>
              <a:ext cx="409" cy="334"/>
            </a:xfrm>
            <a:prstGeom prst="rect">
              <a:avLst/>
            </a:prstGeom>
            <a:noFill/>
            <a:ln w="9525">
              <a:noFill/>
            </a:ln>
          </p:spPr>
          <p:txBody>
            <a:bodyPr>
              <a:spAutoFit/>
            </a:bodyPr>
            <a:lstStyle/>
            <a:p>
              <a:pPr>
                <a:lnSpc>
                  <a:spcPct val="120000"/>
                </a:lnSpc>
                <a:spcBef>
                  <a:spcPct val="50000"/>
                </a:spcBef>
              </a:pPr>
              <a:r>
                <a:rPr lang="en-US" altLang="zh-CN" sz="2400" b="1" dirty="0">
                  <a:latin typeface="Tahoma" panose="020B0604030504040204" pitchFamily="34" charset="0"/>
                </a:rPr>
                <a:t>E</a:t>
              </a:r>
              <a:r>
                <a:rPr lang="en-US" altLang="zh-CN" sz="2400" b="1" baseline="-25000" dirty="0">
                  <a:latin typeface="Tahoma" panose="020B0604030504040204" pitchFamily="34" charset="0"/>
                </a:rPr>
                <a:t>4</a:t>
              </a:r>
              <a:endParaRPr lang="en-US" altLang="zh-CN" sz="2400" b="1" dirty="0">
                <a:latin typeface="Tahoma" panose="020B0604030504040204" pitchFamily="34" charset="0"/>
              </a:endParaRPr>
            </a:p>
          </p:txBody>
        </p:sp>
        <p:sp>
          <p:nvSpPr>
            <p:cNvPr id="12364" name="Text Box 76"/>
            <p:cNvSpPr txBox="1"/>
            <p:nvPr/>
          </p:nvSpPr>
          <p:spPr>
            <a:xfrm>
              <a:off x="5193" y="2840"/>
              <a:ext cx="409" cy="334"/>
            </a:xfrm>
            <a:prstGeom prst="rect">
              <a:avLst/>
            </a:prstGeom>
            <a:noFill/>
            <a:ln w="9525">
              <a:noFill/>
            </a:ln>
          </p:spPr>
          <p:txBody>
            <a:bodyPr>
              <a:spAutoFit/>
            </a:bodyPr>
            <a:lstStyle/>
            <a:p>
              <a:pPr>
                <a:lnSpc>
                  <a:spcPct val="120000"/>
                </a:lnSpc>
                <a:spcBef>
                  <a:spcPct val="50000"/>
                </a:spcBef>
              </a:pPr>
              <a:r>
                <a:rPr lang="en-US" altLang="zh-CN" sz="2400" b="1" dirty="0">
                  <a:latin typeface="Tahoma" panose="020B0604030504040204" pitchFamily="34" charset="0"/>
                </a:rPr>
                <a:t>E</a:t>
              </a:r>
              <a:r>
                <a:rPr lang="en-US" altLang="zh-CN" sz="2400" b="1" baseline="-25000" dirty="0">
                  <a:latin typeface="Tahoma" panose="020B0604030504040204" pitchFamily="34" charset="0"/>
                </a:rPr>
                <a:t>5</a:t>
              </a:r>
              <a:endParaRPr lang="en-US" altLang="zh-CN" sz="2400" b="1" dirty="0">
                <a:latin typeface="Tahoma" panose="020B0604030504040204" pitchFamily="34" charset="0"/>
              </a:endParaRPr>
            </a:p>
          </p:txBody>
        </p:sp>
        <p:sp>
          <p:nvSpPr>
            <p:cNvPr id="12365" name="Freeform 77"/>
            <p:cNvSpPr/>
            <p:nvPr/>
          </p:nvSpPr>
          <p:spPr>
            <a:xfrm>
              <a:off x="3843" y="1417"/>
              <a:ext cx="1005" cy="1073"/>
            </a:xfrm>
            <a:custGeom>
              <a:avLst/>
              <a:gdLst/>
              <a:ahLst/>
              <a:cxnLst>
                <a:cxn ang="0">
                  <a:pos x="996" y="0"/>
                </a:cxn>
                <a:cxn ang="0">
                  <a:pos x="0" y="1073"/>
                </a:cxn>
                <a:cxn ang="0">
                  <a:pos x="669" y="839"/>
                </a:cxn>
                <a:cxn ang="0">
                  <a:pos x="1005" y="23"/>
                </a:cxn>
              </a:cxnLst>
              <a:rect l="0" t="0" r="0" b="0"/>
              <a:pathLst>
                <a:path w="1005" h="1073">
                  <a:moveTo>
                    <a:pt x="996" y="0"/>
                  </a:moveTo>
                  <a:lnTo>
                    <a:pt x="0" y="1073"/>
                  </a:lnTo>
                  <a:lnTo>
                    <a:pt x="669" y="839"/>
                  </a:lnTo>
                  <a:lnTo>
                    <a:pt x="1005" y="23"/>
                  </a:lnTo>
                </a:path>
              </a:pathLst>
            </a:custGeom>
            <a:solidFill>
              <a:schemeClr val="accent2">
                <a:alpha val="100000"/>
              </a:schemeClr>
            </a:solidFill>
            <a:ln w="9525" cap="flat" cmpd="sng">
              <a:solidFill>
                <a:srgbClr val="FF0066">
                  <a:alpha val="100000"/>
                </a:srgbClr>
              </a:solidFill>
              <a:prstDash val="solid"/>
              <a:miter lim="800000"/>
              <a:headEnd type="none" w="med" len="med"/>
              <a:tailEnd type="none" w="med" len="med"/>
            </a:ln>
          </p:spPr>
          <p:txBody>
            <a:bodyPr/>
            <a:lstStyle/>
            <a:p>
              <a:endParaRPr lang="zh-CN" altLang="en-US"/>
            </a:p>
          </p:txBody>
        </p:sp>
        <p:sp>
          <p:nvSpPr>
            <p:cNvPr id="12366" name="Text Box 78"/>
            <p:cNvSpPr txBox="1"/>
            <p:nvPr/>
          </p:nvSpPr>
          <p:spPr>
            <a:xfrm>
              <a:off x="4195" y="1979"/>
              <a:ext cx="409" cy="288"/>
            </a:xfrm>
            <a:prstGeom prst="rect">
              <a:avLst/>
            </a:prstGeom>
            <a:noFill/>
            <a:ln w="9525">
              <a:noFill/>
            </a:ln>
          </p:spPr>
          <p:txBody>
            <a:bodyPr>
              <a:spAutoFit/>
            </a:bodyPr>
            <a:lstStyle/>
            <a:p>
              <a:pPr>
                <a:spcBef>
                  <a:spcPct val="50000"/>
                </a:spcBef>
              </a:pPr>
              <a:r>
                <a:rPr lang="en-US" altLang="zh-CN" sz="2400" b="1" dirty="0">
                  <a:latin typeface="Tahoma" panose="020B0604030504040204" pitchFamily="34" charset="0"/>
                </a:rPr>
                <a:t>S1</a:t>
              </a:r>
            </a:p>
          </p:txBody>
        </p:sp>
        <p:sp>
          <p:nvSpPr>
            <p:cNvPr id="12367" name="Freeform 79"/>
            <p:cNvSpPr/>
            <p:nvPr/>
          </p:nvSpPr>
          <p:spPr>
            <a:xfrm>
              <a:off x="4560" y="1344"/>
              <a:ext cx="864" cy="1968"/>
            </a:xfrm>
            <a:custGeom>
              <a:avLst/>
              <a:gdLst/>
              <a:ahLst/>
              <a:cxnLst>
                <a:cxn ang="0">
                  <a:pos x="336" y="0"/>
                </a:cxn>
                <a:cxn ang="0">
                  <a:pos x="0" y="912"/>
                </a:cxn>
                <a:cxn ang="0">
                  <a:pos x="480" y="1968"/>
                </a:cxn>
                <a:cxn ang="0">
                  <a:pos x="864" y="1056"/>
                </a:cxn>
                <a:cxn ang="0">
                  <a:pos x="336" y="0"/>
                </a:cxn>
              </a:cxnLst>
              <a:rect l="0" t="0" r="0" b="0"/>
              <a:pathLst>
                <a:path w="864" h="1968">
                  <a:moveTo>
                    <a:pt x="336" y="0"/>
                  </a:moveTo>
                  <a:lnTo>
                    <a:pt x="0" y="912"/>
                  </a:lnTo>
                  <a:lnTo>
                    <a:pt x="480" y="1968"/>
                  </a:lnTo>
                  <a:lnTo>
                    <a:pt x="864" y="1056"/>
                  </a:lnTo>
                  <a:lnTo>
                    <a:pt x="336" y="0"/>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2368" name="Line 80"/>
            <p:cNvSpPr/>
            <p:nvPr/>
          </p:nvSpPr>
          <p:spPr>
            <a:xfrm flipH="1">
              <a:off x="3821" y="1356"/>
              <a:ext cx="1077" cy="1149"/>
            </a:xfrm>
            <a:prstGeom prst="line">
              <a:avLst/>
            </a:prstGeom>
            <a:ln w="57150" cap="flat" cmpd="sng">
              <a:solidFill>
                <a:srgbClr val="FF0000"/>
              </a:solidFill>
              <a:prstDash val="solid"/>
              <a:headEnd type="none" w="med" len="med"/>
              <a:tailEnd type="none" w="med" len="med"/>
            </a:ln>
          </p:spPr>
        </p:sp>
        <p:sp>
          <p:nvSpPr>
            <p:cNvPr id="12369" name="Line 81"/>
            <p:cNvSpPr/>
            <p:nvPr/>
          </p:nvSpPr>
          <p:spPr>
            <a:xfrm flipH="1">
              <a:off x="4539" y="1356"/>
              <a:ext cx="359" cy="875"/>
            </a:xfrm>
            <a:prstGeom prst="line">
              <a:avLst/>
            </a:prstGeom>
            <a:ln w="57150" cap="flat" cmpd="sng">
              <a:solidFill>
                <a:srgbClr val="FF0000"/>
              </a:solidFill>
              <a:prstDash val="solid"/>
              <a:headEnd type="none" w="med" len="med"/>
              <a:tailEnd type="none" w="med" len="med"/>
            </a:ln>
          </p:spPr>
        </p:sp>
        <p:sp>
          <p:nvSpPr>
            <p:cNvPr id="12370" name="Line 82"/>
            <p:cNvSpPr/>
            <p:nvPr/>
          </p:nvSpPr>
          <p:spPr>
            <a:xfrm flipV="1">
              <a:off x="3821" y="2231"/>
              <a:ext cx="718" cy="274"/>
            </a:xfrm>
            <a:prstGeom prst="line">
              <a:avLst/>
            </a:prstGeom>
            <a:ln w="57150" cap="flat" cmpd="sng">
              <a:solidFill>
                <a:srgbClr val="FF0000"/>
              </a:solidFill>
              <a:prstDash val="solid"/>
              <a:headEnd type="none" w="med" len="med"/>
              <a:tailEnd type="none" w="med" len="med"/>
            </a:ln>
          </p:spPr>
        </p:sp>
        <p:sp>
          <p:nvSpPr>
            <p:cNvPr id="12371" name="Line 83"/>
            <p:cNvSpPr/>
            <p:nvPr/>
          </p:nvSpPr>
          <p:spPr>
            <a:xfrm>
              <a:off x="4539" y="2231"/>
              <a:ext cx="494" cy="1095"/>
            </a:xfrm>
            <a:prstGeom prst="line">
              <a:avLst/>
            </a:prstGeom>
            <a:ln w="57150" cap="flat" cmpd="sng">
              <a:solidFill>
                <a:srgbClr val="FF0000"/>
              </a:solidFill>
              <a:prstDash val="solid"/>
              <a:headEnd type="none" w="med" len="med"/>
              <a:tailEnd type="none" w="med" len="med"/>
            </a:ln>
          </p:spPr>
        </p:sp>
        <p:sp>
          <p:nvSpPr>
            <p:cNvPr id="12372" name="Line 84"/>
            <p:cNvSpPr/>
            <p:nvPr/>
          </p:nvSpPr>
          <p:spPr>
            <a:xfrm>
              <a:off x="4898" y="1356"/>
              <a:ext cx="539" cy="1040"/>
            </a:xfrm>
            <a:prstGeom prst="line">
              <a:avLst/>
            </a:prstGeom>
            <a:ln w="57150" cap="flat" cmpd="sng">
              <a:solidFill>
                <a:srgbClr val="FF0000"/>
              </a:solidFill>
              <a:prstDash val="solid"/>
              <a:headEnd type="none" w="med" len="med"/>
              <a:tailEnd type="none" w="med" len="med"/>
            </a:ln>
          </p:spPr>
        </p:sp>
        <p:sp>
          <p:nvSpPr>
            <p:cNvPr id="12373" name="Line 85"/>
            <p:cNvSpPr/>
            <p:nvPr/>
          </p:nvSpPr>
          <p:spPr>
            <a:xfrm flipV="1">
              <a:off x="5033" y="2396"/>
              <a:ext cx="404" cy="930"/>
            </a:xfrm>
            <a:prstGeom prst="line">
              <a:avLst/>
            </a:prstGeom>
            <a:ln w="57150" cap="flat" cmpd="sng">
              <a:solidFill>
                <a:srgbClr val="FF0000"/>
              </a:solidFill>
              <a:prstDash val="solid"/>
              <a:headEnd type="none" w="med" len="med"/>
              <a:tailEnd type="none" w="med" len="med"/>
            </a:ln>
          </p:spPr>
        </p:sp>
        <p:sp>
          <p:nvSpPr>
            <p:cNvPr id="12374" name="Text Box 86"/>
            <p:cNvSpPr txBox="1"/>
            <p:nvPr/>
          </p:nvSpPr>
          <p:spPr>
            <a:xfrm>
              <a:off x="3618" y="2588"/>
              <a:ext cx="227" cy="269"/>
            </a:xfrm>
            <a:prstGeom prst="rect">
              <a:avLst/>
            </a:prstGeom>
            <a:noFill/>
            <a:ln w="9525">
              <a:noFill/>
            </a:ln>
          </p:spPr>
          <p:txBody>
            <a:bodyPr wrap="none" lIns="0" tIns="0" rIns="0" bIns="0" anchor="ctr" anchorCtr="0">
              <a:spAutoFit/>
            </a:bodyPr>
            <a:lstStyle/>
            <a:p>
              <a:pPr algn="ctr">
                <a:spcBef>
                  <a:spcPct val="50000"/>
                </a:spcBef>
              </a:pPr>
              <a:r>
                <a:rPr lang="zh-CN" altLang="zh-CN" sz="2800" b="1" dirty="0">
                  <a:latin typeface="Tahoma" panose="020B0604030504040204" pitchFamily="34" charset="0"/>
                </a:rPr>
                <a:t>v</a:t>
              </a:r>
              <a:r>
                <a:rPr lang="zh-CN" altLang="zh-CN" sz="2800" b="1" baseline="-25000" dirty="0">
                  <a:latin typeface="Tahoma" panose="020B0604030504040204" pitchFamily="34" charset="0"/>
                </a:rPr>
                <a:t>2</a:t>
              </a:r>
              <a:endParaRPr lang="en-US" altLang="zh-CN" sz="2800" b="1" dirty="0">
                <a:latin typeface="Tahoma" panose="020B0604030504040204" pitchFamily="34" charset="0"/>
              </a:endParaRPr>
            </a:p>
          </p:txBody>
        </p:sp>
        <p:sp>
          <p:nvSpPr>
            <p:cNvPr id="12375" name="Text Box 87"/>
            <p:cNvSpPr txBox="1"/>
            <p:nvPr/>
          </p:nvSpPr>
          <p:spPr>
            <a:xfrm>
              <a:off x="4834" y="981"/>
              <a:ext cx="227" cy="269"/>
            </a:xfrm>
            <a:prstGeom prst="rect">
              <a:avLst/>
            </a:prstGeom>
            <a:noFill/>
            <a:ln w="9525">
              <a:noFill/>
            </a:ln>
          </p:spPr>
          <p:txBody>
            <a:bodyPr wrap="none" lIns="0" tIns="0" rIns="0" bIns="0" anchor="ctr" anchorCtr="0">
              <a:spAutoFit/>
            </a:bodyPr>
            <a:lstStyle/>
            <a:p>
              <a:pPr algn="ctr">
                <a:spcBef>
                  <a:spcPct val="50000"/>
                </a:spcBef>
              </a:pPr>
              <a:r>
                <a:rPr lang="en-US" altLang="zh-CN" sz="2800" b="1" dirty="0">
                  <a:latin typeface="Tahoma" panose="020B0604030504040204" pitchFamily="34" charset="0"/>
                </a:rPr>
                <a:t>v</a:t>
              </a:r>
              <a:r>
                <a:rPr lang="en-US" altLang="zh-CN" sz="2800" b="1" baseline="-25000" dirty="0">
                  <a:latin typeface="Tahoma" panose="020B0604030504040204" pitchFamily="34" charset="0"/>
                </a:rPr>
                <a:t>1</a:t>
              </a:r>
              <a:endParaRPr lang="en-US" altLang="zh-CN" sz="2800" b="1" dirty="0">
                <a:latin typeface="Tahoma" panose="020B0604030504040204" pitchFamily="34" charset="0"/>
              </a:endParaRPr>
            </a:p>
          </p:txBody>
        </p:sp>
        <p:sp>
          <p:nvSpPr>
            <p:cNvPr id="12376" name="Text Box 88"/>
            <p:cNvSpPr txBox="1"/>
            <p:nvPr/>
          </p:nvSpPr>
          <p:spPr>
            <a:xfrm>
              <a:off x="4377" y="2304"/>
              <a:ext cx="227" cy="269"/>
            </a:xfrm>
            <a:prstGeom prst="rect">
              <a:avLst/>
            </a:prstGeom>
            <a:noFill/>
            <a:ln w="9525">
              <a:noFill/>
            </a:ln>
          </p:spPr>
          <p:txBody>
            <a:bodyPr wrap="none" lIns="0" tIns="0" rIns="0" bIns="0" anchor="ctr" anchorCtr="0">
              <a:spAutoFit/>
            </a:bodyPr>
            <a:lstStyle/>
            <a:p>
              <a:pPr algn="ctr">
                <a:spcBef>
                  <a:spcPct val="50000"/>
                </a:spcBef>
              </a:pPr>
              <a:r>
                <a:rPr lang="en-US" altLang="zh-CN" sz="2800" b="1" dirty="0">
                  <a:latin typeface="Tahoma" panose="020B0604030504040204" pitchFamily="34" charset="0"/>
                </a:rPr>
                <a:t>v</a:t>
              </a:r>
              <a:r>
                <a:rPr lang="en-US" altLang="zh-CN" sz="2800" b="1" baseline="-25000" dirty="0">
                  <a:latin typeface="Tahoma" panose="020B0604030504040204" pitchFamily="34" charset="0"/>
                </a:rPr>
                <a:t>3</a:t>
              </a:r>
              <a:endParaRPr lang="en-US" altLang="zh-CN" sz="2800" b="1" dirty="0">
                <a:latin typeface="Tahoma" panose="020B0604030504040204" pitchFamily="34" charset="0"/>
              </a:endParaRPr>
            </a:p>
          </p:txBody>
        </p:sp>
        <p:sp>
          <p:nvSpPr>
            <p:cNvPr id="12377" name="Text Box 89"/>
            <p:cNvSpPr txBox="1"/>
            <p:nvPr/>
          </p:nvSpPr>
          <p:spPr>
            <a:xfrm>
              <a:off x="5009" y="3409"/>
              <a:ext cx="227" cy="269"/>
            </a:xfrm>
            <a:prstGeom prst="rect">
              <a:avLst/>
            </a:prstGeom>
            <a:noFill/>
            <a:ln w="9525">
              <a:noFill/>
            </a:ln>
          </p:spPr>
          <p:txBody>
            <a:bodyPr wrap="none" lIns="0" tIns="0" rIns="0" bIns="0" anchor="ctr" anchorCtr="0">
              <a:spAutoFit/>
            </a:bodyPr>
            <a:lstStyle/>
            <a:p>
              <a:pPr algn="ctr">
                <a:spcBef>
                  <a:spcPct val="50000"/>
                </a:spcBef>
              </a:pPr>
              <a:r>
                <a:rPr lang="en-US" altLang="zh-CN" sz="2800" b="1" dirty="0">
                  <a:latin typeface="Tahoma" panose="020B0604030504040204" pitchFamily="34" charset="0"/>
                </a:rPr>
                <a:t>v</a:t>
              </a:r>
              <a:r>
                <a:rPr lang="en-US" altLang="zh-CN" sz="2800" b="1" baseline="-25000" dirty="0">
                  <a:latin typeface="Tahoma" panose="020B0604030504040204" pitchFamily="34" charset="0"/>
                </a:rPr>
                <a:t>4</a:t>
              </a:r>
              <a:endParaRPr lang="en-US" altLang="zh-CN" sz="2800" b="1" dirty="0">
                <a:latin typeface="Tahoma" panose="020B0604030504040204" pitchFamily="34" charset="0"/>
              </a:endParaRPr>
            </a:p>
          </p:txBody>
        </p:sp>
        <p:sp>
          <p:nvSpPr>
            <p:cNvPr id="12378" name="Text Box 90"/>
            <p:cNvSpPr txBox="1"/>
            <p:nvPr/>
          </p:nvSpPr>
          <p:spPr>
            <a:xfrm>
              <a:off x="5502" y="2206"/>
              <a:ext cx="227" cy="269"/>
            </a:xfrm>
            <a:prstGeom prst="rect">
              <a:avLst/>
            </a:prstGeom>
            <a:noFill/>
            <a:ln w="9525">
              <a:noFill/>
            </a:ln>
          </p:spPr>
          <p:txBody>
            <a:bodyPr wrap="none" lIns="0" tIns="0" rIns="0" bIns="0" anchor="ctr" anchorCtr="0">
              <a:spAutoFit/>
            </a:bodyPr>
            <a:lstStyle/>
            <a:p>
              <a:pPr algn="ctr">
                <a:spcBef>
                  <a:spcPct val="50000"/>
                </a:spcBef>
              </a:pPr>
              <a:r>
                <a:rPr lang="en-US" altLang="zh-CN" sz="2800" b="1" dirty="0">
                  <a:latin typeface="Tahoma" panose="020B0604030504040204" pitchFamily="34" charset="0"/>
                </a:rPr>
                <a:t>v</a:t>
              </a:r>
              <a:r>
                <a:rPr lang="en-US" altLang="zh-CN" sz="2800" b="1" baseline="-25000" dirty="0">
                  <a:latin typeface="Tahoma" panose="020B0604030504040204" pitchFamily="34" charset="0"/>
                </a:rPr>
                <a:t>5</a:t>
              </a:r>
              <a:endParaRPr lang="en-US" altLang="zh-CN" sz="2800" b="1" dirty="0">
                <a:latin typeface="Tahoma" panose="020B0604030504040204" pitchFamily="34" charset="0"/>
              </a:endParaRPr>
            </a:p>
          </p:txBody>
        </p:sp>
        <p:grpSp>
          <p:nvGrpSpPr>
            <p:cNvPr id="12379" name="Group 91"/>
            <p:cNvGrpSpPr/>
            <p:nvPr/>
          </p:nvGrpSpPr>
          <p:grpSpPr>
            <a:xfrm>
              <a:off x="4694" y="1661"/>
              <a:ext cx="863" cy="946"/>
              <a:chOff x="4694" y="1661"/>
              <a:chExt cx="863" cy="946"/>
            </a:xfrm>
          </p:grpSpPr>
          <p:sp>
            <p:nvSpPr>
              <p:cNvPr id="12380" name="Text Box 92"/>
              <p:cNvSpPr txBox="1"/>
              <p:nvPr/>
            </p:nvSpPr>
            <p:spPr>
              <a:xfrm>
                <a:off x="4694" y="1797"/>
                <a:ext cx="409" cy="311"/>
              </a:xfrm>
              <a:prstGeom prst="rect">
                <a:avLst/>
              </a:prstGeom>
              <a:noFill/>
              <a:ln w="9525">
                <a:noFill/>
              </a:ln>
            </p:spPr>
            <p:txBody>
              <a:bodyPr>
                <a:spAutoFit/>
              </a:bodyPr>
              <a:lstStyle/>
              <a:p>
                <a:pPr>
                  <a:lnSpc>
                    <a:spcPct val="110000"/>
                  </a:lnSpc>
                  <a:spcBef>
                    <a:spcPct val="50000"/>
                  </a:spcBef>
                </a:pPr>
                <a:r>
                  <a:rPr lang="en-US" altLang="zh-CN" sz="2400" b="1" dirty="0">
                    <a:latin typeface="Tahoma" panose="020B0604030504040204" pitchFamily="34" charset="0"/>
                  </a:rPr>
                  <a:t>E3</a:t>
                </a:r>
              </a:p>
            </p:txBody>
          </p:sp>
          <p:sp>
            <p:nvSpPr>
              <p:cNvPr id="12381" name="Text Box 93"/>
              <p:cNvSpPr txBox="1"/>
              <p:nvPr/>
            </p:nvSpPr>
            <p:spPr>
              <a:xfrm>
                <a:off x="5148" y="1661"/>
                <a:ext cx="409" cy="311"/>
              </a:xfrm>
              <a:prstGeom prst="rect">
                <a:avLst/>
              </a:prstGeom>
              <a:noFill/>
              <a:ln w="9525">
                <a:noFill/>
              </a:ln>
            </p:spPr>
            <p:txBody>
              <a:bodyPr>
                <a:spAutoFit/>
              </a:bodyPr>
              <a:lstStyle/>
              <a:p>
                <a:pPr>
                  <a:lnSpc>
                    <a:spcPct val="110000"/>
                  </a:lnSpc>
                  <a:spcBef>
                    <a:spcPct val="50000"/>
                  </a:spcBef>
                </a:pPr>
                <a:r>
                  <a:rPr lang="en-US" altLang="zh-CN" sz="2400" b="1" dirty="0">
                    <a:latin typeface="Tahoma" panose="020B0604030504040204" pitchFamily="34" charset="0"/>
                  </a:rPr>
                  <a:t>E</a:t>
                </a:r>
                <a:r>
                  <a:rPr lang="en-US" altLang="zh-CN" sz="2400" b="1" baseline="-25000" dirty="0">
                    <a:latin typeface="Tahoma" panose="020B0604030504040204" pitchFamily="34" charset="0"/>
                  </a:rPr>
                  <a:t>6</a:t>
                </a:r>
                <a:endParaRPr lang="en-US" altLang="zh-CN" sz="2400" b="1" dirty="0">
                  <a:latin typeface="Tahoma" panose="020B0604030504040204" pitchFamily="34" charset="0"/>
                </a:endParaRPr>
              </a:p>
            </p:txBody>
          </p:sp>
          <p:sp>
            <p:nvSpPr>
              <p:cNvPr id="12382" name="Text Box 94"/>
              <p:cNvSpPr txBox="1"/>
              <p:nvPr/>
            </p:nvSpPr>
            <p:spPr>
              <a:xfrm>
                <a:off x="4694" y="2296"/>
                <a:ext cx="409" cy="311"/>
              </a:xfrm>
              <a:prstGeom prst="rect">
                <a:avLst/>
              </a:prstGeom>
              <a:noFill/>
              <a:ln w="9525">
                <a:noFill/>
              </a:ln>
            </p:spPr>
            <p:txBody>
              <a:bodyPr>
                <a:spAutoFit/>
              </a:bodyPr>
              <a:lstStyle/>
              <a:p>
                <a:pPr>
                  <a:lnSpc>
                    <a:spcPct val="110000"/>
                  </a:lnSpc>
                  <a:spcBef>
                    <a:spcPct val="50000"/>
                  </a:spcBef>
                </a:pPr>
                <a:r>
                  <a:rPr lang="en-US" altLang="zh-CN" sz="2400" b="1" dirty="0">
                    <a:latin typeface="Tahoma" panose="020B0604030504040204" pitchFamily="34" charset="0"/>
                  </a:rPr>
                  <a:t>S2</a:t>
                </a:r>
              </a:p>
            </p:txBody>
          </p:sp>
        </p:grpSp>
      </p:grpSp>
      <p:sp>
        <p:nvSpPr>
          <p:cNvPr id="100" name="文本框 99"/>
          <p:cNvSpPr txBox="1"/>
          <p:nvPr/>
        </p:nvSpPr>
        <p:spPr>
          <a:xfrm>
            <a:off x="3021330" y="5300980"/>
            <a:ext cx="5080000" cy="1198880"/>
          </a:xfrm>
          <a:prstGeom prst="rect">
            <a:avLst/>
          </a:prstGeom>
          <a:noFill/>
          <a:ln w="9525">
            <a:noFill/>
          </a:ln>
        </p:spPr>
        <p:txBody>
          <a:bodyPr>
            <a:spAutoFit/>
          </a:bodyPr>
          <a:lstStyle/>
          <a:p>
            <a:r>
              <a:rPr lang="zh-CN" sz="2400" b="1">
                <a:solidFill>
                  <a:srgbClr val="FF0000"/>
                </a:solidFill>
                <a:latin typeface="Times New Roman" panose="02020603050405020304" pitchFamily="18" charset="0"/>
                <a:ea typeface="SimSun" panose="02010600030101010101" pitchFamily="2" charset="-122"/>
              </a:rPr>
              <a:t>这种数据结构共享顶点信息，冗余度减少，但仍没有邻接关系，仅适用于网格的绘制</a:t>
            </a:r>
            <a:endParaRPr lang="zh-CN" altLang="en-US" sz="2400" b="1">
              <a:solidFill>
                <a:srgbClr val="FF0000"/>
              </a:solidFill>
              <a:latin typeface="Times New Roman" panose="02020603050405020304" pitchFamily="18" charset="0"/>
              <a:ea typeface="SimSun" panose="02010600030101010101" pitchFamily="2" charset="-122"/>
            </a:endParaRPr>
          </a:p>
        </p:txBody>
      </p:sp>
      <p:sp>
        <p:nvSpPr>
          <p:cNvPr id="330754" name="Rectangle 2"/>
          <p:cNvSpPr>
            <a:spLocks noGrp="1" noRot="1" noChangeArrowheads="1"/>
          </p:cNvSpPr>
          <p:nvPr/>
        </p:nvSpPr>
        <p:spPr>
          <a:xfrm>
            <a:off x="1698625" y="404495"/>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67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679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680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additive="base">
                                        <p:cTn id="19" dur="500" fill="hold"/>
                                        <p:tgtEl>
                                          <p:spTgt spid="100"/>
                                        </p:tgtEl>
                                        <p:attrNameLst>
                                          <p:attrName>ppt_x</p:attrName>
                                        </p:attrNameLst>
                                      </p:cBhvr>
                                      <p:tavLst>
                                        <p:tav tm="0">
                                          <p:val>
                                            <p:strVal val="#ppt_x"/>
                                          </p:val>
                                        </p:tav>
                                        <p:tav tm="100000">
                                          <p:val>
                                            <p:strVal val="#ppt_x"/>
                                          </p:val>
                                        </p:tav>
                                      </p:tavLst>
                                    </p:anim>
                                    <p:anim calcmode="lin" valueType="num">
                                      <p:cBhvr additive="base">
                                        <p:cTn id="20"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13E85686-285C-4177-8ED5-DAF8FAEC75D5}"/>
              </a:ext>
            </a:extLst>
          </p:cNvPr>
          <p:cNvSpPr>
            <a:spLocks noGrp="1" noRot="1" noChangeArrowheads="1"/>
          </p:cNvSpPr>
          <p:nvPr>
            <p:ph type="title"/>
          </p:nvPr>
        </p:nvSpPr>
        <p:spPr>
          <a:xfrm>
            <a:off x="755576" y="2132856"/>
            <a:ext cx="4065587" cy="701675"/>
          </a:xfrm>
        </p:spPr>
        <p:txBody>
          <a:bodyPr>
            <a:normAutofit fontScale="90000"/>
          </a:bodyPr>
          <a:lstStyle/>
          <a:p>
            <a:pPr eaLnBrk="1" hangingPunct="1"/>
            <a:r>
              <a:rPr lang="zh-CN" altLang="en-US" sz="4000" dirty="0"/>
              <a:t>分形分类</a:t>
            </a:r>
            <a:endParaRPr lang="zh-CN" altLang="zh-CN" sz="4000" dirty="0"/>
          </a:p>
        </p:txBody>
      </p:sp>
      <p:sp>
        <p:nvSpPr>
          <p:cNvPr id="66563" name="Rectangle 6">
            <a:extLst>
              <a:ext uri="{FF2B5EF4-FFF2-40B4-BE49-F238E27FC236}">
                <a16:creationId xmlns:a16="http://schemas.microsoft.com/office/drawing/2014/main" id="{CEB88704-DD86-4BFE-997B-C105CCC7044D}"/>
              </a:ext>
            </a:extLst>
          </p:cNvPr>
          <p:cNvSpPr>
            <a:spLocks noGrp="1" noRot="1" noChangeArrowheads="1"/>
          </p:cNvSpPr>
          <p:nvPr>
            <p:ph type="body" idx="1"/>
          </p:nvPr>
        </p:nvSpPr>
        <p:spPr>
          <a:xfrm>
            <a:off x="395536" y="3212976"/>
            <a:ext cx="8642350" cy="4181475"/>
          </a:xfrm>
        </p:spPr>
        <p:txBody>
          <a:bodyPr>
            <a:normAutofit/>
          </a:bodyPr>
          <a:lstStyle/>
          <a:p>
            <a:pPr eaLnBrk="1" hangingPunct="1"/>
            <a:r>
              <a:rPr lang="zh-CN" altLang="en-US" sz="2400" dirty="0"/>
              <a:t>类型:</a:t>
            </a:r>
          </a:p>
          <a:p>
            <a:pPr marL="995363" lvl="1" indent="-368300" eaLnBrk="1" hangingPunct="1"/>
            <a:r>
              <a:rPr lang="zh-CN" altLang="en-US" sz="2400" dirty="0"/>
              <a:t>自相似分形：组成部分是整个物体的收缩形式</a:t>
            </a:r>
          </a:p>
          <a:p>
            <a:pPr marL="995363" lvl="1" indent="-368300" eaLnBrk="1" hangingPunct="1"/>
            <a:r>
              <a:rPr lang="zh-CN" altLang="en-US" sz="2400" dirty="0"/>
              <a:t>自仿射分形：组成部分为不同坐标方向上的不同缩放因子形成。</a:t>
            </a:r>
          </a:p>
          <a:p>
            <a:pPr marL="995363" lvl="1" indent="-368300" eaLnBrk="1" hangingPunct="1"/>
            <a:r>
              <a:rPr lang="zh-CN" altLang="en-US" sz="2400" dirty="0"/>
              <a:t>不变分形集：由非线性变换形成。</a:t>
            </a:r>
          </a:p>
          <a:p>
            <a:pPr marL="1706563" lvl="2" indent="-531813" eaLnBrk="1" hangingPunct="1"/>
            <a:r>
              <a:rPr lang="zh-CN" altLang="en-US" sz="2400" dirty="0"/>
              <a:t>自平方分形</a:t>
            </a:r>
          </a:p>
          <a:p>
            <a:pPr marL="1706563" lvl="2" indent="-531813" eaLnBrk="1" hangingPunct="1"/>
            <a:r>
              <a:rPr lang="zh-CN" altLang="en-US" sz="2400" dirty="0"/>
              <a:t>自逆分形：由自逆过程形成。</a:t>
            </a:r>
            <a:endParaRPr lang="zh-CN" altLang="zh-CN" sz="2400" dirty="0"/>
          </a:p>
        </p:txBody>
      </p:sp>
      <p:sp>
        <p:nvSpPr>
          <p:cNvPr id="4" name="Rectangle 2">
            <a:extLst>
              <a:ext uri="{FF2B5EF4-FFF2-40B4-BE49-F238E27FC236}">
                <a16:creationId xmlns:a16="http://schemas.microsoft.com/office/drawing/2014/main" id="{A53ED5F9-D7C8-4123-861B-B820E9728145}"/>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8793F91-1EAF-4DFF-884F-BC139A49A919}"/>
              </a:ext>
            </a:extLst>
          </p:cNvPr>
          <p:cNvSpPr>
            <a:spLocks noGrp="1" noRot="1" noChangeArrowheads="1"/>
          </p:cNvSpPr>
          <p:nvPr>
            <p:ph type="body" idx="1"/>
          </p:nvPr>
        </p:nvSpPr>
        <p:spPr>
          <a:xfrm>
            <a:off x="457200" y="1447800"/>
            <a:ext cx="8147050" cy="4502150"/>
          </a:xfrm>
        </p:spPr>
        <p:txBody>
          <a:bodyPr>
            <a:normAutofit/>
          </a:bodyPr>
          <a:lstStyle/>
          <a:p>
            <a:pPr eaLnBrk="1" hangingPunct="1">
              <a:lnSpc>
                <a:spcPct val="110000"/>
              </a:lnSpc>
            </a:pPr>
            <a:r>
              <a:rPr lang="zh-CN" altLang="en-US" sz="2400" dirty="0"/>
              <a:t>自相似分形</a:t>
            </a:r>
          </a:p>
          <a:p>
            <a:pPr eaLnBrk="1" hangingPunct="1">
              <a:lnSpc>
                <a:spcPct val="110000"/>
              </a:lnSpc>
              <a:buFont typeface="Wingdings" panose="05000000000000000000" pitchFamily="2" charset="2"/>
              <a:buNone/>
            </a:pPr>
            <a:r>
              <a:rPr lang="zh-CN" altLang="en-US" sz="2400" dirty="0"/>
              <a:t>     其组成部分是整个物体的收缩形式。从初始形状开始，对整个物体应用缩放参数</a:t>
            </a:r>
            <a:r>
              <a:rPr lang="en-US" altLang="zh-CN" sz="2400" dirty="0"/>
              <a:t>s</a:t>
            </a:r>
            <a:r>
              <a:rPr lang="zh-CN" altLang="en-US" sz="2400" dirty="0"/>
              <a:t>来构造物体的子部件。</a:t>
            </a:r>
          </a:p>
          <a:p>
            <a:pPr eaLnBrk="1" hangingPunct="1">
              <a:lnSpc>
                <a:spcPct val="110000"/>
              </a:lnSpc>
            </a:pPr>
            <a:r>
              <a:rPr lang="zh-CN" altLang="en-US" sz="2400" dirty="0"/>
              <a:t>类型</a:t>
            </a:r>
          </a:p>
          <a:p>
            <a:pPr lvl="1" eaLnBrk="1" hangingPunct="1">
              <a:lnSpc>
                <a:spcPct val="110000"/>
              </a:lnSpc>
            </a:pPr>
            <a:r>
              <a:rPr lang="zh-CN" altLang="en-US" sz="2400" dirty="0"/>
              <a:t>确定自相似分形：</a:t>
            </a:r>
          </a:p>
          <a:p>
            <a:pPr lvl="1" eaLnBrk="1" hangingPunct="1">
              <a:lnSpc>
                <a:spcPct val="110000"/>
              </a:lnSpc>
            </a:pPr>
            <a:r>
              <a:rPr lang="zh-CN" altLang="en-US" sz="2400" dirty="0"/>
              <a:t>统计自相似分形：对收缩部分使用随机变量</a:t>
            </a:r>
          </a:p>
          <a:p>
            <a:pPr eaLnBrk="1" hangingPunct="1">
              <a:lnSpc>
                <a:spcPct val="110000"/>
              </a:lnSpc>
            </a:pPr>
            <a:r>
              <a:rPr lang="zh-CN" altLang="en-US" sz="2400" dirty="0"/>
              <a:t>用于模拟树木、灌木和其他植物</a:t>
            </a:r>
            <a:endParaRPr lang="zh-CN" altLang="zh-CN" sz="2400" dirty="0"/>
          </a:p>
        </p:txBody>
      </p:sp>
      <p:sp>
        <p:nvSpPr>
          <p:cNvPr id="4" name="Rectangle 2">
            <a:extLst>
              <a:ext uri="{FF2B5EF4-FFF2-40B4-BE49-F238E27FC236}">
                <a16:creationId xmlns:a16="http://schemas.microsoft.com/office/drawing/2014/main" id="{7AE4F907-D4DE-4529-9D73-5D129AD39850}"/>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F7225BAA-8E4F-43CD-8B15-DD72590608DE}"/>
              </a:ext>
            </a:extLst>
          </p:cNvPr>
          <p:cNvSpPr>
            <a:spLocks noGrp="1" noRot="1" noChangeArrowheads="1"/>
          </p:cNvSpPr>
          <p:nvPr>
            <p:ph type="body" idx="1"/>
          </p:nvPr>
        </p:nvSpPr>
        <p:spPr>
          <a:xfrm>
            <a:off x="685800" y="1773238"/>
            <a:ext cx="7847013" cy="3810000"/>
          </a:xfrm>
        </p:spPr>
        <p:txBody>
          <a:bodyPr>
            <a:noAutofit/>
          </a:bodyPr>
          <a:lstStyle/>
          <a:p>
            <a:pPr eaLnBrk="1" hangingPunct="1">
              <a:lnSpc>
                <a:spcPct val="110000"/>
              </a:lnSpc>
            </a:pPr>
            <a:r>
              <a:rPr lang="zh-CN" altLang="en-US" sz="2400" dirty="0"/>
              <a:t>自仿射分形</a:t>
            </a:r>
          </a:p>
          <a:p>
            <a:pPr eaLnBrk="1" hangingPunct="1">
              <a:lnSpc>
                <a:spcPct val="110000"/>
              </a:lnSpc>
              <a:buFont typeface="Wingdings" panose="05000000000000000000" pitchFamily="2" charset="2"/>
              <a:buNone/>
            </a:pPr>
            <a:r>
              <a:rPr lang="zh-CN" altLang="en-US" sz="2400" dirty="0"/>
              <a:t>     自仿射分形的组成部分由不同坐标方向上的不同缩放参数</a:t>
            </a:r>
            <a:r>
              <a:rPr lang="en-US" altLang="zh-CN" sz="2400" dirty="0" err="1"/>
              <a:t>s</a:t>
            </a:r>
            <a:r>
              <a:rPr lang="en-US" altLang="zh-CN" sz="2400" baseline="-25000" dirty="0" err="1"/>
              <a:t>x</a:t>
            </a:r>
            <a:r>
              <a:rPr lang="en-US" altLang="zh-CN" sz="2400" dirty="0" err="1"/>
              <a:t>、s</a:t>
            </a:r>
            <a:r>
              <a:rPr lang="en-US" altLang="zh-CN" sz="2400" baseline="-25000" dirty="0" err="1"/>
              <a:t>y</a:t>
            </a:r>
            <a:r>
              <a:rPr lang="en-US" altLang="zh-CN" sz="2400" dirty="0" err="1"/>
              <a:t>、s</a:t>
            </a:r>
            <a:r>
              <a:rPr lang="en-US" altLang="zh-CN" sz="2400" baseline="-25000" dirty="0" err="1"/>
              <a:t>z</a:t>
            </a:r>
            <a:r>
              <a:rPr lang="zh-CN" altLang="en-US" sz="2400" dirty="0"/>
              <a:t>形成</a:t>
            </a:r>
          </a:p>
          <a:p>
            <a:pPr eaLnBrk="1" hangingPunct="1">
              <a:lnSpc>
                <a:spcPct val="110000"/>
              </a:lnSpc>
            </a:pPr>
            <a:r>
              <a:rPr lang="zh-CN" altLang="en-US" sz="2400" dirty="0"/>
              <a:t>类型</a:t>
            </a:r>
          </a:p>
          <a:p>
            <a:pPr lvl="1" eaLnBrk="1" hangingPunct="1">
              <a:lnSpc>
                <a:spcPct val="110000"/>
              </a:lnSpc>
            </a:pPr>
            <a:r>
              <a:rPr lang="zh-CN" altLang="en-US" sz="2400" dirty="0"/>
              <a:t>确定自仿射分形</a:t>
            </a:r>
          </a:p>
          <a:p>
            <a:pPr lvl="1" eaLnBrk="1" hangingPunct="1">
              <a:lnSpc>
                <a:spcPct val="110000"/>
              </a:lnSpc>
            </a:pPr>
            <a:r>
              <a:rPr lang="zh-CN" altLang="en-US" sz="2400" dirty="0"/>
              <a:t>随机自仿射分形：</a:t>
            </a:r>
            <a:endParaRPr lang="en-US" altLang="zh-CN" sz="2400" dirty="0"/>
          </a:p>
          <a:p>
            <a:pPr eaLnBrk="1" hangingPunct="1">
              <a:lnSpc>
                <a:spcPct val="110000"/>
              </a:lnSpc>
            </a:pPr>
            <a:r>
              <a:rPr lang="zh-CN" altLang="en-US" sz="2400" dirty="0"/>
              <a:t>用于模拟岩层、水和云等自然景物</a:t>
            </a:r>
            <a:endParaRPr lang="zh-CN" altLang="zh-CN" sz="2400" dirty="0"/>
          </a:p>
        </p:txBody>
      </p:sp>
      <p:sp>
        <p:nvSpPr>
          <p:cNvPr id="4" name="Rectangle 2">
            <a:extLst>
              <a:ext uri="{FF2B5EF4-FFF2-40B4-BE49-F238E27FC236}">
                <a16:creationId xmlns:a16="http://schemas.microsoft.com/office/drawing/2014/main" id="{4BB32F0B-08DE-417F-8BE3-C592CE2C851B}"/>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159EA04-AE62-44ED-AF84-77A39E60180C}"/>
              </a:ext>
            </a:extLst>
          </p:cNvPr>
          <p:cNvSpPr>
            <a:spLocks noGrp="1" noRot="1" noChangeArrowheads="1"/>
          </p:cNvSpPr>
          <p:nvPr>
            <p:ph type="body" idx="1"/>
          </p:nvPr>
        </p:nvSpPr>
        <p:spPr>
          <a:xfrm>
            <a:off x="684213" y="1844675"/>
            <a:ext cx="7848600" cy="3511550"/>
          </a:xfrm>
        </p:spPr>
        <p:txBody>
          <a:bodyPr/>
          <a:lstStyle/>
          <a:p>
            <a:pPr eaLnBrk="1" hangingPunct="1"/>
            <a:r>
              <a:rPr lang="zh-CN" altLang="en-US" sz="2800" dirty="0"/>
              <a:t>不变分形集</a:t>
            </a:r>
          </a:p>
          <a:p>
            <a:pPr eaLnBrk="1" hangingPunct="1">
              <a:buFont typeface="Wingdings" panose="05000000000000000000" pitchFamily="2" charset="2"/>
              <a:buNone/>
            </a:pPr>
            <a:r>
              <a:rPr lang="zh-CN" altLang="en-US" sz="2400" dirty="0"/>
              <a:t>    由非线性变换形成</a:t>
            </a:r>
            <a:endParaRPr lang="zh-CN" altLang="zh-CN" sz="2400" dirty="0"/>
          </a:p>
          <a:p>
            <a:pPr eaLnBrk="1" hangingPunct="1"/>
            <a:r>
              <a:rPr lang="zh-CN" altLang="en-US" sz="2800" dirty="0"/>
              <a:t>类型</a:t>
            </a:r>
          </a:p>
          <a:p>
            <a:pPr lvl="1" eaLnBrk="1" hangingPunct="1"/>
            <a:r>
              <a:rPr lang="zh-CN" altLang="en-US" sz="2400" dirty="0"/>
              <a:t>自平方分形：对复空间上的点重复使用变换函数</a:t>
            </a:r>
          </a:p>
          <a:p>
            <a:pPr lvl="1" eaLnBrk="1" hangingPunct="1"/>
            <a:r>
              <a:rPr lang="zh-CN" altLang="en-US" sz="2400" dirty="0"/>
              <a:t>自逆分形：使用几何逆变换生成分形形状</a:t>
            </a:r>
            <a:endParaRPr lang="zh-CN" altLang="zh-CN" sz="2400" dirty="0"/>
          </a:p>
        </p:txBody>
      </p:sp>
      <p:sp>
        <p:nvSpPr>
          <p:cNvPr id="4" name="Rectangle 2">
            <a:extLst>
              <a:ext uri="{FF2B5EF4-FFF2-40B4-BE49-F238E27FC236}">
                <a16:creationId xmlns:a16="http://schemas.microsoft.com/office/drawing/2014/main" id="{B53D620A-C8BF-4DA5-B840-047152884DB7}"/>
              </a:ext>
            </a:extLst>
          </p:cNvPr>
          <p:cNvSpPr>
            <a:spLocks noGrp="1" noRot="1" noChangeArrowheads="1"/>
          </p:cNvSpPr>
          <p:nvPr/>
        </p:nvSpPr>
        <p:spPr>
          <a:xfrm>
            <a:off x="1533525" y="692696"/>
            <a:ext cx="6076950" cy="646331"/>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五、分形几何</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52F628B-EE68-4475-84EE-8FCB7DF85738}"/>
              </a:ext>
            </a:extLst>
          </p:cNvPr>
          <p:cNvSpPr>
            <a:spLocks noGrp="1" noRot="1" noChangeArrowheads="1"/>
          </p:cNvSpPr>
          <p:nvPr>
            <p:ph type="title"/>
          </p:nvPr>
        </p:nvSpPr>
        <p:spPr>
          <a:xfrm>
            <a:off x="2987675" y="476250"/>
            <a:ext cx="3817938" cy="762000"/>
          </a:xfrm>
        </p:spPr>
        <p:txBody>
          <a:bodyPr/>
          <a:lstStyle/>
          <a:p>
            <a:pPr eaLnBrk="1" hangingPunct="1"/>
            <a:r>
              <a:rPr lang="zh-CN" altLang="en-US" dirty="0"/>
              <a:t>分形图案欣赏</a:t>
            </a:r>
            <a:endParaRPr lang="zh-CN" altLang="zh-CN" dirty="0"/>
          </a:p>
        </p:txBody>
      </p:sp>
      <p:sp>
        <p:nvSpPr>
          <p:cNvPr id="70659" name="Rectangle 10">
            <a:extLst>
              <a:ext uri="{FF2B5EF4-FFF2-40B4-BE49-F238E27FC236}">
                <a16:creationId xmlns:a16="http://schemas.microsoft.com/office/drawing/2014/main" id="{C344AF7A-306A-41AB-8545-51CFA8DBF59C}"/>
              </a:ext>
            </a:extLst>
          </p:cNvPr>
          <p:cNvSpPr>
            <a:spLocks noGrp="1" noRot="1" noChangeArrowheads="1"/>
          </p:cNvSpPr>
          <p:nvPr>
            <p:ph type="body" sz="half" idx="1"/>
          </p:nvPr>
        </p:nvSpPr>
        <p:spPr>
          <a:xfrm>
            <a:off x="568325" y="1600200"/>
            <a:ext cx="6502400" cy="604838"/>
          </a:xfrm>
          <a:noFill/>
        </p:spPr>
        <p:txBody>
          <a:bodyPr/>
          <a:lstStyle/>
          <a:p>
            <a:pPr eaLnBrk="1" hangingPunct="1"/>
            <a:r>
              <a:rPr lang="zh-CN" altLang="en-US" sz="2800"/>
              <a:t>绚丽多彩的人工分形图案</a:t>
            </a:r>
          </a:p>
        </p:txBody>
      </p:sp>
      <p:pic>
        <p:nvPicPr>
          <p:cNvPr id="70660" name="Picture 11" descr="fx5">
            <a:extLst>
              <a:ext uri="{FF2B5EF4-FFF2-40B4-BE49-F238E27FC236}">
                <a16:creationId xmlns:a16="http://schemas.microsoft.com/office/drawing/2014/main" id="{478E5DE3-083C-44E0-B95B-B8A57BE80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600200"/>
            <a:ext cx="2897188"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12" descr="fx4">
            <a:extLst>
              <a:ext uri="{FF2B5EF4-FFF2-40B4-BE49-F238E27FC236}">
                <a16:creationId xmlns:a16="http://schemas.microsoft.com/office/drawing/2014/main" id="{3E41632D-0214-48A8-8FF4-C88E79DFA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925888"/>
            <a:ext cx="2897188"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3" descr="fx3">
            <a:extLst>
              <a:ext uri="{FF2B5EF4-FFF2-40B4-BE49-F238E27FC236}">
                <a16:creationId xmlns:a16="http://schemas.microsoft.com/office/drawing/2014/main" id="{AAD8AE02-C43C-4841-9A85-5511A2908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13" y="2924175"/>
            <a:ext cx="406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5" descr="j_cos01">
            <a:extLst>
              <a:ext uri="{FF2B5EF4-FFF2-40B4-BE49-F238E27FC236}">
                <a16:creationId xmlns:a16="http://schemas.microsoft.com/office/drawing/2014/main" id="{BEFC31C4-DDCD-48C6-82E3-784072107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50" y="1555750"/>
            <a:ext cx="58578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7">
            <a:extLst>
              <a:ext uri="{FF2B5EF4-FFF2-40B4-BE49-F238E27FC236}">
                <a16:creationId xmlns:a16="http://schemas.microsoft.com/office/drawing/2014/main" id="{BC79E10A-6357-455F-BA13-57ED629CB692}"/>
              </a:ext>
            </a:extLst>
          </p:cNvPr>
          <p:cNvSpPr>
            <a:spLocks noGrp="1" noRot="1" noChangeArrowheads="1"/>
          </p:cNvSpPr>
          <p:nvPr>
            <p:ph type="title"/>
          </p:nvPr>
        </p:nvSpPr>
        <p:spPr>
          <a:xfrm>
            <a:off x="603250" y="404813"/>
            <a:ext cx="8540750" cy="762000"/>
          </a:xfrm>
          <a:noFill/>
        </p:spPr>
        <p:txBody>
          <a:bodyPr/>
          <a:lstStyle/>
          <a:p>
            <a:pPr eaLnBrk="1" hangingPunct="1"/>
            <a:r>
              <a:rPr lang="zh-CN" altLang="en-US"/>
              <a:t>分形图案欣赏</a:t>
            </a:r>
            <a:endParaRPr lang="zh-CN" altLang="zh-CN"/>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a:extLst>
              <a:ext uri="{FF2B5EF4-FFF2-40B4-BE49-F238E27FC236}">
                <a16:creationId xmlns:a16="http://schemas.microsoft.com/office/drawing/2014/main" id="{F246C2B3-5348-4665-979C-E5AB56EFF11A}"/>
              </a:ext>
            </a:extLst>
          </p:cNvPr>
          <p:cNvSpPr>
            <a:spLocks noGrp="1" noRot="1" noChangeArrowheads="1"/>
          </p:cNvSpPr>
          <p:nvPr>
            <p:ph type="title"/>
          </p:nvPr>
        </p:nvSpPr>
        <p:spPr>
          <a:xfrm>
            <a:off x="603250" y="404813"/>
            <a:ext cx="8540750" cy="762000"/>
          </a:xfrm>
          <a:noFill/>
        </p:spPr>
        <p:txBody>
          <a:bodyPr/>
          <a:lstStyle/>
          <a:p>
            <a:pPr eaLnBrk="1" hangingPunct="1"/>
            <a:r>
              <a:rPr lang="zh-CN" altLang="en-US"/>
              <a:t>分形图案欣赏</a:t>
            </a:r>
            <a:endParaRPr lang="zh-CN" altLang="zh-CN"/>
          </a:p>
        </p:txBody>
      </p:sp>
      <p:pic>
        <p:nvPicPr>
          <p:cNvPr id="72707" name="Picture 4" descr="juli2_01">
            <a:extLst>
              <a:ext uri="{FF2B5EF4-FFF2-40B4-BE49-F238E27FC236}">
                <a16:creationId xmlns:a16="http://schemas.microsoft.com/office/drawing/2014/main" id="{A9993485-9DE4-4B25-9CB2-8E69207F6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341438"/>
            <a:ext cx="624205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5" descr="256">
            <a:extLst>
              <a:ext uri="{FF2B5EF4-FFF2-40B4-BE49-F238E27FC236}">
                <a16:creationId xmlns:a16="http://schemas.microsoft.com/office/drawing/2014/main" id="{A995AEEF-8521-48B9-B101-656A3F5F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692150"/>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6" descr="253">
            <a:extLst>
              <a:ext uri="{FF2B5EF4-FFF2-40B4-BE49-F238E27FC236}">
                <a16:creationId xmlns:a16="http://schemas.microsoft.com/office/drawing/2014/main" id="{01361D2A-C8CC-4A4F-9FD8-B95A84472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692150"/>
            <a:ext cx="237490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7" descr="242">
            <a:extLst>
              <a:ext uri="{FF2B5EF4-FFF2-40B4-BE49-F238E27FC236}">
                <a16:creationId xmlns:a16="http://schemas.microsoft.com/office/drawing/2014/main" id="{917DF4F1-A355-4CEF-9285-09DE6B9C8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0" y="2708275"/>
            <a:ext cx="238125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8" descr="241">
            <a:extLst>
              <a:ext uri="{FF2B5EF4-FFF2-40B4-BE49-F238E27FC236}">
                <a16:creationId xmlns:a16="http://schemas.microsoft.com/office/drawing/2014/main" id="{2FD24885-FD69-44C1-AA91-0068A56A7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4652963"/>
            <a:ext cx="2376487"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9" descr="232">
            <a:extLst>
              <a:ext uri="{FF2B5EF4-FFF2-40B4-BE49-F238E27FC236}">
                <a16:creationId xmlns:a16="http://schemas.microsoft.com/office/drawing/2014/main" id="{3740F481-2291-4A04-B98D-50D7F9C406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678113"/>
            <a:ext cx="2447925"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10" descr="002">
            <a:extLst>
              <a:ext uri="{FF2B5EF4-FFF2-40B4-BE49-F238E27FC236}">
                <a16:creationId xmlns:a16="http://schemas.microsoft.com/office/drawing/2014/main" id="{91C4E5DF-7757-4606-8F80-5473387036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4563" y="2743200"/>
            <a:ext cx="2455862"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1" descr="004">
            <a:extLst>
              <a:ext uri="{FF2B5EF4-FFF2-40B4-BE49-F238E27FC236}">
                <a16:creationId xmlns:a16="http://schemas.microsoft.com/office/drawing/2014/main" id="{163221B4-0137-43C4-8C3F-8D1494009B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4652963"/>
            <a:ext cx="2446338"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7" name="Picture 12" descr="009">
            <a:extLst>
              <a:ext uri="{FF2B5EF4-FFF2-40B4-BE49-F238E27FC236}">
                <a16:creationId xmlns:a16="http://schemas.microsoft.com/office/drawing/2014/main" id="{4FAFAAAD-6EE0-4E0C-850D-081EA26D22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2025" y="4648200"/>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8" name="Picture 13">
            <a:extLst>
              <a:ext uri="{FF2B5EF4-FFF2-40B4-BE49-F238E27FC236}">
                <a16:creationId xmlns:a16="http://schemas.microsoft.com/office/drawing/2014/main" id="{5584160B-0359-4FAB-A47F-6AAE5A66B4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685800"/>
            <a:ext cx="24892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Rot="1"/>
          </p:cNvSpPr>
          <p:nvPr>
            <p:ph type="title"/>
          </p:nvPr>
        </p:nvSpPr>
        <p:spPr>
          <a:xfrm>
            <a:off x="755333" y="2108200"/>
            <a:ext cx="7343775" cy="607695"/>
          </a:xfrm>
        </p:spPr>
        <p:txBody>
          <a:bodyPr vert="horz" wrap="square" lIns="91440" tIns="45720" rIns="91440" bIns="45720" anchor="ctr" anchorCtr="0">
            <a:spAutoFit/>
          </a:bodyPr>
          <a:lstStyle/>
          <a:p>
            <a:pPr eaLnBrk="1" hangingPunct="1"/>
            <a:r>
              <a:rPr lang="zh-CN" altLang="en-US" sz="2800" b="1" dirty="0"/>
              <a:t>翼边数据结构</a:t>
            </a:r>
          </a:p>
        </p:txBody>
      </p:sp>
      <p:sp>
        <p:nvSpPr>
          <p:cNvPr id="328707" name="Rectangle 2051"/>
          <p:cNvSpPr>
            <a:spLocks noGrp="1" noRot="1"/>
          </p:cNvSpPr>
          <p:nvPr>
            <p:ph idx="1"/>
          </p:nvPr>
        </p:nvSpPr>
        <p:spPr>
          <a:xfrm>
            <a:off x="1115378" y="2924493"/>
            <a:ext cx="6769100" cy="1420495"/>
          </a:xfrm>
        </p:spPr>
        <p:txBody>
          <a:bodyPr vert="horz" wrap="square" lIns="91440" tIns="45720" rIns="91440" bIns="45720" anchor="t" anchorCtr="0">
            <a:spAutoFit/>
          </a:bodyPr>
          <a:lstStyle/>
          <a:p>
            <a:pPr fontAlgn="auto">
              <a:spcBef>
                <a:spcPts val="100"/>
              </a:spcBef>
            </a:pPr>
            <a:r>
              <a:rPr lang="zh-CN" altLang="en-US" sz="2400" dirty="0"/>
              <a:t>翼边数据结构是基于边的多边形表示方法，由Bruce G. Baumgart于1975年提出，是最早的能够进行复杂查询的网格数据结构之一</a:t>
            </a:r>
          </a:p>
        </p:txBody>
      </p:sp>
      <p:sp>
        <p:nvSpPr>
          <p:cNvPr id="5" name="Rectangle 2"/>
          <p:cNvSpPr>
            <a:spLocks noGrp="1" noRot="1" noChangeArrowheads="1"/>
          </p:cNvSpPr>
          <p:nvPr/>
        </p:nvSpPr>
        <p:spPr>
          <a:xfrm>
            <a:off x="1662430" y="965200"/>
            <a:ext cx="6076950" cy="645160"/>
          </a:xfrm>
          <a:prstGeom prst="rect">
            <a:avLst/>
          </a:prstGeo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一、多边形网格表示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8707">
                                            <p:txEl>
                                              <p:charRg st="0" end="0"/>
                                            </p:txEl>
                                          </p:spTgt>
                                        </p:tgtEl>
                                        <p:attrNameLst>
                                          <p:attrName>style.visibility</p:attrName>
                                        </p:attrNameLst>
                                      </p:cBhvr>
                                      <p:to>
                                        <p:strVal val="visible"/>
                                      </p:to>
                                    </p:set>
                                    <p:animEffect transition="in" filter="blinds(horizontal)">
                                      <p:cBhvr>
                                        <p:cTn id="7" dur="500"/>
                                        <p:tgtEl>
                                          <p:spTgt spid="328707">
                                            <p:txEl>
                                              <p:char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I0YTUwMmE2NTg5ZDAxMjgwNzFlMjhkZTU0NTczODcifQ=="/>
  <p:tag name="KSO_WPP_MARK_KEY" val="0854186f-3585-4db6-b3df-0c3c9c2a2b55"/>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115.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116.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117.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76421_1"/>
  <p:tag name="KSO_WM_TEMPLATE_CATEGORY" val="custom"/>
  <p:tag name="KSO_WM_TEMPLATE_INDEX" val="20177098"/>
  <p:tag name="KSO_WM_SLIDE_ID" val="custom20177098_1"/>
  <p:tag name="KSO_WM_SLIDE_INDEX" val="1"/>
  <p:tag name="KSO_WM_TEMPLATE_SUBCATEGORY" val="0"/>
  <p:tag name="KSO_WM_TEMPLATE_THUMBS_INDEX" val="1、6、11、12、17、18、23、24、30、31"/>
  <p:tag name="KSO_WM_TEMPLATE_TOPIC_ID" val="2869567"/>
  <p:tag name="KSO_WM_TEMPLATE_OUTLINE_ID" val="15"/>
  <p:tag name="KSO_WM_TEMPLATE_SCENE_ID" val="1"/>
  <p:tag name="KSO_WM_TEMPLATE_JOB_ID" val="2"/>
  <p:tag name="KSO_WM_TEMPLATE_TOPIC_DEFAULT" val="1"/>
  <p:tag name="KSO_WM_SLIDE_SUBTYPE" val="pureTxt"/>
  <p:tag name="KSO_WM_TEMPLATE_MASTER_TYPE" val="1"/>
  <p:tag name="KSO_WM_TEMPLATE_COLOR_TYPE" val="0"/>
  <p:tag name="KSO_WM_SPECIAL_SOURCE" val="bdnull"/>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a"/>
  <p:tag name="KSO_WM_UNIT_INDEX" val="1"/>
  <p:tag name="KSO_WM_UNIT_LAYERLEVEL" val="1"/>
  <p:tag name="KSO_WM_UNIT_VALUE" val="14"/>
  <p:tag name="KSO_WM_UNIT_ISCONTENTSTITLE" val="0"/>
  <p:tag name="KSO_WM_UNIT_HIGHLIGHT" val="0"/>
  <p:tag name="KSO_WM_UNIT_COMPATIBLE" val="0"/>
  <p:tag name="KSO_WM_UNIT_ID" val="custom20177098_1*a*1"/>
  <p:tag name="KSO_WM_UNIT_PRESET_TEXT" val="蓝色水墨中国风工作总结"/>
  <p:tag name="KSO_WM_UNIT_NOCLEAR" val="0"/>
  <p:tag name="KSO_WM_UNIT_DIAGRAM_ISNUMVISUAL" val="0"/>
  <p:tag name="KSO_WM_UNIT_DIAGRAM_ISREFERUNIT" val="0"/>
  <p:tag name="KSO_WM_UNIT_ISNUMDGMTITLE" val="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b"/>
  <p:tag name="KSO_WM_UNIT_INDEX" val="1"/>
  <p:tag name="KSO_WM_UNIT_LAYERLEVEL" val="1"/>
  <p:tag name="KSO_WM_UNIT_VALUE" val="66"/>
  <p:tag name="KSO_WM_UNIT_ISCONTENTSTITLE" val="0"/>
  <p:tag name="KSO_WM_UNIT_HIGHLIGHT" val="0"/>
  <p:tag name="KSO_WM_UNIT_COMPATIBLE" val="0"/>
  <p:tag name="KSO_WM_UNIT_ID" val="custom20177098_1*b*1"/>
  <p:tag name="KSO_WM_UNIT_NOCLEAR" val="0"/>
  <p:tag name="KSO_WM_UNIT_DIAGRAM_ISNUMVISUAL" val="0"/>
  <p:tag name="KSO_WM_UNIT_DIAGRAM_ISREFERUNIT" val="0"/>
  <p:tag name="KSO_WM_UNIT_PRESET_TEXT" val="请在此输入您的副标题"/>
  <p:tag name="KSO_WM_UNIT_ISNUMDGMTITLE" val="0"/>
  <p:tag name="KSO_WM_UNIT_TEXT_FILL_FORE_SCHEMECOLOR_INDEX_BRIGHTNESS" val="0"/>
  <p:tag name="KSO_WM_UNIT_TEXT_FILL_FORE_SCHEMECOLOR_INDEX" val="10"/>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
  <p:tag name="KSO_WM_SLIDE_LAYOUT_CNT" val="1_1"/>
  <p:tag name="KSO_WM_SLIDE_TYPE" val="sectionTitle"/>
  <p:tag name="KSO_WM_BEAUTIFY_FLAG" val="#wm#"/>
  <p:tag name="KSO_WM_COMBINE_RELATE_SLIDE_ID" val="background20176421_6"/>
  <p:tag name="KSO_WM_TEMPLATE_CATEGORY" val="custom"/>
  <p:tag name="KSO_WM_TEMPLATE_INDEX" val="20177098"/>
  <p:tag name="KSO_WM_SLIDE_ID" val="custom20177098_11"/>
  <p:tag name="KSO_WM_SLIDE_INDEX" val="11"/>
  <p:tag name="KSO_WM_TEMPLATE_SUBCATEGORY" val="0"/>
  <p:tag name="KSO_WM_SLIDE_SUBTYPE" val="pureTxt"/>
  <p:tag name="KSO_WM_TEMPLATE_MASTER_TYPE" val="1"/>
  <p:tag name="KSO_WM_TEMPLATE_COLOR_TYPE" val="0"/>
  <p:tag name="KSO_WM_SPECIAL_SOURCE" val="bdnull"/>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7*i*1"/>
  <p:tag name="KSO_WM_TEMPLATE_CATEGORY" val="custom"/>
  <p:tag name="KSO_WM_TEMPLATE_INDEX" val="2020254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UNIT_ID" val="custom20177098_11*a*1"/>
  <p:tag name="KSO_WM_UNIT_NOCLEAR" val="0"/>
  <p:tag name="KSO_WM_UNIT_DIAGRAM_ISNUMVISUAL" val="0"/>
  <p:tag name="KSO_WM_UNIT_DIAGRAM_ISREFERUNIT" val="0"/>
  <p:tag name="KSO_WM_UNIT_PRESET_TEXT" val="请在此输入您的标题"/>
  <p:tag name="KSO_WM_UNIT_ISNUMDGMTITLE" val="0"/>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e"/>
  <p:tag name="KSO_WM_UNIT_INDEX" val="1"/>
  <p:tag name="KSO_WM_UNIT_LAYERLEVEL" val="1"/>
  <p:tag name="KSO_WM_UNIT_VALUE" val="1"/>
  <p:tag name="KSO_WM_UNIT_HIGHLIGHT" val="0"/>
  <p:tag name="KSO_WM_UNIT_COMPATIBLE" val="1"/>
  <p:tag name="KSO_WM_UNIT_ID" val="custom20177098_11*e*1"/>
  <p:tag name="KSO_WM_UNIT_PRESET_TEXT" val="1"/>
  <p:tag name="KSO_WM_UNIT_NOCLEAR" val="0"/>
  <p:tag name="KSO_WM_UNIT_DIAGRAM_ISNUMVISUAL" val="0"/>
  <p:tag name="KSO_WM_UNIT_DIAGRAM_ISREFERUNIT" val="0"/>
  <p:tag name="KSO_WM_UNIT_TEXT_FILL_FORE_SCHEMECOLOR_INDEX_BRIGHTNESS" val="0"/>
  <p:tag name="KSO_WM_UNIT_TEXT_FILL_FORE_SCHEMECOLOR_INDEX" val="10"/>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42,&quot;width&quot;:3826}"/>
</p:tagLst>
</file>

<file path=ppt/tags/tag12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6.xml><?xml version="1.0" encoding="utf-8"?>
<p:tagLst xmlns:a="http://schemas.openxmlformats.org/drawingml/2006/main" xmlns:r="http://schemas.openxmlformats.org/officeDocument/2006/relationships" xmlns:p="http://schemas.openxmlformats.org/presentationml/2006/main">
  <p:tag name="KSO_WM_UNIT_TABLE_BEAUTIFY" val="smartTable{e9557a4d-d915-4c89-bd4e-bdbadef7ccc4}"/>
</p:tagLst>
</file>

<file path=ppt/tags/tag13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TABLE_BEAUTIFY" val="smartTable{17a86d53-1f0e-4bdb-b3bd-a27e4475e923}"/>
  <p:tag name="TABLE_ENDDRAG_ORIGIN_RECT" val="477*107"/>
  <p:tag name="TABLE_ENDDRAG_RECT" val="152*258*477*107"/>
</p:tagLst>
</file>

<file path=ppt/tags/tag14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3.xml><?xml version="1.0" encoding="utf-8"?>
<p:tagLst xmlns:a="http://schemas.openxmlformats.org/drawingml/2006/main" xmlns:r="http://schemas.openxmlformats.org/officeDocument/2006/relationships" xmlns:p="http://schemas.openxmlformats.org/presentationml/2006/main">
  <p:tag name="KSO_WM_UNIT_TABLE_BEAUTIFY" val="smartTable{a48704fa-c8ba-4011-ba28-cea6c4405d65}"/>
  <p:tag name="TABLE_ENDDRAG_ORIGIN_RECT" val="631*385"/>
  <p:tag name="TABLE_ENDDRAG_RECT" val="48*133*631*385"/>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09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09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76421_1"/>
  <p:tag name="KSO_WM_TEMPLATE_CATEGORY" val="custom"/>
  <p:tag name="KSO_WM_TEMPLATE_INDEX" val="20177098"/>
  <p:tag name="KSO_WM_TEMPLATE_SUBCATEGORY" val="0"/>
  <p:tag name="KSO_WM_TEMPLATE_THUMBS_INDEX" val="1、6、11、12、17、18、23、24、30、31"/>
  <p:tag name="KSO_WM_TEMPLATE_TOPIC_ID" val="2869567"/>
  <p:tag name="KSO_WM_TEMPLATE_OUTLINE_ID" val="15"/>
  <p:tag name="KSO_WM_TEMPLATE_SCENE_ID" val="1"/>
  <p:tag name="KSO_WM_TEMPLATE_JOB_ID" val="2"/>
  <p:tag name="KSO_WM_TEMPLATE_TOPIC_DEFAULT" val="1"/>
  <p:tag name="KSO_WM_TEMPLATE_MASTER_TYPE"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20177098">
      <a:dk1>
        <a:srgbClr val="000000"/>
      </a:dk1>
      <a:lt1>
        <a:srgbClr val="FFFFFF"/>
      </a:lt1>
      <a:dk2>
        <a:srgbClr val="E8EEF8"/>
      </a:dk2>
      <a:lt2>
        <a:srgbClr val="F7FBF9"/>
      </a:lt2>
      <a:accent1>
        <a:srgbClr val="5AA0B4"/>
      </a:accent1>
      <a:accent2>
        <a:srgbClr val="ED9C94"/>
      </a:accent2>
      <a:accent3>
        <a:srgbClr val="BFCFE9"/>
      </a:accent3>
      <a:accent4>
        <a:srgbClr val="BFDFD3"/>
      </a:accent4>
      <a:accent5>
        <a:srgbClr val="83B9DD"/>
      </a:accent5>
      <a:accent6>
        <a:srgbClr val="4FA2C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336</TotalTime>
  <Words>6898</Words>
  <Application>Microsoft Office PowerPoint</Application>
  <PresentationFormat>全屏显示(4:3)</PresentationFormat>
  <Paragraphs>984</Paragraphs>
  <Slides>87</Slides>
  <Notes>47</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3</vt:i4>
      </vt:variant>
      <vt:variant>
        <vt:lpstr>幻灯片标题</vt:lpstr>
      </vt:variant>
      <vt:variant>
        <vt:i4>87</vt:i4>
      </vt:variant>
    </vt:vector>
  </HeadingPairs>
  <TitlesOfParts>
    <vt:vector size="104" baseType="lpstr">
      <vt:lpstr>方正黑体</vt:lpstr>
      <vt:lpstr>SimHei</vt:lpstr>
      <vt:lpstr>楷体_GB2312</vt:lpstr>
      <vt:lpstr>宋体</vt:lpstr>
      <vt:lpstr>宋体</vt:lpstr>
      <vt:lpstr>Microsoft YaHei</vt:lpstr>
      <vt:lpstr>Arial</vt:lpstr>
      <vt:lpstr>Calibri</vt:lpstr>
      <vt:lpstr>Tahoma</vt:lpstr>
      <vt:lpstr>Times New Roman</vt:lpstr>
      <vt:lpstr>Webdings</vt:lpstr>
      <vt:lpstr>Wingdings</vt:lpstr>
      <vt:lpstr>古瓶荷花</vt:lpstr>
      <vt:lpstr>1_自定义设计方案</vt:lpstr>
      <vt:lpstr>Visio.Drawing.15</vt:lpstr>
      <vt:lpstr>公式</vt:lpstr>
      <vt:lpstr>Bitmap Image</vt:lpstr>
      <vt:lpstr>图形与动画1</vt:lpstr>
      <vt:lpstr>第六章 三维模型表示</vt:lpstr>
      <vt:lpstr>一、多边形网格表示</vt:lpstr>
      <vt:lpstr>PowerPoint 演示文稿</vt:lpstr>
      <vt:lpstr>PowerPoint 演示文稿</vt:lpstr>
      <vt:lpstr>三维物体的表示方法</vt:lpstr>
      <vt:lpstr>三维物体的表示方法 多边形网格表示的主要思想是使用大量小平面逼近复杂曲面。</vt:lpstr>
      <vt:lpstr>PowerPoint 演示文稿</vt:lpstr>
      <vt:lpstr>翼边数据结构</vt:lpstr>
      <vt:lpstr>翼边数据结构</vt:lpstr>
      <vt:lpstr>翼边数据结构</vt:lpstr>
      <vt:lpstr>翼边数据结构</vt:lpstr>
      <vt:lpstr>半边数据结构</vt:lpstr>
      <vt:lpstr>半边数据结构</vt:lpstr>
      <vt:lpstr>半边数据结构</vt:lpstr>
      <vt:lpstr>半边数据结构</vt:lpstr>
      <vt:lpstr>半边数据结构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控制图</vt:lpstr>
      <vt:lpstr>PowerPoint 演示文稿</vt:lpstr>
      <vt:lpstr>曲线分段构造时参数连续性条件</vt:lpstr>
      <vt:lpstr>PowerPoint 演示文稿</vt:lpstr>
      <vt:lpstr>PowerPoint 演示文稿</vt:lpstr>
      <vt:lpstr>PowerPoint 演示文稿</vt:lpstr>
      <vt:lpstr>PowerPoint 演示文稿</vt:lpstr>
      <vt:lpstr>PowerPoint 演示文稿</vt:lpstr>
      <vt:lpstr>Bezier曲线举例</vt:lpstr>
      <vt:lpstr>Bezier曲线举例</vt:lpstr>
      <vt:lpstr>Bezier曲线的特性</vt:lpstr>
      <vt:lpstr>Bezier曲线的特性</vt:lpstr>
      <vt:lpstr>使用Bezier曲线的设计技术</vt:lpstr>
      <vt:lpstr>Bezier曲线</vt:lpstr>
      <vt:lpstr>Bezier曲线</vt:lpstr>
      <vt:lpstr>Bezier曲线</vt:lpstr>
      <vt:lpstr>Bezier曲线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扫描表示</vt:lpstr>
      <vt:lpstr>扫描表示</vt:lpstr>
      <vt:lpstr>扫描表示</vt:lpstr>
      <vt:lpstr>结构实体几何法</vt:lpstr>
      <vt:lpstr>结构实体几何法</vt:lpstr>
      <vt:lpstr>八叉树</vt:lpstr>
      <vt:lpstr>八叉树</vt:lpstr>
      <vt:lpstr>PowerPoint 演示文稿</vt:lpstr>
      <vt:lpstr>四叉树</vt:lpstr>
      <vt:lpstr>四叉树</vt:lpstr>
      <vt:lpstr>四叉树</vt:lpstr>
      <vt:lpstr>八叉树</vt:lpstr>
      <vt:lpstr>八叉树</vt:lpstr>
      <vt:lpstr>PowerPoint 演示文稿</vt:lpstr>
      <vt:lpstr>PowerPoint 演示文稿</vt:lpstr>
      <vt:lpstr>PowerPoint 演示文稿</vt:lpstr>
      <vt:lpstr>PowerPoint 演示文稿</vt:lpstr>
      <vt:lpstr>分形的维数</vt:lpstr>
      <vt:lpstr>PowerPoint 演示文稿</vt:lpstr>
      <vt:lpstr>分形</vt:lpstr>
      <vt:lpstr>分形</vt:lpstr>
      <vt:lpstr>分形分类</vt:lpstr>
      <vt:lpstr>PowerPoint 演示文稿</vt:lpstr>
      <vt:lpstr>PowerPoint 演示文稿</vt:lpstr>
      <vt:lpstr>PowerPoint 演示文稿</vt:lpstr>
      <vt:lpstr>分形图案欣赏</vt:lpstr>
      <vt:lpstr>分形图案欣赏</vt:lpstr>
      <vt:lpstr>分形图案欣赏</vt:lpstr>
      <vt:lpstr>PowerPoint 演示文稿</vt:lpstr>
    </vt:vector>
  </TitlesOfParts>
  <Company>UESTC CCSE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dc:title>
  <dc:subject>CG</dc:subject>
  <dc:creator>FANGCL</dc:creator>
  <cp:lastModifiedBy>何 何</cp:lastModifiedBy>
  <cp:revision>409</cp:revision>
  <dcterms:created xsi:type="dcterms:W3CDTF">2002-05-07T05:51:00Z</dcterms:created>
  <dcterms:modified xsi:type="dcterms:W3CDTF">2022-10-24T01:47:44Z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y fmtid="{D5CDD505-2E9C-101B-9397-08002B2CF9AE}" pid="4" name="ICV">
    <vt:lpwstr>368BDDAAC69C40A19C5BB5A785C9680C</vt:lpwstr>
  </property>
  <property fmtid="{D5CDD505-2E9C-101B-9397-08002B2CF9AE}" pid="5" name="KSOProductBuildVer">
    <vt:lpwstr>2052-11.1.0.12302</vt:lpwstr>
  </property>
</Properties>
</file>